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/>
    <p:restoredTop sz="94648"/>
  </p:normalViewPr>
  <p:slideViewPr>
    <p:cSldViewPr snapToGrid="0" snapToObjects="1">
      <p:cViewPr varScale="1">
        <p:scale>
          <a:sx n="69" d="100"/>
          <a:sy n="69" d="100"/>
        </p:scale>
        <p:origin x="216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53F68-1066-2A48-B6D7-FA5A8C4449D4}" type="datetimeFigureOut">
              <a:rPr lang="tr-TR" smtClean="0"/>
              <a:t>24.09.2018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C88C0-4B47-B643-8B0C-BBA5DD0400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91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Resmi yer tutucuya sürükleyin veya eklemek için simgeye tıklayın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Ana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Ana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Resmi yer tutucuya sürükleyin veya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Sağlık bilimleri fakültesi</a:t>
            </a:r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Hukukun Temel Kavramları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313560"/>
            <a:ext cx="2081671" cy="208167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785" y="313560"/>
            <a:ext cx="2145227" cy="208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2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4212" y="493830"/>
            <a:ext cx="8534400" cy="1507067"/>
          </a:xfrm>
        </p:spPr>
        <p:txBody>
          <a:bodyPr/>
          <a:lstStyle/>
          <a:p>
            <a:r>
              <a:rPr lang="tr-TR" dirty="0" smtClean="0"/>
              <a:t>v. </a:t>
            </a:r>
            <a:r>
              <a:rPr lang="tr-TR"/>
              <a:t>bölüm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6620" y="2551922"/>
            <a:ext cx="8534400" cy="3615267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tr-TR" dirty="0" smtClean="0"/>
              <a:t>HUKUKUN KOLLARI VE ALT DALLARI</a:t>
            </a:r>
          </a:p>
        </p:txBody>
      </p:sp>
    </p:spTree>
    <p:extLst>
      <p:ext uri="{BB962C8B-B14F-4D97-AF65-F5344CB8AC3E}">
        <p14:creationId xmlns:p14="http://schemas.microsoft.com/office/powerpoint/2010/main" val="134383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4212" y="288557"/>
            <a:ext cx="8534400" cy="1507067"/>
          </a:xfrm>
        </p:spPr>
        <p:txBody>
          <a:bodyPr/>
          <a:lstStyle/>
          <a:p>
            <a:r>
              <a:rPr lang="tr-TR" dirty="0" smtClean="0"/>
              <a:t>HUKUKUN KOLLARI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2308582"/>
            <a:ext cx="6737101" cy="361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0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4212" y="419185"/>
            <a:ext cx="8534400" cy="1507067"/>
          </a:xfrm>
        </p:spPr>
        <p:txBody>
          <a:bodyPr/>
          <a:lstStyle/>
          <a:p>
            <a:r>
              <a:rPr lang="tr-TR" dirty="0" smtClean="0"/>
              <a:t>KAMU HUKUKU ÖZEL HUKUK AYRIMI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2383971"/>
            <a:ext cx="8534400" cy="3615267"/>
          </a:xfrm>
        </p:spPr>
        <p:txBody>
          <a:bodyPr/>
          <a:lstStyle/>
          <a:p>
            <a:r>
              <a:rPr lang="tr-TR" dirty="0"/>
              <a:t>Hukukun en yaygın kullanılan ayırımlarından olan </a:t>
            </a:r>
            <a:r>
              <a:rPr lang="tr-TR" dirty="0" smtClean="0"/>
              <a:t>Özel </a:t>
            </a:r>
            <a:r>
              <a:rPr lang="tr-TR" dirty="0"/>
              <a:t>Hukuk – Kamu Hukuku ayrımı </a:t>
            </a:r>
            <a:r>
              <a:rPr lang="tr-TR" dirty="0" smtClean="0"/>
              <a:t>köken </a:t>
            </a:r>
            <a:r>
              <a:rPr lang="tr-TR" dirty="0"/>
              <a:t>itibariyle Roma hukukuna dayanmaktadır. </a:t>
            </a:r>
          </a:p>
          <a:p>
            <a:r>
              <a:rPr lang="tr-TR" dirty="0"/>
              <a:t>Romanın </a:t>
            </a:r>
            <a:r>
              <a:rPr lang="tr-TR" dirty="0" smtClean="0"/>
              <a:t>ünlü̈ hukukçusu </a:t>
            </a:r>
            <a:r>
              <a:rPr lang="tr-TR" dirty="0" err="1" smtClean="0"/>
              <a:t>Ulpianus</a:t>
            </a:r>
            <a:r>
              <a:rPr lang="tr-TR" dirty="0"/>
              <a:t>, devletin yapısını ilgilendiren hukuka “kamu hukuku” </a:t>
            </a:r>
            <a:r>
              <a:rPr lang="tr-TR" dirty="0" smtClean="0"/>
              <a:t>(</a:t>
            </a:r>
            <a:r>
              <a:rPr lang="tr-TR" dirty="0" err="1" smtClean="0"/>
              <a:t>ius</a:t>
            </a:r>
            <a:r>
              <a:rPr lang="tr-TR" dirty="0" smtClean="0"/>
              <a:t> </a:t>
            </a:r>
            <a:r>
              <a:rPr lang="tr-TR" dirty="0" err="1"/>
              <a:t>publicum</a:t>
            </a:r>
            <a:r>
              <a:rPr lang="tr-TR" dirty="0"/>
              <a:t>), bireylerin </a:t>
            </a:r>
            <a:r>
              <a:rPr lang="tr-TR" dirty="0" smtClean="0"/>
              <a:t>çıkarlarını </a:t>
            </a:r>
            <a:r>
              <a:rPr lang="tr-TR" dirty="0"/>
              <a:t>ilgilendiren hukuka ise </a:t>
            </a:r>
            <a:r>
              <a:rPr lang="tr-TR" dirty="0" smtClean="0"/>
              <a:t>özel </a:t>
            </a:r>
            <a:r>
              <a:rPr lang="tr-TR" dirty="0"/>
              <a:t>hukuk (</a:t>
            </a:r>
            <a:r>
              <a:rPr lang="tr-TR" dirty="0" err="1"/>
              <a:t>jus</a:t>
            </a:r>
            <a:r>
              <a:rPr lang="tr-TR" dirty="0"/>
              <a:t> </a:t>
            </a:r>
            <a:r>
              <a:rPr lang="tr-TR" dirty="0" err="1"/>
              <a:t>privatum</a:t>
            </a:r>
            <a:r>
              <a:rPr lang="tr-TR" dirty="0"/>
              <a:t>) adını </a:t>
            </a:r>
            <a:r>
              <a:rPr lang="tr-TR" dirty="0" smtClean="0"/>
              <a:t>vermiştir. </a:t>
            </a:r>
            <a:endParaRPr lang="tr-TR" dirty="0"/>
          </a:p>
          <a:p>
            <a:r>
              <a:rPr lang="tr-TR" dirty="0"/>
              <a:t>Kamu hukuku ve </a:t>
            </a:r>
            <a:r>
              <a:rPr lang="tr-TR" dirty="0" smtClean="0"/>
              <a:t>özel </a:t>
            </a:r>
            <a:r>
              <a:rPr lang="tr-TR" dirty="0"/>
              <a:t>hukuk ayrımı daha </a:t>
            </a:r>
            <a:r>
              <a:rPr lang="tr-TR" dirty="0" smtClean="0"/>
              <a:t>çok </a:t>
            </a:r>
            <a:r>
              <a:rPr lang="tr-TR" dirty="0"/>
              <a:t>Kıta Avrupası Hukuk Sistemi’nde </a:t>
            </a:r>
            <a:r>
              <a:rPr lang="tr-TR" dirty="0" smtClean="0"/>
              <a:t>geçerli </a:t>
            </a:r>
            <a:r>
              <a:rPr lang="tr-TR" dirty="0"/>
              <a:t>bir ayrım olup, bu hukuk sistemine dahil olan </a:t>
            </a:r>
            <a:r>
              <a:rPr lang="tr-TR" dirty="0" smtClean="0"/>
              <a:t>Türk </a:t>
            </a:r>
            <a:r>
              <a:rPr lang="tr-TR" dirty="0"/>
              <a:t>Hukuku </a:t>
            </a:r>
            <a:r>
              <a:rPr lang="tr-TR" dirty="0" smtClean="0"/>
              <a:t>açısından geçerlidir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614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4212" y="325879"/>
            <a:ext cx="8534400" cy="1507067"/>
          </a:xfrm>
        </p:spPr>
        <p:txBody>
          <a:bodyPr/>
          <a:lstStyle/>
          <a:p>
            <a:r>
              <a:rPr lang="tr-TR" dirty="0"/>
              <a:t>KAMU HUKUKU ÖZEL HUKUK AYRIMI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2421294"/>
            <a:ext cx="8534400" cy="3615267"/>
          </a:xfrm>
        </p:spPr>
        <p:txBody>
          <a:bodyPr/>
          <a:lstStyle/>
          <a:p>
            <a:r>
              <a:rPr lang="tr-TR" dirty="0"/>
              <a:t>Kamu hukuku en genel tanımı ile </a:t>
            </a:r>
            <a:r>
              <a:rPr lang="tr-TR" dirty="0" smtClean="0"/>
              <a:t>yöneten </a:t>
            </a:r>
            <a:r>
              <a:rPr lang="tr-TR" dirty="0"/>
              <a:t>(devlet) ile </a:t>
            </a:r>
            <a:r>
              <a:rPr lang="tr-TR" dirty="0" smtClean="0"/>
              <a:t>yönetilenler (kişiler </a:t>
            </a:r>
            <a:r>
              <a:rPr lang="tr-TR" dirty="0"/>
              <a:t>ve toplulukları) arasındaki </a:t>
            </a:r>
            <a:r>
              <a:rPr lang="tr-TR" dirty="0" smtClean="0"/>
              <a:t>ilişkileri düzenleyen </a:t>
            </a:r>
            <a:r>
              <a:rPr lang="tr-TR" dirty="0"/>
              <a:t>hukuk kolu olup, bu hukuk kolu devlet ile </a:t>
            </a:r>
            <a:r>
              <a:rPr lang="tr-TR" dirty="0" smtClean="0"/>
              <a:t>diğer </a:t>
            </a:r>
            <a:r>
              <a:rPr lang="tr-TR" dirty="0"/>
              <a:t>kamu </a:t>
            </a:r>
            <a:r>
              <a:rPr lang="tr-TR" dirty="0" smtClean="0"/>
              <a:t>tüzel kişilerinin teşkilatlanışı </a:t>
            </a:r>
            <a:r>
              <a:rPr lang="tr-TR" dirty="0"/>
              <a:t>ile </a:t>
            </a:r>
            <a:r>
              <a:rPr lang="tr-TR" dirty="0" smtClean="0"/>
              <a:t>isleyişine </a:t>
            </a:r>
            <a:r>
              <a:rPr lang="tr-TR" dirty="0"/>
              <a:t>ve devlet ile </a:t>
            </a:r>
            <a:r>
              <a:rPr lang="tr-TR" dirty="0" smtClean="0"/>
              <a:t>kişiler </a:t>
            </a:r>
            <a:r>
              <a:rPr lang="tr-TR" dirty="0"/>
              <a:t>arasındaki </a:t>
            </a:r>
            <a:r>
              <a:rPr lang="tr-TR" dirty="0" smtClean="0"/>
              <a:t>ilişkiler </a:t>
            </a:r>
            <a:r>
              <a:rPr lang="tr-TR" dirty="0"/>
              <a:t>ile devletin </a:t>
            </a:r>
            <a:r>
              <a:rPr lang="tr-TR" dirty="0" smtClean="0"/>
              <a:t>diğer </a:t>
            </a:r>
            <a:r>
              <a:rPr lang="tr-TR" dirty="0"/>
              <a:t>devletlerle </a:t>
            </a:r>
            <a:r>
              <a:rPr lang="tr-TR" dirty="0" smtClean="0"/>
              <a:t>ilişkilerine </a:t>
            </a:r>
            <a:r>
              <a:rPr lang="tr-TR" dirty="0"/>
              <a:t>dair kurallar  </a:t>
            </a:r>
            <a:r>
              <a:rPr lang="tr-TR" dirty="0" smtClean="0"/>
              <a:t>bütününden oluşur. </a:t>
            </a:r>
            <a:endParaRPr lang="tr-TR" dirty="0"/>
          </a:p>
          <a:p>
            <a:r>
              <a:rPr lang="tr-TR" dirty="0" smtClean="0"/>
              <a:t>Özel </a:t>
            </a:r>
            <a:r>
              <a:rPr lang="tr-TR" dirty="0"/>
              <a:t>hukuku ise </a:t>
            </a:r>
            <a:r>
              <a:rPr lang="tr-TR" dirty="0" smtClean="0"/>
              <a:t>kişilerin </a:t>
            </a:r>
            <a:r>
              <a:rPr lang="tr-TR" dirty="0"/>
              <a:t>birbirleriyle ve toplulukları ile olan </a:t>
            </a:r>
            <a:r>
              <a:rPr lang="tr-TR" dirty="0" smtClean="0"/>
              <a:t>ilişkilerini düzenleyen </a:t>
            </a:r>
            <a:r>
              <a:rPr lang="tr-TR" dirty="0"/>
              <a:t>hukuk kuralları </a:t>
            </a:r>
            <a:r>
              <a:rPr lang="tr-TR" dirty="0" smtClean="0"/>
              <a:t>oluşturur.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78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4212" y="419185"/>
            <a:ext cx="8534400" cy="1507067"/>
          </a:xfrm>
        </p:spPr>
        <p:txBody>
          <a:bodyPr/>
          <a:lstStyle/>
          <a:p>
            <a:r>
              <a:rPr lang="tr-TR" dirty="0" smtClean="0"/>
              <a:t>ÖZEL HUKUK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2439955"/>
            <a:ext cx="8534400" cy="3615267"/>
          </a:xfrm>
        </p:spPr>
        <p:txBody>
          <a:bodyPr/>
          <a:lstStyle/>
          <a:p>
            <a:r>
              <a:rPr lang="tr-TR" dirty="0" smtClean="0"/>
              <a:t>Özel </a:t>
            </a:r>
            <a:r>
              <a:rPr lang="tr-TR" dirty="0"/>
              <a:t>hukuk, toplum </a:t>
            </a:r>
            <a:r>
              <a:rPr lang="tr-TR" dirty="0" smtClean="0"/>
              <a:t>içinde yaşayan </a:t>
            </a:r>
            <a:r>
              <a:rPr lang="tr-TR" dirty="0"/>
              <a:t>bireylerin birbirleri ve toplulukları ile olan </a:t>
            </a:r>
            <a:r>
              <a:rPr lang="tr-TR" dirty="0" smtClean="0"/>
              <a:t>ilişkilerini, eşitlik </a:t>
            </a:r>
            <a:r>
              <a:rPr lang="tr-TR" dirty="0"/>
              <a:t>ve irade </a:t>
            </a:r>
            <a:r>
              <a:rPr lang="tr-TR" dirty="0" smtClean="0"/>
              <a:t>özgürlüğü çerçevesinde düzenleme </a:t>
            </a:r>
            <a:r>
              <a:rPr lang="tr-TR" dirty="0"/>
              <a:t>konusu yapan hukuk koludur. </a:t>
            </a:r>
          </a:p>
          <a:p>
            <a:r>
              <a:rPr lang="tr-TR" dirty="0"/>
              <a:t>• Bu hukuk kolu </a:t>
            </a:r>
            <a:r>
              <a:rPr lang="tr-TR" dirty="0" smtClean="0"/>
              <a:t>içinde </a:t>
            </a:r>
            <a:r>
              <a:rPr lang="tr-TR" dirty="0"/>
              <a:t>Medeni Hukuk, </a:t>
            </a:r>
            <a:r>
              <a:rPr lang="tr-TR" dirty="0" smtClean="0"/>
              <a:t>Borçlar </a:t>
            </a:r>
            <a:r>
              <a:rPr lang="tr-TR" dirty="0"/>
              <a:t>Hukuku, Ticaret Hukuku, Devletler </a:t>
            </a:r>
            <a:r>
              <a:rPr lang="tr-TR" dirty="0" smtClean="0"/>
              <a:t>Özel </a:t>
            </a:r>
            <a:r>
              <a:rPr lang="tr-TR" dirty="0"/>
              <a:t>Hukuku gibi dallar yer alır. </a:t>
            </a:r>
          </a:p>
          <a:p>
            <a:r>
              <a:rPr lang="tr-TR" dirty="0"/>
              <a:t>• </a:t>
            </a:r>
            <a:r>
              <a:rPr lang="tr-TR" dirty="0" smtClean="0"/>
              <a:t>Özel </a:t>
            </a:r>
            <a:r>
              <a:rPr lang="tr-TR" dirty="0"/>
              <a:t>hukuk </a:t>
            </a:r>
            <a:r>
              <a:rPr lang="tr-TR" dirty="0" smtClean="0"/>
              <a:t>ilişkilerinde </a:t>
            </a:r>
            <a:r>
              <a:rPr lang="tr-TR" dirty="0"/>
              <a:t>taraflar birbirleri ile </a:t>
            </a:r>
            <a:r>
              <a:rPr lang="tr-TR" dirty="0" smtClean="0"/>
              <a:t>eşit </a:t>
            </a:r>
            <a:r>
              <a:rPr lang="tr-TR" dirty="0"/>
              <a:t>konumda bulunur ve bu alandaki </a:t>
            </a:r>
            <a:r>
              <a:rPr lang="tr-TR" dirty="0" smtClean="0"/>
              <a:t>ilişkiler </a:t>
            </a:r>
            <a:r>
              <a:rPr lang="tr-TR" dirty="0"/>
              <a:t>irade serbestisi esasında kurulur ve </a:t>
            </a:r>
            <a:r>
              <a:rPr lang="tr-TR" dirty="0" smtClean="0"/>
              <a:t>biçimlenir.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673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4212" y="325879"/>
            <a:ext cx="8534400" cy="1507067"/>
          </a:xfrm>
        </p:spPr>
        <p:txBody>
          <a:bodyPr/>
          <a:lstStyle/>
          <a:p>
            <a:r>
              <a:rPr lang="tr-TR" dirty="0" smtClean="0"/>
              <a:t>ÖZEL HUKUK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6620" y="2514600"/>
            <a:ext cx="8534400" cy="3615267"/>
          </a:xfrm>
        </p:spPr>
        <p:txBody>
          <a:bodyPr/>
          <a:lstStyle/>
          <a:p>
            <a:r>
              <a:rPr lang="tr-TR" dirty="0" smtClean="0"/>
              <a:t>MEDENİ HUKUK</a:t>
            </a:r>
          </a:p>
          <a:p>
            <a:pPr lvl="1"/>
            <a:r>
              <a:rPr lang="tr-TR" dirty="0" smtClean="0"/>
              <a:t>Kişiler hukuku</a:t>
            </a:r>
          </a:p>
          <a:p>
            <a:pPr lvl="1"/>
            <a:r>
              <a:rPr lang="tr-TR" dirty="0" smtClean="0"/>
              <a:t>Aile hukuku</a:t>
            </a:r>
          </a:p>
          <a:p>
            <a:pPr lvl="1"/>
            <a:r>
              <a:rPr lang="tr-TR" dirty="0" smtClean="0"/>
              <a:t>Miras hukuku</a:t>
            </a:r>
          </a:p>
          <a:p>
            <a:pPr lvl="1"/>
            <a:r>
              <a:rPr lang="tr-TR" dirty="0" smtClean="0"/>
              <a:t>Eşya hukuku</a:t>
            </a:r>
          </a:p>
          <a:p>
            <a:pPr lvl="1"/>
            <a:r>
              <a:rPr lang="tr-TR" dirty="0" smtClean="0"/>
              <a:t>Borçlar hukuku</a:t>
            </a:r>
          </a:p>
          <a:p>
            <a:r>
              <a:rPr lang="tr-TR" dirty="0" smtClean="0"/>
              <a:t>TİCARET HUKUU</a:t>
            </a:r>
          </a:p>
          <a:p>
            <a:r>
              <a:rPr lang="tr-TR" dirty="0" smtClean="0"/>
              <a:t>MİLLETLER ÖZEL HUKUKU</a:t>
            </a:r>
          </a:p>
        </p:txBody>
      </p:sp>
    </p:spTree>
    <p:extLst>
      <p:ext uri="{BB962C8B-B14F-4D97-AF65-F5344CB8AC3E}">
        <p14:creationId xmlns:p14="http://schemas.microsoft.com/office/powerpoint/2010/main" val="107658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15281" y="400524"/>
            <a:ext cx="8534400" cy="1507067"/>
          </a:xfrm>
        </p:spPr>
        <p:txBody>
          <a:bodyPr/>
          <a:lstStyle/>
          <a:p>
            <a:r>
              <a:rPr lang="tr-TR" dirty="0" smtClean="0"/>
              <a:t>KAMU HUKUKU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5281" y="2570584"/>
            <a:ext cx="8534400" cy="3615267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Kamu hukuku devletin bireyler ve toplulukları ile olan </a:t>
            </a:r>
            <a:r>
              <a:rPr lang="tr-TR" dirty="0" smtClean="0"/>
              <a:t>ilişkilerini </a:t>
            </a:r>
            <a:r>
              <a:rPr lang="tr-TR" dirty="0"/>
              <a:t>veya devletin </a:t>
            </a:r>
            <a:r>
              <a:rPr lang="tr-TR" dirty="0" smtClean="0"/>
              <a:t>diğer </a:t>
            </a:r>
            <a:r>
              <a:rPr lang="tr-TR" dirty="0"/>
              <a:t>devletler ve uluslararası </a:t>
            </a:r>
            <a:r>
              <a:rPr lang="tr-TR" dirty="0" smtClean="0"/>
              <a:t>kuruluşlar </a:t>
            </a:r>
            <a:r>
              <a:rPr lang="tr-TR" dirty="0"/>
              <a:t>ile </a:t>
            </a:r>
            <a:r>
              <a:rPr lang="tr-TR" dirty="0" smtClean="0"/>
              <a:t>kurduğu ilişkileri düzenleme </a:t>
            </a:r>
            <a:r>
              <a:rPr lang="tr-TR" dirty="0"/>
              <a:t>konusu yapar. </a:t>
            </a:r>
          </a:p>
          <a:p>
            <a:r>
              <a:rPr lang="tr-TR" dirty="0"/>
              <a:t>Kamu hukuku </a:t>
            </a:r>
            <a:r>
              <a:rPr lang="tr-TR" dirty="0" smtClean="0"/>
              <a:t>ilişkilerinde </a:t>
            </a:r>
            <a:r>
              <a:rPr lang="tr-TR" dirty="0"/>
              <a:t>devlet kamu yararının temsilcisi ve savunucusu olup kamu </a:t>
            </a:r>
            <a:r>
              <a:rPr lang="tr-TR" dirty="0" smtClean="0"/>
              <a:t>gücünü̈ </a:t>
            </a:r>
            <a:r>
              <a:rPr lang="tr-TR" dirty="0"/>
              <a:t>elinde </a:t>
            </a:r>
            <a:r>
              <a:rPr lang="tr-TR" dirty="0" smtClean="0"/>
              <a:t>bulundurduğundan </a:t>
            </a:r>
            <a:r>
              <a:rPr lang="tr-TR" dirty="0"/>
              <a:t>bu </a:t>
            </a:r>
            <a:r>
              <a:rPr lang="tr-TR" dirty="0" smtClean="0"/>
              <a:t>ilişkinin diğer </a:t>
            </a:r>
            <a:r>
              <a:rPr lang="tr-TR" dirty="0"/>
              <a:t>tarafını </a:t>
            </a:r>
            <a:r>
              <a:rPr lang="tr-TR" dirty="0" smtClean="0"/>
              <a:t>oluşturan </a:t>
            </a:r>
            <a:r>
              <a:rPr lang="tr-TR" dirty="0"/>
              <a:t>bireyler ve topluluklarına nazaran </a:t>
            </a:r>
            <a:r>
              <a:rPr lang="tr-TR" dirty="0" smtClean="0"/>
              <a:t>üstün </a:t>
            </a:r>
            <a:r>
              <a:rPr lang="tr-TR" dirty="0"/>
              <a:t>taraf konumundadır. Bu nedenle kamu hukuku </a:t>
            </a:r>
            <a:r>
              <a:rPr lang="tr-TR" dirty="0" smtClean="0"/>
              <a:t>ilişkilerinde </a:t>
            </a:r>
            <a:r>
              <a:rPr lang="tr-TR" dirty="0"/>
              <a:t>taraflar arasında </a:t>
            </a:r>
            <a:r>
              <a:rPr lang="tr-TR" dirty="0" smtClean="0"/>
              <a:t>eşitsizlik söz </a:t>
            </a:r>
            <a:r>
              <a:rPr lang="tr-TR" dirty="0"/>
              <a:t>konusudur. Yine kamu </a:t>
            </a:r>
            <a:r>
              <a:rPr lang="tr-TR" dirty="0" smtClean="0"/>
              <a:t>gücünü̈ </a:t>
            </a:r>
            <a:r>
              <a:rPr lang="tr-TR" dirty="0"/>
              <a:t>elinde bulunduran taraf olan devlet iradesini </a:t>
            </a:r>
            <a:r>
              <a:rPr lang="tr-TR" dirty="0" smtClean="0"/>
              <a:t>karşı </a:t>
            </a:r>
            <a:r>
              <a:rPr lang="tr-TR" dirty="0"/>
              <a:t>tarafa dayatma ve zorla kabul ettirme </a:t>
            </a:r>
            <a:r>
              <a:rPr lang="tr-TR" dirty="0" smtClean="0"/>
              <a:t>imkânına </a:t>
            </a:r>
            <a:r>
              <a:rPr lang="tr-TR" dirty="0"/>
              <a:t>da sahiptir. </a:t>
            </a:r>
            <a:r>
              <a:rPr lang="tr-TR" dirty="0" smtClean="0"/>
              <a:t>Diğer </a:t>
            </a:r>
            <a:r>
              <a:rPr lang="tr-TR" dirty="0"/>
              <a:t>bir </a:t>
            </a:r>
            <a:r>
              <a:rPr lang="tr-TR" dirty="0" smtClean="0"/>
              <a:t>deyişle </a:t>
            </a:r>
            <a:r>
              <a:rPr lang="tr-TR" dirty="0"/>
              <a:t>kamu hukuku </a:t>
            </a:r>
            <a:r>
              <a:rPr lang="tr-TR" dirty="0" smtClean="0"/>
              <a:t>ilişkilerinde üstün </a:t>
            </a:r>
            <a:r>
              <a:rPr lang="tr-TR" dirty="0"/>
              <a:t>tarafı </a:t>
            </a:r>
            <a:r>
              <a:rPr lang="tr-TR" dirty="0" smtClean="0"/>
              <a:t>oluşturan </a:t>
            </a:r>
            <a:r>
              <a:rPr lang="tr-TR" dirty="0"/>
              <a:t>devlet tek taraflı iradesi ile bu </a:t>
            </a:r>
            <a:r>
              <a:rPr lang="tr-TR" dirty="0" smtClean="0"/>
              <a:t>ilişkileri </a:t>
            </a:r>
            <a:r>
              <a:rPr lang="tr-TR" dirty="0"/>
              <a:t>kurar ve </a:t>
            </a:r>
            <a:r>
              <a:rPr lang="tr-TR" dirty="0" smtClean="0"/>
              <a:t>içeriğini </a:t>
            </a:r>
            <a:r>
              <a:rPr lang="tr-TR" dirty="0"/>
              <a:t>belirler. </a:t>
            </a:r>
          </a:p>
          <a:p>
            <a:r>
              <a:rPr lang="tr-TR" dirty="0"/>
              <a:t>Kamu hukuku kendi </a:t>
            </a:r>
            <a:r>
              <a:rPr lang="tr-TR" dirty="0" smtClean="0"/>
              <a:t>içinde çeşitli </a:t>
            </a:r>
            <a:r>
              <a:rPr lang="tr-TR" dirty="0"/>
              <a:t>dallara ayrılmaktadır. Bunlar arasında, Anayasa Hukuku, </a:t>
            </a:r>
            <a:r>
              <a:rPr lang="tr-TR" dirty="0" smtClean="0"/>
              <a:t>İdare </a:t>
            </a:r>
            <a:r>
              <a:rPr lang="tr-TR" dirty="0"/>
              <a:t>Hukuku, Ceza Hukuku, Yargılama Hukuku, </a:t>
            </a:r>
            <a:r>
              <a:rPr lang="tr-TR" dirty="0" smtClean="0"/>
              <a:t>İcra </a:t>
            </a:r>
            <a:r>
              <a:rPr lang="tr-TR" dirty="0"/>
              <a:t>ve </a:t>
            </a:r>
            <a:r>
              <a:rPr lang="tr-TR" dirty="0" smtClean="0"/>
              <a:t>İflas </a:t>
            </a:r>
            <a:r>
              <a:rPr lang="tr-TR" dirty="0"/>
              <a:t>Hukuku, Devletler Hukuku (Uluslararası Hukuk), Genel Kamu Hukuku gibi hukuk dalları yer almaktadır. </a:t>
            </a:r>
          </a:p>
        </p:txBody>
      </p:sp>
    </p:spTree>
    <p:extLst>
      <p:ext uri="{BB962C8B-B14F-4D97-AF65-F5344CB8AC3E}">
        <p14:creationId xmlns:p14="http://schemas.microsoft.com/office/powerpoint/2010/main" val="140387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96620" y="493830"/>
            <a:ext cx="8534400" cy="1507067"/>
          </a:xfrm>
        </p:spPr>
        <p:txBody>
          <a:bodyPr/>
          <a:lstStyle/>
          <a:p>
            <a:r>
              <a:rPr lang="tr-TR" dirty="0" smtClean="0"/>
              <a:t>KAMU HUKUKU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6620" y="2216020"/>
            <a:ext cx="8534400" cy="3615267"/>
          </a:xfrm>
        </p:spPr>
        <p:txBody>
          <a:bodyPr/>
          <a:lstStyle/>
          <a:p>
            <a:r>
              <a:rPr lang="tr-TR" dirty="0" smtClean="0"/>
              <a:t>ANAYASA HUKUU</a:t>
            </a:r>
          </a:p>
          <a:p>
            <a:r>
              <a:rPr lang="tr-TR" dirty="0" smtClean="0"/>
              <a:t>İDARE HUKUKU</a:t>
            </a:r>
          </a:p>
          <a:p>
            <a:r>
              <a:rPr lang="tr-TR" dirty="0" smtClean="0"/>
              <a:t>CEZA HUUU</a:t>
            </a:r>
          </a:p>
          <a:p>
            <a:r>
              <a:rPr lang="tr-TR" dirty="0" smtClean="0"/>
              <a:t>YARGILAMA HUKUKU</a:t>
            </a:r>
          </a:p>
          <a:p>
            <a:r>
              <a:rPr lang="tr-TR" dirty="0" smtClean="0"/>
              <a:t>İCRA VE İFLAS HUKUKU</a:t>
            </a:r>
          </a:p>
          <a:p>
            <a:r>
              <a:rPr lang="tr-TR" dirty="0" smtClean="0"/>
              <a:t>MİLLETLERARARASI KAMU HUKUKU</a:t>
            </a:r>
          </a:p>
          <a:p>
            <a:r>
              <a:rPr lang="tr-TR" dirty="0" smtClean="0"/>
              <a:t>GENEL KAMU HUKUKU</a:t>
            </a:r>
          </a:p>
          <a:p>
            <a:r>
              <a:rPr lang="tr-TR" dirty="0" smtClean="0"/>
              <a:t>MALİ HUKUK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877965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Dilim</Template>
  <TotalTime>12</TotalTime>
  <Words>430</Words>
  <Application>Microsoft Macintosh PowerPoint</Application>
  <PresentationFormat>Geniş Ekran</PresentationFormat>
  <Paragraphs>38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Wingdings 3</vt:lpstr>
      <vt:lpstr>Dilim</vt:lpstr>
      <vt:lpstr>Sağlık bilimleri fakültesi</vt:lpstr>
      <vt:lpstr>v. bölüm</vt:lpstr>
      <vt:lpstr>HUKUKUN KOLLARI</vt:lpstr>
      <vt:lpstr>KAMU HUKUKU ÖZEL HUKUK AYRIMI</vt:lpstr>
      <vt:lpstr>KAMU HUKUKU ÖZEL HUKUK AYRIMI</vt:lpstr>
      <vt:lpstr>ÖZEL HUKUK</vt:lpstr>
      <vt:lpstr>ÖZEL HUKUK</vt:lpstr>
      <vt:lpstr>KAMU HUKUKU</vt:lpstr>
      <vt:lpstr>KAMU HUKUKU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Sağlık bilimleri fakültesi</dc:title>
  <dc:creator>Tuğçe ORAL</dc:creator>
  <cp:lastModifiedBy>Tuğçe ORAL</cp:lastModifiedBy>
  <cp:revision>4</cp:revision>
  <dcterms:created xsi:type="dcterms:W3CDTF">2018-09-23T13:17:01Z</dcterms:created>
  <dcterms:modified xsi:type="dcterms:W3CDTF">2018-09-24T07:34:12Z</dcterms:modified>
</cp:coreProperties>
</file>