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8" r:id="rId3"/>
    <p:sldId id="327" r:id="rId4"/>
    <p:sldId id="328" r:id="rId5"/>
    <p:sldId id="332" r:id="rId6"/>
    <p:sldId id="329" r:id="rId7"/>
    <p:sldId id="331" r:id="rId8"/>
    <p:sldId id="33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4" autoAdjust="0"/>
    <p:restoredTop sz="94660"/>
  </p:normalViewPr>
  <p:slideViewPr>
    <p:cSldViewPr snapToGrid="0">
      <p:cViewPr varScale="1">
        <p:scale>
          <a:sx n="90" d="100"/>
          <a:sy n="90" d="100"/>
        </p:scale>
        <p:origin x="-39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33205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453440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44906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625364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22212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71686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17BB3B-7ADB-47B5-9793-9BA306C4D456}" type="datetimeFigureOut">
              <a:rPr lang="tr-TR" smtClean="0"/>
              <a:pPr/>
              <a:t>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38423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17BB3B-7ADB-47B5-9793-9BA306C4D456}" type="datetimeFigureOut">
              <a:rPr lang="tr-TR" smtClean="0"/>
              <a:pPr/>
              <a:t>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37031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17BB3B-7ADB-47B5-9793-9BA306C4D456}" type="datetimeFigureOut">
              <a:rPr lang="tr-TR" smtClean="0"/>
              <a:pPr/>
              <a:t>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680481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685852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27407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7BB3B-7ADB-47B5-9793-9BA306C4D456}" type="datetimeFigureOut">
              <a:rPr lang="tr-TR" smtClean="0"/>
              <a:pPr/>
              <a:t>5.05.2020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952548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TAR322 OSMANLI İMPARATORLUĞU’NDA YENİLEŞME HAREKETLERİ</a:t>
            </a:r>
            <a:endParaRPr lang="tr-TR" dirty="0"/>
          </a:p>
        </p:txBody>
      </p:sp>
      <p:sp>
        <p:nvSpPr>
          <p:cNvPr id="3" name="Alt Başlık 2"/>
          <p:cNvSpPr>
            <a:spLocks noGrp="1"/>
          </p:cNvSpPr>
          <p:nvPr>
            <p:ph type="subTitle" idx="1"/>
          </p:nvPr>
        </p:nvSpPr>
        <p:spPr>
          <a:xfrm>
            <a:off x="1524000" y="903890"/>
            <a:ext cx="9144000" cy="4353910"/>
          </a:xfrm>
        </p:spPr>
        <p:txBody>
          <a:bodyPr/>
          <a:lstStyle/>
          <a:p>
            <a:endParaRPr lang="tr-TR" dirty="0"/>
          </a:p>
        </p:txBody>
      </p:sp>
    </p:spTree>
    <p:extLst>
      <p:ext uri="{BB962C8B-B14F-4D97-AF65-F5344CB8AC3E}">
        <p14:creationId xmlns:p14="http://schemas.microsoft.com/office/powerpoint/2010/main" xmlns="" val="2268398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7.Hafta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Hukuki Müktesebat Alanındaki Uğraşlar</a:t>
            </a:r>
          </a:p>
          <a:p>
            <a:pPr marL="342900" lvl="0" indent="-342900">
              <a:buFont typeface="Arial" panose="020B0604020202020204" pitchFamily="34" charset="0"/>
              <a:buChar char="•"/>
            </a:pPr>
            <a:r>
              <a:rPr lang="en-US" dirty="0">
                <a:solidFill>
                  <a:schemeClr val="accent1"/>
                </a:solidFill>
              </a:rPr>
              <a:t>1838 Tarik-</a:t>
            </a:r>
            <a:r>
              <a:rPr lang="en-US" dirty="0" err="1">
                <a:solidFill>
                  <a:schemeClr val="accent1"/>
                </a:solidFill>
              </a:rPr>
              <a:t>i</a:t>
            </a:r>
            <a:r>
              <a:rPr lang="en-US" dirty="0">
                <a:solidFill>
                  <a:schemeClr val="accent1"/>
                </a:solidFill>
              </a:rPr>
              <a:t> </a:t>
            </a:r>
            <a:r>
              <a:rPr lang="en-US" dirty="0" err="1">
                <a:solidFill>
                  <a:schemeClr val="accent1"/>
                </a:solidFill>
              </a:rPr>
              <a:t>İlmiyeye</a:t>
            </a:r>
            <a:r>
              <a:rPr lang="en-US" dirty="0">
                <a:solidFill>
                  <a:schemeClr val="accent1"/>
                </a:solidFill>
              </a:rPr>
              <a:t> </a:t>
            </a:r>
            <a:r>
              <a:rPr lang="en-US" dirty="0" err="1">
                <a:solidFill>
                  <a:schemeClr val="accent1"/>
                </a:solidFill>
              </a:rPr>
              <a:t>Dair</a:t>
            </a:r>
            <a:r>
              <a:rPr lang="en-US" dirty="0">
                <a:solidFill>
                  <a:schemeClr val="accent1"/>
                </a:solidFill>
              </a:rPr>
              <a:t> </a:t>
            </a:r>
            <a:r>
              <a:rPr lang="en-US" dirty="0" err="1">
                <a:solidFill>
                  <a:schemeClr val="accent1"/>
                </a:solidFill>
              </a:rPr>
              <a:t>Ceza</a:t>
            </a:r>
            <a:r>
              <a:rPr lang="en-US" dirty="0">
                <a:solidFill>
                  <a:schemeClr val="accent1"/>
                </a:solidFill>
              </a:rPr>
              <a:t> </a:t>
            </a:r>
            <a:r>
              <a:rPr lang="en-US" dirty="0" err="1">
                <a:solidFill>
                  <a:schemeClr val="accent1"/>
                </a:solidFill>
              </a:rPr>
              <a:t>Kanunnamesi</a:t>
            </a:r>
            <a:endParaRPr lang="tr-TR" dirty="0">
              <a:solidFill>
                <a:schemeClr val="accent1"/>
              </a:solidFill>
            </a:endParaRPr>
          </a:p>
          <a:p>
            <a:pPr marL="342900" lvl="0" indent="-342900">
              <a:buFont typeface="Arial" panose="020B0604020202020204" pitchFamily="34" charset="0"/>
              <a:buChar char="•"/>
            </a:pPr>
            <a:r>
              <a:rPr lang="en-US" dirty="0">
                <a:solidFill>
                  <a:schemeClr val="accent1"/>
                </a:solidFill>
              </a:rPr>
              <a:t>1840 </a:t>
            </a:r>
            <a:r>
              <a:rPr lang="tr-TR" dirty="0" smtClean="0">
                <a:solidFill>
                  <a:schemeClr val="accent1"/>
                </a:solidFill>
              </a:rPr>
              <a:t>Ceza </a:t>
            </a:r>
            <a:r>
              <a:rPr lang="en-US" dirty="0" err="1" smtClean="0">
                <a:solidFill>
                  <a:schemeClr val="accent1"/>
                </a:solidFill>
              </a:rPr>
              <a:t>Kanunname-i</a:t>
            </a:r>
            <a:r>
              <a:rPr lang="en-US" dirty="0" smtClean="0">
                <a:solidFill>
                  <a:schemeClr val="accent1"/>
                </a:solidFill>
              </a:rPr>
              <a:t> </a:t>
            </a:r>
            <a:r>
              <a:rPr lang="en-US" dirty="0" err="1">
                <a:solidFill>
                  <a:schemeClr val="accent1"/>
                </a:solidFill>
              </a:rPr>
              <a:t>Hümayunu</a:t>
            </a:r>
            <a:r>
              <a:rPr lang="en-US" dirty="0">
                <a:solidFill>
                  <a:schemeClr val="accent1"/>
                </a:solidFill>
              </a:rPr>
              <a:t> </a:t>
            </a:r>
            <a:endParaRPr lang="tr-TR" dirty="0" smtClean="0">
              <a:solidFill>
                <a:schemeClr val="accent1"/>
              </a:solidFill>
            </a:endParaRPr>
          </a:p>
          <a:p>
            <a:pPr marL="342900" lvl="0" indent="-342900">
              <a:buFont typeface="Arial" panose="020B0604020202020204" pitchFamily="34" charset="0"/>
              <a:buChar char="•"/>
            </a:pPr>
            <a:r>
              <a:rPr lang="tr-TR" dirty="0" smtClean="0">
                <a:solidFill>
                  <a:schemeClr val="accent1"/>
                </a:solidFill>
              </a:rPr>
              <a:t>1850 Ticaret Kanunu</a:t>
            </a:r>
          </a:p>
          <a:p>
            <a:pPr marL="342900" lvl="0" indent="-342900">
              <a:buFont typeface="Arial" panose="020B0604020202020204" pitchFamily="34" charset="0"/>
              <a:buChar char="•"/>
            </a:pPr>
            <a:r>
              <a:rPr lang="en-US" dirty="0" smtClean="0">
                <a:solidFill>
                  <a:schemeClr val="accent1"/>
                </a:solidFill>
              </a:rPr>
              <a:t>1858 </a:t>
            </a:r>
            <a:r>
              <a:rPr lang="en-US" dirty="0" err="1">
                <a:solidFill>
                  <a:schemeClr val="accent1"/>
                </a:solidFill>
              </a:rPr>
              <a:t>Arazi</a:t>
            </a:r>
            <a:r>
              <a:rPr lang="en-US" dirty="0">
                <a:solidFill>
                  <a:schemeClr val="accent1"/>
                </a:solidFill>
              </a:rPr>
              <a:t> </a:t>
            </a:r>
            <a:r>
              <a:rPr lang="en-US" dirty="0" err="1" smtClean="0">
                <a:solidFill>
                  <a:schemeClr val="accent1"/>
                </a:solidFill>
              </a:rPr>
              <a:t>Kanunnamesi</a:t>
            </a:r>
            <a:endParaRPr lang="tr-TR" dirty="0" smtClean="0">
              <a:solidFill>
                <a:schemeClr val="accent1"/>
              </a:solidFill>
            </a:endParaRPr>
          </a:p>
          <a:p>
            <a:pPr marL="342900" lvl="0" indent="-342900">
              <a:buFont typeface="Arial" panose="020B0604020202020204" pitchFamily="34" charset="0"/>
              <a:buChar char="•"/>
            </a:pPr>
            <a:r>
              <a:rPr lang="tr-TR" dirty="0" smtClean="0">
                <a:solidFill>
                  <a:schemeClr val="accent1"/>
                </a:solidFill>
              </a:rPr>
              <a:t>1858 Ceza Kanunu</a:t>
            </a:r>
            <a:endParaRPr lang="tr-TR" dirty="0">
              <a:solidFill>
                <a:schemeClr val="accent1"/>
              </a:solidFill>
            </a:endParaRPr>
          </a:p>
          <a:p>
            <a:pPr marL="342900" lvl="0" indent="-342900">
              <a:buFont typeface="Arial" panose="020B0604020202020204" pitchFamily="34" charset="0"/>
              <a:buChar char="•"/>
            </a:pPr>
            <a:r>
              <a:rPr lang="en-US" dirty="0" err="1" smtClean="0">
                <a:solidFill>
                  <a:schemeClr val="accent1"/>
                </a:solidFill>
              </a:rPr>
              <a:t>Mecelle</a:t>
            </a:r>
            <a:endParaRPr lang="tr-TR" dirty="0">
              <a:solidFill>
                <a:schemeClr val="accent1"/>
              </a:solidFill>
            </a:endParaRPr>
          </a:p>
        </p:txBody>
      </p:sp>
    </p:spTree>
    <p:extLst>
      <p:ext uri="{BB962C8B-B14F-4D97-AF65-F5344CB8AC3E}">
        <p14:creationId xmlns:p14="http://schemas.microsoft.com/office/powerpoint/2010/main" xmlns="" val="1911223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7.Hafta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Hukuki Müktesebat Alanındaki Uğraşlar</a:t>
            </a:r>
          </a:p>
          <a:p>
            <a:pPr marL="342900" lvl="0" indent="-342900">
              <a:buFont typeface="Arial" panose="020B0604020202020204" pitchFamily="34" charset="0"/>
              <a:buChar char="•"/>
            </a:pPr>
            <a:r>
              <a:rPr lang="en-US" dirty="0">
                <a:solidFill>
                  <a:schemeClr val="accent1"/>
                </a:solidFill>
              </a:rPr>
              <a:t>Tarik-</a:t>
            </a:r>
            <a:r>
              <a:rPr lang="en-US" dirty="0" err="1">
                <a:solidFill>
                  <a:schemeClr val="accent1"/>
                </a:solidFill>
              </a:rPr>
              <a:t>i</a:t>
            </a:r>
            <a:r>
              <a:rPr lang="en-US" dirty="0">
                <a:solidFill>
                  <a:schemeClr val="accent1"/>
                </a:solidFill>
              </a:rPr>
              <a:t> </a:t>
            </a:r>
            <a:r>
              <a:rPr lang="en-US" dirty="0" err="1">
                <a:solidFill>
                  <a:schemeClr val="accent1"/>
                </a:solidFill>
              </a:rPr>
              <a:t>İlmiyeye</a:t>
            </a:r>
            <a:r>
              <a:rPr lang="en-US" dirty="0">
                <a:solidFill>
                  <a:schemeClr val="accent1"/>
                </a:solidFill>
              </a:rPr>
              <a:t> </a:t>
            </a:r>
            <a:r>
              <a:rPr lang="en-US" dirty="0" err="1">
                <a:solidFill>
                  <a:schemeClr val="accent1"/>
                </a:solidFill>
              </a:rPr>
              <a:t>Dair</a:t>
            </a:r>
            <a:r>
              <a:rPr lang="en-US" dirty="0">
                <a:solidFill>
                  <a:schemeClr val="accent1"/>
                </a:solidFill>
              </a:rPr>
              <a:t> </a:t>
            </a:r>
            <a:r>
              <a:rPr lang="en-US" dirty="0" err="1">
                <a:solidFill>
                  <a:schemeClr val="accent1"/>
                </a:solidFill>
              </a:rPr>
              <a:t>Ceza</a:t>
            </a:r>
            <a:r>
              <a:rPr lang="en-US" dirty="0">
                <a:solidFill>
                  <a:schemeClr val="accent1"/>
                </a:solidFill>
              </a:rPr>
              <a:t> </a:t>
            </a:r>
            <a:r>
              <a:rPr lang="en-US" dirty="0" err="1" smtClean="0">
                <a:solidFill>
                  <a:schemeClr val="accent1"/>
                </a:solidFill>
              </a:rPr>
              <a:t>Kanunnamesi</a:t>
            </a:r>
            <a:endParaRPr lang="tr-TR" dirty="0" smtClean="0">
              <a:solidFill>
                <a:schemeClr val="accent1"/>
              </a:solidFill>
            </a:endParaRPr>
          </a:p>
          <a:p>
            <a:pPr lvl="0"/>
            <a:r>
              <a:rPr lang="tr-TR" sz="3200" dirty="0" smtClean="0"/>
              <a:t>1838 tarihli Kanun, kadı ve naip atamalarında göz önüne alınacak ilkeler, yargıç alımında yapılacak sınavın niteliği ile kadı ve naiplerin rüşvetle atanmalarının engellenmesi hususlarını -temel olarak- düzenlemekteydi.</a:t>
            </a:r>
            <a:endParaRPr lang="tr-TR" sz="3200" dirty="0">
              <a:solidFill>
                <a:schemeClr val="accent1"/>
              </a:solidFill>
            </a:endParaRPr>
          </a:p>
        </p:txBody>
      </p:sp>
    </p:spTree>
    <p:extLst>
      <p:ext uri="{BB962C8B-B14F-4D97-AF65-F5344CB8AC3E}">
        <p14:creationId xmlns:p14="http://schemas.microsoft.com/office/powerpoint/2010/main" xmlns="" val="947596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7.Hafta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t>Hukuki Müktesebat Alanındaki Uğraşlar</a:t>
            </a:r>
          </a:p>
          <a:p>
            <a:pPr lvl="0"/>
            <a:r>
              <a:rPr lang="tr-TR" dirty="0" smtClean="0">
                <a:solidFill>
                  <a:schemeClr val="accent1"/>
                </a:solidFill>
              </a:rPr>
              <a:t>1840 Ceza Kanunname-i Hümayunu</a:t>
            </a:r>
          </a:p>
          <a:p>
            <a:pPr lvl="0"/>
            <a:r>
              <a:rPr lang="tr-TR" sz="3200" dirty="0" smtClean="0"/>
              <a:t>Kanun esas itibariyle devlet memurlarının görev suçlarını düzenlemek için yürürlüğe girmişti. Ancak kanunu Tanzimat Fermanı’nda vaat edilen temel haklar yani can, mal, ırz ve namus güvenliğinin yasal bir zemine kavuşturulması şeklinde de anlamak mümkündür. Ceza kanunu, hak arama, özgürlüklerin sınırlarını belirleme ve vatandaşı devlet görevlilerine karşı koruma gibi -çok bariz olmasa da- önemli bir takım düzenlemeler içermekteydi. </a:t>
            </a:r>
            <a:endParaRPr lang="tr-TR" sz="3200" dirty="0">
              <a:solidFill>
                <a:schemeClr val="accent1"/>
              </a:solidFill>
            </a:endParaRPr>
          </a:p>
        </p:txBody>
      </p:sp>
    </p:spTree>
    <p:extLst>
      <p:ext uri="{BB962C8B-B14F-4D97-AF65-F5344CB8AC3E}">
        <p14:creationId xmlns:p14="http://schemas.microsoft.com/office/powerpoint/2010/main" xmlns="" val="1741814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7.Hafta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t>Hukuki Müktesebat Alanındaki Uğraşlar</a:t>
            </a:r>
          </a:p>
          <a:p>
            <a:pPr lvl="0"/>
            <a:r>
              <a:rPr lang="tr-TR" dirty="0" smtClean="0">
                <a:solidFill>
                  <a:schemeClr val="accent1"/>
                </a:solidFill>
              </a:rPr>
              <a:t>1850 Ticaret Kanunu</a:t>
            </a:r>
          </a:p>
          <a:p>
            <a:pPr lvl="0"/>
            <a:r>
              <a:rPr lang="tr-TR" sz="3200" dirty="0" smtClean="0"/>
              <a:t>1807 tarihli Fransız ticaret kanunu temel alınarak hazırlanmıştır. Borçlar ve kıymetli evrakları düzenlememişse de tüccarın tutmak zorunda oldukları defterler, kolektif, komandit ve anonim şirketler, iflas, komisyonculuk, kara ve denizde mal nakli, poliçe, bono ve protesto gibi neredeyse tamamı Osmanlı ticaret hayatının yabancısı olduğu hususları içermekteydi.</a:t>
            </a:r>
            <a:endParaRPr lang="tr-TR" sz="3200" dirty="0">
              <a:solidFill>
                <a:schemeClr val="accent1"/>
              </a:solidFill>
            </a:endParaRPr>
          </a:p>
        </p:txBody>
      </p:sp>
    </p:spTree>
    <p:extLst>
      <p:ext uri="{BB962C8B-B14F-4D97-AF65-F5344CB8AC3E}">
        <p14:creationId xmlns:p14="http://schemas.microsoft.com/office/powerpoint/2010/main" xmlns="" val="1741814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7.Hafta</a:t>
            </a:r>
            <a:br>
              <a:rPr lang="tr-TR" dirty="0" smtClean="0"/>
            </a:br>
            <a:endParaRPr lang="tr-TR" dirty="0"/>
          </a:p>
        </p:txBody>
      </p:sp>
      <p:sp>
        <p:nvSpPr>
          <p:cNvPr id="3" name="Alt Başlık 2"/>
          <p:cNvSpPr>
            <a:spLocks noGrp="1"/>
          </p:cNvSpPr>
          <p:nvPr>
            <p:ph type="subTitle" idx="1"/>
          </p:nvPr>
        </p:nvSpPr>
        <p:spPr>
          <a:xfrm>
            <a:off x="1524000" y="1597571"/>
            <a:ext cx="9144000" cy="3905761"/>
          </a:xfrm>
        </p:spPr>
        <p:txBody>
          <a:bodyPr>
            <a:normAutofit fontScale="40000" lnSpcReduction="20000"/>
          </a:bodyPr>
          <a:lstStyle/>
          <a:p>
            <a:r>
              <a:rPr lang="tr-TR" b="1" dirty="0" smtClean="0"/>
              <a:t>Hukuki Müktesebat Alanındaki Uğraşlar</a:t>
            </a:r>
          </a:p>
          <a:p>
            <a:pPr lvl="0"/>
            <a:r>
              <a:rPr lang="tr-TR" dirty="0" smtClean="0">
                <a:solidFill>
                  <a:schemeClr val="accent1"/>
                </a:solidFill>
              </a:rPr>
              <a:t>1858 Ceza Kanunnamesi</a:t>
            </a:r>
          </a:p>
          <a:p>
            <a:pPr lvl="0"/>
            <a:r>
              <a:rPr lang="tr-TR" sz="4500" dirty="0" smtClean="0"/>
              <a:t>264 maddeden oluşan kanun, yukarıda kısaca tanıtılan ceza kanunlarını, 1855 tarihli Men-i </a:t>
            </a:r>
            <a:r>
              <a:rPr lang="tr-TR" sz="4500" dirty="0" err="1" smtClean="0"/>
              <a:t>İrtikab’a</a:t>
            </a:r>
            <a:r>
              <a:rPr lang="tr-TR" sz="4500" dirty="0" smtClean="0"/>
              <a:t> dair düzenlemeyi ve 1810 tarihli Fransız ceza kanununu (</a:t>
            </a:r>
            <a:r>
              <a:rPr lang="tr-TR" sz="4500" dirty="0" err="1" smtClean="0"/>
              <a:t>Code</a:t>
            </a:r>
            <a:r>
              <a:rPr lang="tr-TR" sz="4500" dirty="0" smtClean="0"/>
              <a:t> </a:t>
            </a:r>
            <a:r>
              <a:rPr lang="tr-TR" sz="4500" dirty="0" err="1" smtClean="0"/>
              <a:t>pénal</a:t>
            </a:r>
            <a:r>
              <a:rPr lang="tr-TR" sz="4500" dirty="0" smtClean="0"/>
              <a:t>) ve çeşitli Avrupa devletlerinin ceza kanunlarını bünyesinde barındırıyordu. Tanzimat Fermanı’nda belirtilen can, mal ve ırz güvenliği ile hemen her alanda kaybolan kanun hâkimiyetinin yeniden tesis edilmesine dönük oldukça kapsamlı bir ceza sistemi getirilmiş durumdaydı. Islahat çabaları açısından ceza kanunları, diğer alanlarda da gözlenen saraydan/padişahtan bürokratik mekanizma ve yasalara dönüşü yansıtan önemli metinlerdi. Temel hukuki düzenlemeler Meclis-i </a:t>
            </a:r>
            <a:r>
              <a:rPr lang="tr-TR" sz="4500" dirty="0" err="1" smtClean="0"/>
              <a:t>Vâlâ</a:t>
            </a:r>
            <a:r>
              <a:rPr lang="tr-TR" sz="4500" dirty="0" smtClean="0"/>
              <a:t> tarafından yapılıyor; cezalar artık padişah adına değil, meri kanunlara göre veriliyordu. Hükümet ve genel asayişi/kamu güvenliğini ilgilendiren şahıslar aleyhinde işlenen suçların cezası devlete aitti ve devlet bu işlevini ceza kanunu marifetiyle yerine getiriyordu. Ceza yargılamasında padişah otoritesi idam cezasının infazı ile ağır cezaların hafifletilmesi sürecinde görünür haldeydi. İstanbul’da ya da taşrada yargılama sonucunda verilecek idam cezası, padişah iradesi olmadan icra edilemiyordu. İdam cezasının küreğe, küreğin kalebentliğe, ömür boyu kalebentliğin ömür boyu sürgüne, geçici kalebentlik ile hapis cezasının geçici sürgüne çevrilmesi padişah iradesine bağlıydı. Öte yandan, eskiden çok sık başvurulan değnek cezası, yeni kanunda artık bulunmuyordu. </a:t>
            </a:r>
            <a:endParaRPr lang="tr-TR" sz="4500" dirty="0">
              <a:solidFill>
                <a:schemeClr val="accent1"/>
              </a:solidFill>
            </a:endParaRPr>
          </a:p>
        </p:txBody>
      </p:sp>
    </p:spTree>
    <p:extLst>
      <p:ext uri="{BB962C8B-B14F-4D97-AF65-F5344CB8AC3E}">
        <p14:creationId xmlns:p14="http://schemas.microsoft.com/office/powerpoint/2010/main" xmlns="" val="4108178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7.Hafta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55000" lnSpcReduction="20000"/>
          </a:bodyPr>
          <a:lstStyle/>
          <a:p>
            <a:r>
              <a:rPr lang="tr-TR" b="1" dirty="0" smtClean="0"/>
              <a:t>Hukuki Müktesebat Alanındaki Uğraşlar</a:t>
            </a:r>
          </a:p>
          <a:p>
            <a:pPr lvl="0"/>
            <a:r>
              <a:rPr lang="tr-TR" dirty="0" smtClean="0">
                <a:solidFill>
                  <a:schemeClr val="accent1"/>
                </a:solidFill>
              </a:rPr>
              <a:t>1858 Arazi Kanunnamesi</a:t>
            </a:r>
          </a:p>
          <a:p>
            <a:pPr lvl="0"/>
            <a:r>
              <a:rPr lang="tr-TR" sz="3200" dirty="0" smtClean="0"/>
              <a:t>Kanunname XVII. yüzyıldan itibaren bozulmaya başlayan klasik arazi yapısının aldığı fiili şekli devlet lehinde tescil etme veya hukuki bir zemine taşıma kaygısı taşımaktadır. Kanuna göre araziler:</a:t>
            </a:r>
          </a:p>
          <a:p>
            <a:pPr lvl="0"/>
            <a:r>
              <a:rPr lang="tr-TR" sz="3200" dirty="0" smtClean="0"/>
              <a:t>Miri</a:t>
            </a:r>
          </a:p>
          <a:p>
            <a:pPr lvl="0"/>
            <a:r>
              <a:rPr lang="tr-TR" sz="3200" dirty="0" smtClean="0"/>
              <a:t>Vakıf</a:t>
            </a:r>
          </a:p>
          <a:p>
            <a:pPr lvl="0"/>
            <a:r>
              <a:rPr lang="tr-TR" sz="3200" dirty="0" smtClean="0"/>
              <a:t>Mülk</a:t>
            </a:r>
          </a:p>
          <a:p>
            <a:pPr lvl="0"/>
            <a:r>
              <a:rPr lang="tr-TR" sz="3200" dirty="0" err="1" smtClean="0"/>
              <a:t>Mevat</a:t>
            </a:r>
            <a:endParaRPr lang="tr-TR" sz="3200" dirty="0" smtClean="0"/>
          </a:p>
          <a:p>
            <a:pPr lvl="0"/>
            <a:r>
              <a:rPr lang="tr-TR" sz="3200" dirty="0" smtClean="0"/>
              <a:t>Metruk </a:t>
            </a:r>
          </a:p>
          <a:p>
            <a:pPr lvl="0"/>
            <a:r>
              <a:rPr lang="tr-TR" sz="3200" dirty="0" smtClean="0"/>
              <a:t>şeklinde tasnife tabi tutulmuştur. Bozulan </a:t>
            </a:r>
            <a:r>
              <a:rPr lang="tr-TR" sz="3200" dirty="0" err="1" smtClean="0"/>
              <a:t>timar</a:t>
            </a:r>
            <a:r>
              <a:rPr lang="tr-TR" sz="3200" dirty="0" smtClean="0"/>
              <a:t> rejimi ve süreçte el konulan arazilerin devletleştirilmesi amacını da güden kanun, miras vb. konularda da çok önemli maddeler ihtiva etmektedir. </a:t>
            </a:r>
            <a:endParaRPr lang="tr-TR" sz="3200" dirty="0">
              <a:solidFill>
                <a:schemeClr val="accent1"/>
              </a:solidFill>
            </a:endParaRPr>
          </a:p>
        </p:txBody>
      </p:sp>
    </p:spTree>
    <p:extLst>
      <p:ext uri="{BB962C8B-B14F-4D97-AF65-F5344CB8AC3E}">
        <p14:creationId xmlns:p14="http://schemas.microsoft.com/office/powerpoint/2010/main" xmlns="" val="1084652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7.Hafta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t>Hukuki Müktesebat Alanındaki Uğraşlar</a:t>
            </a:r>
          </a:p>
          <a:p>
            <a:pPr lvl="0"/>
            <a:r>
              <a:rPr lang="tr-TR" dirty="0" smtClean="0">
                <a:solidFill>
                  <a:schemeClr val="accent1"/>
                </a:solidFill>
              </a:rPr>
              <a:t>Mecelle</a:t>
            </a:r>
          </a:p>
          <a:p>
            <a:pPr lvl="0"/>
            <a:r>
              <a:rPr lang="tr-TR" dirty="0"/>
              <a:t>Cevdet Paşa’nın etkin katkısıyla 1851 madde ve 16 Kitap </a:t>
            </a:r>
            <a:r>
              <a:rPr lang="tr-TR" dirty="0" smtClean="0"/>
              <a:t>şeklinde yayımlanan </a:t>
            </a:r>
            <a:r>
              <a:rPr lang="tr-TR" dirty="0"/>
              <a:t>bu çalışma, bir İslam Medeni Kanunu el kitabı olarak </a:t>
            </a:r>
            <a:r>
              <a:rPr lang="tr-TR" dirty="0" smtClean="0"/>
              <a:t>hazırlanmıştır</a:t>
            </a:r>
            <a:r>
              <a:rPr lang="tr-TR" dirty="0"/>
              <a:t>. Şahıs, aile, miras hukuku, ceza, vergi ve arazi hukukuna dair hükümleri ihtiva etmeyen Mecelle, </a:t>
            </a:r>
            <a:r>
              <a:rPr lang="tr-TR" dirty="0" smtClean="0"/>
              <a:t>alış-veriş</a:t>
            </a:r>
            <a:r>
              <a:rPr lang="tr-TR" dirty="0"/>
              <a:t>, kira, hizmet akdi, kefalet, havale, rehin, emanet, bağışlama, delil ve yemin gibi </a:t>
            </a:r>
            <a:r>
              <a:rPr lang="tr-TR" dirty="0" smtClean="0"/>
              <a:t>fıkhi </a:t>
            </a:r>
            <a:r>
              <a:rPr lang="tr-TR" dirty="0"/>
              <a:t>uygulamaların bir araya getirilmesiyle oluşturulmuştur. </a:t>
            </a:r>
            <a:endParaRPr lang="tr-TR" sz="3200" dirty="0">
              <a:solidFill>
                <a:schemeClr val="accent1"/>
              </a:solidFill>
            </a:endParaRPr>
          </a:p>
        </p:txBody>
      </p:sp>
    </p:spTree>
    <p:extLst>
      <p:ext uri="{BB962C8B-B14F-4D97-AF65-F5344CB8AC3E}">
        <p14:creationId xmlns:p14="http://schemas.microsoft.com/office/powerpoint/2010/main" xmlns="" val="807544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863</TotalTime>
  <Words>561</Words>
  <Application>Microsoft Office PowerPoint</Application>
  <PresentationFormat>Özel</PresentationFormat>
  <Paragraphs>39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TAR322 OSMANLI İMPARATORLUĞU’NDA YENİLEŞME HAREKETLERİ</vt:lpstr>
      <vt:lpstr>7.Hafta </vt:lpstr>
      <vt:lpstr>7.Hafta </vt:lpstr>
      <vt:lpstr>7.Hafta </vt:lpstr>
      <vt:lpstr>7.Hafta </vt:lpstr>
      <vt:lpstr>7.Hafta </vt:lpstr>
      <vt:lpstr>7.Hafta </vt:lpstr>
      <vt:lpstr>7.Hafta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Bekir Koç</dc:creator>
  <cp:lastModifiedBy>win10</cp:lastModifiedBy>
  <cp:revision>86</cp:revision>
  <dcterms:created xsi:type="dcterms:W3CDTF">2018-08-08T12:07:43Z</dcterms:created>
  <dcterms:modified xsi:type="dcterms:W3CDTF">2020-05-05T19:36:41Z</dcterms:modified>
</cp:coreProperties>
</file>