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852" r:id="rId1"/>
  </p:sldMasterIdLst>
  <p:notesMasterIdLst>
    <p:notesMasterId r:id="rId20"/>
  </p:notesMasterIdLst>
  <p:handoutMasterIdLst>
    <p:handoutMasterId r:id="rId21"/>
  </p:handoutMasterIdLst>
  <p:sldIdLst>
    <p:sldId id="256" r:id="rId2"/>
    <p:sldId id="476" r:id="rId3"/>
    <p:sldId id="477" r:id="rId4"/>
    <p:sldId id="478" r:id="rId5"/>
    <p:sldId id="479" r:id="rId6"/>
    <p:sldId id="480" r:id="rId7"/>
    <p:sldId id="481" r:id="rId8"/>
    <p:sldId id="454" r:id="rId9"/>
    <p:sldId id="485" r:id="rId10"/>
    <p:sldId id="486" r:id="rId11"/>
    <p:sldId id="487" r:id="rId12"/>
    <p:sldId id="463" r:id="rId13"/>
    <p:sldId id="464" r:id="rId14"/>
    <p:sldId id="490" r:id="rId15"/>
    <p:sldId id="483" r:id="rId16"/>
    <p:sldId id="489" r:id="rId17"/>
    <p:sldId id="353" r:id="rId18"/>
    <p:sldId id="488" r:id="rId19"/>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SATI KAPISIZ" initials="SK" lastIdx="1" clrIdx="0">
    <p:extLst>
      <p:ext uri="{19B8F6BF-5375-455C-9EA6-DF929625EA0E}">
        <p15:presenceInfo xmlns:p15="http://schemas.microsoft.com/office/powerpoint/2012/main" userId="30f698448d3acf8e"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61A2F"/>
    <a:srgbClr val="F7F9EF"/>
    <a:srgbClr val="A11586"/>
    <a:srgbClr val="A53010"/>
    <a:srgbClr val="FE2D11"/>
    <a:srgbClr val="FDFEFC"/>
    <a:srgbClr val="0A0100"/>
    <a:srgbClr val="FF00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580" autoAdjust="0"/>
  </p:normalViewPr>
  <p:slideViewPr>
    <p:cSldViewPr>
      <p:cViewPr varScale="1">
        <p:scale>
          <a:sx n="90" d="100"/>
          <a:sy n="90" d="100"/>
        </p:scale>
        <p:origin x="76" y="88"/>
      </p:cViewPr>
      <p:guideLst>
        <p:guide orient="horz" pos="2160"/>
        <p:guide pos="384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commentAuthors" Target="commentAuthor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F466137D-E862-4FF3-9B2B-DCE0B3858F6E}" type="datetime1">
              <a:rPr lang="tr-TR" smtClean="0"/>
              <a:t>26.12.2022</a:t>
            </a:fld>
            <a:endParaRPr lang="tr-TR"/>
          </a:p>
        </p:txBody>
      </p:sp>
      <p:sp>
        <p:nvSpPr>
          <p:cNvPr id="4" name="3 Altbilgi Yer Tutucusu"/>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5" name="4 Slayt Numarası Yer Tutucusu"/>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9E4930F-B05A-4AAF-AEB8-8DEF2E0B7496}" type="slidenum">
              <a:rPr lang="tr-TR" smtClean="0"/>
              <a:t>‹#›</a:t>
            </a:fld>
            <a:endParaRPr lang="tr-TR"/>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f hdr="0"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30B4184-6084-4AA4-868E-C71099F5CB37}" type="datetime1">
              <a:rPr lang="tr-TR" smtClean="0"/>
              <a:t>26.12.2022</a:t>
            </a:fld>
            <a:endParaRPr lang="tr-TR"/>
          </a:p>
        </p:txBody>
      </p:sp>
      <p:sp>
        <p:nvSpPr>
          <p:cNvPr id="4" name="3 Slayt Görüntüsü Yer Tutucusu"/>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4 Not Yer Tutucusu"/>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6" name="5 Altbilgi Yer Tutucusu"/>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6 Slayt Numarası Yer Tutucusu"/>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4CB0CFD-288C-4EF9-A7B8-E5A04CBC6495}" type="slidenum">
              <a:rPr lang="tr-TR" smtClean="0"/>
              <a:t>‹#›</a:t>
            </a:fld>
            <a:endParaRPr lang="tr-TR"/>
          </a:p>
        </p:txBody>
      </p:sp>
    </p:spTree>
  </p:cSld>
  <p:clrMap bg1="lt1" tx1="dk1" bg2="lt2" tx2="dk2" accent1="accent1" accent2="accent2" accent3="accent3" accent4="accent4" accent5="accent5" accent6="accent6" hlink="hlink" folHlink="folHlink"/>
  <p:hf hdr="0" ft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a:xfrm>
            <a:off x="381000" y="685800"/>
            <a:ext cx="6096000" cy="3429000"/>
          </a:xfrm>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B4CB0CFD-288C-4EF9-A7B8-E5A04CBC6495}" type="slidenum">
              <a:rPr lang="tr-TR" smtClean="0"/>
              <a:t>1</a:t>
            </a:fld>
            <a:endParaRPr lang="tr-TR"/>
          </a:p>
        </p:txBody>
      </p:sp>
      <p:sp>
        <p:nvSpPr>
          <p:cNvPr id="5" name="4 Veri Yer Tutucusu"/>
          <p:cNvSpPr>
            <a:spLocks noGrp="1"/>
          </p:cNvSpPr>
          <p:nvPr>
            <p:ph type="dt" idx="11"/>
          </p:nvPr>
        </p:nvSpPr>
        <p:spPr/>
        <p:txBody>
          <a:bodyPr/>
          <a:lstStyle/>
          <a:p>
            <a:fld id="{8F05EE6E-CC67-42C9-A1A9-A0AB346BA638}" type="datetime1">
              <a:rPr lang="tr-TR" smtClean="0"/>
              <a:t>26.12.2022</a:t>
            </a:fld>
            <a:endParaRPr lang="tr-T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Veri Yer Tutucusu 3"/>
          <p:cNvSpPr>
            <a:spLocks noGrp="1"/>
          </p:cNvSpPr>
          <p:nvPr>
            <p:ph type="dt" idx="1"/>
          </p:nvPr>
        </p:nvSpPr>
        <p:spPr/>
        <p:txBody>
          <a:bodyPr/>
          <a:lstStyle/>
          <a:p>
            <a:fld id="{930B4184-6084-4AA4-868E-C71099F5CB37}" type="datetime1">
              <a:rPr lang="tr-TR" smtClean="0"/>
              <a:t>26.12.2022</a:t>
            </a:fld>
            <a:endParaRPr lang="tr-TR"/>
          </a:p>
        </p:txBody>
      </p:sp>
      <p:sp>
        <p:nvSpPr>
          <p:cNvPr id="5" name="Slayt Numarası Yer Tutucusu 4"/>
          <p:cNvSpPr>
            <a:spLocks noGrp="1"/>
          </p:cNvSpPr>
          <p:nvPr>
            <p:ph type="sldNum" sz="quarter" idx="5"/>
          </p:nvPr>
        </p:nvSpPr>
        <p:spPr/>
        <p:txBody>
          <a:bodyPr/>
          <a:lstStyle/>
          <a:p>
            <a:fld id="{B4CB0CFD-288C-4EF9-A7B8-E5A04CBC6495}" type="slidenum">
              <a:rPr lang="tr-TR" smtClean="0"/>
              <a:t>10</a:t>
            </a:fld>
            <a:endParaRPr lang="tr-TR"/>
          </a:p>
        </p:txBody>
      </p:sp>
    </p:spTree>
    <p:extLst>
      <p:ext uri="{BB962C8B-B14F-4D97-AF65-F5344CB8AC3E}">
        <p14:creationId xmlns:p14="http://schemas.microsoft.com/office/powerpoint/2010/main" val="360174985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Veri Yer Tutucusu 3"/>
          <p:cNvSpPr>
            <a:spLocks noGrp="1"/>
          </p:cNvSpPr>
          <p:nvPr>
            <p:ph type="dt" idx="1"/>
          </p:nvPr>
        </p:nvSpPr>
        <p:spPr/>
        <p:txBody>
          <a:bodyPr/>
          <a:lstStyle/>
          <a:p>
            <a:fld id="{930B4184-6084-4AA4-868E-C71099F5CB37}" type="datetime1">
              <a:rPr lang="tr-TR" smtClean="0"/>
              <a:t>26.12.2022</a:t>
            </a:fld>
            <a:endParaRPr lang="tr-TR"/>
          </a:p>
        </p:txBody>
      </p:sp>
      <p:sp>
        <p:nvSpPr>
          <p:cNvPr id="5" name="Slayt Numarası Yer Tutucusu 4"/>
          <p:cNvSpPr>
            <a:spLocks noGrp="1"/>
          </p:cNvSpPr>
          <p:nvPr>
            <p:ph type="sldNum" sz="quarter" idx="5"/>
          </p:nvPr>
        </p:nvSpPr>
        <p:spPr/>
        <p:txBody>
          <a:bodyPr/>
          <a:lstStyle/>
          <a:p>
            <a:fld id="{B4CB0CFD-288C-4EF9-A7B8-E5A04CBC6495}" type="slidenum">
              <a:rPr lang="tr-TR" smtClean="0"/>
              <a:t>11</a:t>
            </a:fld>
            <a:endParaRPr lang="tr-TR"/>
          </a:p>
        </p:txBody>
      </p:sp>
    </p:spTree>
    <p:extLst>
      <p:ext uri="{BB962C8B-B14F-4D97-AF65-F5344CB8AC3E}">
        <p14:creationId xmlns:p14="http://schemas.microsoft.com/office/powerpoint/2010/main" val="265431826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Veri Yer Tutucusu 3"/>
          <p:cNvSpPr>
            <a:spLocks noGrp="1"/>
          </p:cNvSpPr>
          <p:nvPr>
            <p:ph type="dt" idx="1"/>
          </p:nvPr>
        </p:nvSpPr>
        <p:spPr/>
        <p:txBody>
          <a:bodyPr/>
          <a:lstStyle/>
          <a:p>
            <a:fld id="{930B4184-6084-4AA4-868E-C71099F5CB37}" type="datetime1">
              <a:rPr lang="tr-TR" smtClean="0"/>
              <a:t>26.12.2022</a:t>
            </a:fld>
            <a:endParaRPr lang="tr-TR"/>
          </a:p>
        </p:txBody>
      </p:sp>
      <p:sp>
        <p:nvSpPr>
          <p:cNvPr id="5" name="Slayt Numarası Yer Tutucusu 4"/>
          <p:cNvSpPr>
            <a:spLocks noGrp="1"/>
          </p:cNvSpPr>
          <p:nvPr>
            <p:ph type="sldNum" sz="quarter" idx="5"/>
          </p:nvPr>
        </p:nvSpPr>
        <p:spPr/>
        <p:txBody>
          <a:bodyPr/>
          <a:lstStyle/>
          <a:p>
            <a:fld id="{B4CB0CFD-288C-4EF9-A7B8-E5A04CBC6495}" type="slidenum">
              <a:rPr lang="tr-TR" smtClean="0"/>
              <a:t>12</a:t>
            </a:fld>
            <a:endParaRPr lang="tr-TR"/>
          </a:p>
        </p:txBody>
      </p:sp>
    </p:spTree>
    <p:extLst>
      <p:ext uri="{BB962C8B-B14F-4D97-AF65-F5344CB8AC3E}">
        <p14:creationId xmlns:p14="http://schemas.microsoft.com/office/powerpoint/2010/main" val="50492239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Veri Yer Tutucusu 3"/>
          <p:cNvSpPr>
            <a:spLocks noGrp="1"/>
          </p:cNvSpPr>
          <p:nvPr>
            <p:ph type="dt" idx="1"/>
          </p:nvPr>
        </p:nvSpPr>
        <p:spPr/>
        <p:txBody>
          <a:bodyPr/>
          <a:lstStyle/>
          <a:p>
            <a:fld id="{930B4184-6084-4AA4-868E-C71099F5CB37}" type="datetime1">
              <a:rPr lang="tr-TR" smtClean="0"/>
              <a:t>26.12.2022</a:t>
            </a:fld>
            <a:endParaRPr lang="tr-TR"/>
          </a:p>
        </p:txBody>
      </p:sp>
      <p:sp>
        <p:nvSpPr>
          <p:cNvPr id="5" name="Slayt Numarası Yer Tutucusu 4"/>
          <p:cNvSpPr>
            <a:spLocks noGrp="1"/>
          </p:cNvSpPr>
          <p:nvPr>
            <p:ph type="sldNum" sz="quarter" idx="5"/>
          </p:nvPr>
        </p:nvSpPr>
        <p:spPr/>
        <p:txBody>
          <a:bodyPr/>
          <a:lstStyle/>
          <a:p>
            <a:fld id="{B4CB0CFD-288C-4EF9-A7B8-E5A04CBC6495}" type="slidenum">
              <a:rPr lang="tr-TR" smtClean="0"/>
              <a:t>13</a:t>
            </a:fld>
            <a:endParaRPr lang="tr-TR"/>
          </a:p>
        </p:txBody>
      </p:sp>
    </p:spTree>
    <p:extLst>
      <p:ext uri="{BB962C8B-B14F-4D97-AF65-F5344CB8AC3E}">
        <p14:creationId xmlns:p14="http://schemas.microsoft.com/office/powerpoint/2010/main" val="177286314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Veri Yer Tutucusu 3"/>
          <p:cNvSpPr>
            <a:spLocks noGrp="1"/>
          </p:cNvSpPr>
          <p:nvPr>
            <p:ph type="dt" idx="1"/>
          </p:nvPr>
        </p:nvSpPr>
        <p:spPr/>
        <p:txBody>
          <a:bodyPr/>
          <a:lstStyle/>
          <a:p>
            <a:fld id="{930B4184-6084-4AA4-868E-C71099F5CB37}" type="datetime1">
              <a:rPr lang="tr-TR" smtClean="0"/>
              <a:t>26.12.2022</a:t>
            </a:fld>
            <a:endParaRPr lang="tr-TR"/>
          </a:p>
        </p:txBody>
      </p:sp>
      <p:sp>
        <p:nvSpPr>
          <p:cNvPr id="5" name="Slayt Numarası Yer Tutucusu 4"/>
          <p:cNvSpPr>
            <a:spLocks noGrp="1"/>
          </p:cNvSpPr>
          <p:nvPr>
            <p:ph type="sldNum" sz="quarter" idx="5"/>
          </p:nvPr>
        </p:nvSpPr>
        <p:spPr/>
        <p:txBody>
          <a:bodyPr/>
          <a:lstStyle/>
          <a:p>
            <a:fld id="{B4CB0CFD-288C-4EF9-A7B8-E5A04CBC6495}" type="slidenum">
              <a:rPr lang="tr-TR" smtClean="0"/>
              <a:t>14</a:t>
            </a:fld>
            <a:endParaRPr lang="tr-TR"/>
          </a:p>
        </p:txBody>
      </p:sp>
    </p:spTree>
    <p:extLst>
      <p:ext uri="{BB962C8B-B14F-4D97-AF65-F5344CB8AC3E}">
        <p14:creationId xmlns:p14="http://schemas.microsoft.com/office/powerpoint/2010/main" val="404336185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Veri Yer Tutucusu 3"/>
          <p:cNvSpPr>
            <a:spLocks noGrp="1"/>
          </p:cNvSpPr>
          <p:nvPr>
            <p:ph type="dt" idx="1"/>
          </p:nvPr>
        </p:nvSpPr>
        <p:spPr/>
        <p:txBody>
          <a:bodyPr/>
          <a:lstStyle/>
          <a:p>
            <a:fld id="{930B4184-6084-4AA4-868E-C71099F5CB37}" type="datetime1">
              <a:rPr lang="tr-TR" smtClean="0"/>
              <a:t>26.12.2022</a:t>
            </a:fld>
            <a:endParaRPr lang="tr-TR"/>
          </a:p>
        </p:txBody>
      </p:sp>
      <p:sp>
        <p:nvSpPr>
          <p:cNvPr id="5" name="Slayt Numarası Yer Tutucusu 4"/>
          <p:cNvSpPr>
            <a:spLocks noGrp="1"/>
          </p:cNvSpPr>
          <p:nvPr>
            <p:ph type="sldNum" sz="quarter" idx="5"/>
          </p:nvPr>
        </p:nvSpPr>
        <p:spPr/>
        <p:txBody>
          <a:bodyPr/>
          <a:lstStyle/>
          <a:p>
            <a:fld id="{B4CB0CFD-288C-4EF9-A7B8-E5A04CBC6495}" type="slidenum">
              <a:rPr lang="tr-TR" smtClean="0"/>
              <a:t>15</a:t>
            </a:fld>
            <a:endParaRPr lang="tr-TR"/>
          </a:p>
        </p:txBody>
      </p:sp>
    </p:spTree>
    <p:extLst>
      <p:ext uri="{BB962C8B-B14F-4D97-AF65-F5344CB8AC3E}">
        <p14:creationId xmlns:p14="http://schemas.microsoft.com/office/powerpoint/2010/main" val="382167609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Veri Yer Tutucusu 3"/>
          <p:cNvSpPr>
            <a:spLocks noGrp="1"/>
          </p:cNvSpPr>
          <p:nvPr>
            <p:ph type="dt" idx="1"/>
          </p:nvPr>
        </p:nvSpPr>
        <p:spPr/>
        <p:txBody>
          <a:bodyPr/>
          <a:lstStyle/>
          <a:p>
            <a:fld id="{930B4184-6084-4AA4-868E-C71099F5CB37}" type="datetime1">
              <a:rPr lang="tr-TR" smtClean="0"/>
              <a:t>26.12.2022</a:t>
            </a:fld>
            <a:endParaRPr lang="tr-TR"/>
          </a:p>
        </p:txBody>
      </p:sp>
      <p:sp>
        <p:nvSpPr>
          <p:cNvPr id="5" name="Slayt Numarası Yer Tutucusu 4"/>
          <p:cNvSpPr>
            <a:spLocks noGrp="1"/>
          </p:cNvSpPr>
          <p:nvPr>
            <p:ph type="sldNum" sz="quarter" idx="5"/>
          </p:nvPr>
        </p:nvSpPr>
        <p:spPr/>
        <p:txBody>
          <a:bodyPr/>
          <a:lstStyle/>
          <a:p>
            <a:fld id="{B4CB0CFD-288C-4EF9-A7B8-E5A04CBC6495}" type="slidenum">
              <a:rPr lang="tr-TR" smtClean="0"/>
              <a:t>16</a:t>
            </a:fld>
            <a:endParaRPr lang="tr-TR"/>
          </a:p>
        </p:txBody>
      </p:sp>
    </p:spTree>
    <p:extLst>
      <p:ext uri="{BB962C8B-B14F-4D97-AF65-F5344CB8AC3E}">
        <p14:creationId xmlns:p14="http://schemas.microsoft.com/office/powerpoint/2010/main" val="7112178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Veri Yer Tutucusu 3"/>
          <p:cNvSpPr>
            <a:spLocks noGrp="1"/>
          </p:cNvSpPr>
          <p:nvPr>
            <p:ph type="dt" idx="1"/>
          </p:nvPr>
        </p:nvSpPr>
        <p:spPr/>
        <p:txBody>
          <a:bodyPr/>
          <a:lstStyle/>
          <a:p>
            <a:fld id="{930B4184-6084-4AA4-868E-C71099F5CB37}" type="datetime1">
              <a:rPr lang="tr-TR" smtClean="0"/>
              <a:t>26.12.2022</a:t>
            </a:fld>
            <a:endParaRPr lang="tr-TR"/>
          </a:p>
        </p:txBody>
      </p:sp>
      <p:sp>
        <p:nvSpPr>
          <p:cNvPr id="5" name="Slayt Numarası Yer Tutucusu 4"/>
          <p:cNvSpPr>
            <a:spLocks noGrp="1"/>
          </p:cNvSpPr>
          <p:nvPr>
            <p:ph type="sldNum" sz="quarter" idx="5"/>
          </p:nvPr>
        </p:nvSpPr>
        <p:spPr/>
        <p:txBody>
          <a:bodyPr/>
          <a:lstStyle/>
          <a:p>
            <a:fld id="{B4CB0CFD-288C-4EF9-A7B8-E5A04CBC6495}" type="slidenum">
              <a:rPr lang="tr-TR" smtClean="0"/>
              <a:t>17</a:t>
            </a:fld>
            <a:endParaRPr lang="tr-TR"/>
          </a:p>
        </p:txBody>
      </p:sp>
    </p:spTree>
    <p:extLst>
      <p:ext uri="{BB962C8B-B14F-4D97-AF65-F5344CB8AC3E}">
        <p14:creationId xmlns:p14="http://schemas.microsoft.com/office/powerpoint/2010/main" val="224331464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Veri Yer Tutucusu 3"/>
          <p:cNvSpPr>
            <a:spLocks noGrp="1"/>
          </p:cNvSpPr>
          <p:nvPr>
            <p:ph type="dt" idx="1"/>
          </p:nvPr>
        </p:nvSpPr>
        <p:spPr/>
        <p:txBody>
          <a:bodyPr/>
          <a:lstStyle/>
          <a:p>
            <a:fld id="{930B4184-6084-4AA4-868E-C71099F5CB37}" type="datetime1">
              <a:rPr lang="tr-TR" smtClean="0"/>
              <a:t>26.12.2022</a:t>
            </a:fld>
            <a:endParaRPr lang="tr-TR"/>
          </a:p>
        </p:txBody>
      </p:sp>
      <p:sp>
        <p:nvSpPr>
          <p:cNvPr id="5" name="Slayt Numarası Yer Tutucusu 4"/>
          <p:cNvSpPr>
            <a:spLocks noGrp="1"/>
          </p:cNvSpPr>
          <p:nvPr>
            <p:ph type="sldNum" sz="quarter" idx="5"/>
          </p:nvPr>
        </p:nvSpPr>
        <p:spPr/>
        <p:txBody>
          <a:bodyPr/>
          <a:lstStyle/>
          <a:p>
            <a:fld id="{B4CB0CFD-288C-4EF9-A7B8-E5A04CBC6495}" type="slidenum">
              <a:rPr lang="tr-TR" smtClean="0"/>
              <a:t>18</a:t>
            </a:fld>
            <a:endParaRPr lang="tr-TR"/>
          </a:p>
        </p:txBody>
      </p:sp>
    </p:spTree>
    <p:extLst>
      <p:ext uri="{BB962C8B-B14F-4D97-AF65-F5344CB8AC3E}">
        <p14:creationId xmlns:p14="http://schemas.microsoft.com/office/powerpoint/2010/main" val="392435684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Veri Yer Tutucusu 3"/>
          <p:cNvSpPr>
            <a:spLocks noGrp="1"/>
          </p:cNvSpPr>
          <p:nvPr>
            <p:ph type="dt" idx="1"/>
          </p:nvPr>
        </p:nvSpPr>
        <p:spPr/>
        <p:txBody>
          <a:bodyPr/>
          <a:lstStyle/>
          <a:p>
            <a:fld id="{930B4184-6084-4AA4-868E-C71099F5CB37}" type="datetime1">
              <a:rPr lang="tr-TR" smtClean="0"/>
              <a:t>26.12.2022</a:t>
            </a:fld>
            <a:endParaRPr lang="tr-TR"/>
          </a:p>
        </p:txBody>
      </p:sp>
      <p:sp>
        <p:nvSpPr>
          <p:cNvPr id="5" name="Slayt Numarası Yer Tutucusu 4"/>
          <p:cNvSpPr>
            <a:spLocks noGrp="1"/>
          </p:cNvSpPr>
          <p:nvPr>
            <p:ph type="sldNum" sz="quarter" idx="5"/>
          </p:nvPr>
        </p:nvSpPr>
        <p:spPr/>
        <p:txBody>
          <a:bodyPr/>
          <a:lstStyle/>
          <a:p>
            <a:fld id="{B4CB0CFD-288C-4EF9-A7B8-E5A04CBC6495}" type="slidenum">
              <a:rPr lang="tr-TR" smtClean="0"/>
              <a:t>2</a:t>
            </a:fld>
            <a:endParaRPr lang="tr-TR"/>
          </a:p>
        </p:txBody>
      </p:sp>
    </p:spTree>
    <p:extLst>
      <p:ext uri="{BB962C8B-B14F-4D97-AF65-F5344CB8AC3E}">
        <p14:creationId xmlns:p14="http://schemas.microsoft.com/office/powerpoint/2010/main" val="189296028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Veri Yer Tutucusu 3"/>
          <p:cNvSpPr>
            <a:spLocks noGrp="1"/>
          </p:cNvSpPr>
          <p:nvPr>
            <p:ph type="dt" idx="1"/>
          </p:nvPr>
        </p:nvSpPr>
        <p:spPr/>
        <p:txBody>
          <a:bodyPr/>
          <a:lstStyle/>
          <a:p>
            <a:fld id="{930B4184-6084-4AA4-868E-C71099F5CB37}" type="datetime1">
              <a:rPr lang="tr-TR" smtClean="0"/>
              <a:t>26.12.2022</a:t>
            </a:fld>
            <a:endParaRPr lang="tr-TR"/>
          </a:p>
        </p:txBody>
      </p:sp>
      <p:sp>
        <p:nvSpPr>
          <p:cNvPr id="5" name="Slayt Numarası Yer Tutucusu 4"/>
          <p:cNvSpPr>
            <a:spLocks noGrp="1"/>
          </p:cNvSpPr>
          <p:nvPr>
            <p:ph type="sldNum" sz="quarter" idx="5"/>
          </p:nvPr>
        </p:nvSpPr>
        <p:spPr/>
        <p:txBody>
          <a:bodyPr/>
          <a:lstStyle/>
          <a:p>
            <a:fld id="{B4CB0CFD-288C-4EF9-A7B8-E5A04CBC6495}" type="slidenum">
              <a:rPr lang="tr-TR" smtClean="0"/>
              <a:t>3</a:t>
            </a:fld>
            <a:endParaRPr lang="tr-TR"/>
          </a:p>
        </p:txBody>
      </p:sp>
    </p:spTree>
    <p:extLst>
      <p:ext uri="{BB962C8B-B14F-4D97-AF65-F5344CB8AC3E}">
        <p14:creationId xmlns:p14="http://schemas.microsoft.com/office/powerpoint/2010/main" val="269324666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Veri Yer Tutucusu 3"/>
          <p:cNvSpPr>
            <a:spLocks noGrp="1"/>
          </p:cNvSpPr>
          <p:nvPr>
            <p:ph type="dt" idx="1"/>
          </p:nvPr>
        </p:nvSpPr>
        <p:spPr/>
        <p:txBody>
          <a:bodyPr/>
          <a:lstStyle/>
          <a:p>
            <a:fld id="{930B4184-6084-4AA4-868E-C71099F5CB37}" type="datetime1">
              <a:rPr lang="tr-TR" smtClean="0"/>
              <a:t>26.12.2022</a:t>
            </a:fld>
            <a:endParaRPr lang="tr-TR"/>
          </a:p>
        </p:txBody>
      </p:sp>
      <p:sp>
        <p:nvSpPr>
          <p:cNvPr id="5" name="Slayt Numarası Yer Tutucusu 4"/>
          <p:cNvSpPr>
            <a:spLocks noGrp="1"/>
          </p:cNvSpPr>
          <p:nvPr>
            <p:ph type="sldNum" sz="quarter" idx="5"/>
          </p:nvPr>
        </p:nvSpPr>
        <p:spPr/>
        <p:txBody>
          <a:bodyPr/>
          <a:lstStyle/>
          <a:p>
            <a:fld id="{B4CB0CFD-288C-4EF9-A7B8-E5A04CBC6495}" type="slidenum">
              <a:rPr lang="tr-TR" smtClean="0"/>
              <a:t>4</a:t>
            </a:fld>
            <a:endParaRPr lang="tr-TR"/>
          </a:p>
        </p:txBody>
      </p:sp>
    </p:spTree>
    <p:extLst>
      <p:ext uri="{BB962C8B-B14F-4D97-AF65-F5344CB8AC3E}">
        <p14:creationId xmlns:p14="http://schemas.microsoft.com/office/powerpoint/2010/main" val="91916823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Veri Yer Tutucusu 3"/>
          <p:cNvSpPr>
            <a:spLocks noGrp="1"/>
          </p:cNvSpPr>
          <p:nvPr>
            <p:ph type="dt" idx="1"/>
          </p:nvPr>
        </p:nvSpPr>
        <p:spPr/>
        <p:txBody>
          <a:bodyPr/>
          <a:lstStyle/>
          <a:p>
            <a:fld id="{930B4184-6084-4AA4-868E-C71099F5CB37}" type="datetime1">
              <a:rPr lang="tr-TR" smtClean="0"/>
              <a:t>26.12.2022</a:t>
            </a:fld>
            <a:endParaRPr lang="tr-TR"/>
          </a:p>
        </p:txBody>
      </p:sp>
      <p:sp>
        <p:nvSpPr>
          <p:cNvPr id="5" name="Slayt Numarası Yer Tutucusu 4"/>
          <p:cNvSpPr>
            <a:spLocks noGrp="1"/>
          </p:cNvSpPr>
          <p:nvPr>
            <p:ph type="sldNum" sz="quarter" idx="5"/>
          </p:nvPr>
        </p:nvSpPr>
        <p:spPr/>
        <p:txBody>
          <a:bodyPr/>
          <a:lstStyle/>
          <a:p>
            <a:fld id="{B4CB0CFD-288C-4EF9-A7B8-E5A04CBC6495}" type="slidenum">
              <a:rPr lang="tr-TR" smtClean="0"/>
              <a:t>5</a:t>
            </a:fld>
            <a:endParaRPr lang="tr-TR"/>
          </a:p>
        </p:txBody>
      </p:sp>
    </p:spTree>
    <p:extLst>
      <p:ext uri="{BB962C8B-B14F-4D97-AF65-F5344CB8AC3E}">
        <p14:creationId xmlns:p14="http://schemas.microsoft.com/office/powerpoint/2010/main" val="47324158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Veri Yer Tutucusu 3"/>
          <p:cNvSpPr>
            <a:spLocks noGrp="1"/>
          </p:cNvSpPr>
          <p:nvPr>
            <p:ph type="dt" idx="1"/>
          </p:nvPr>
        </p:nvSpPr>
        <p:spPr/>
        <p:txBody>
          <a:bodyPr/>
          <a:lstStyle/>
          <a:p>
            <a:fld id="{930B4184-6084-4AA4-868E-C71099F5CB37}" type="datetime1">
              <a:rPr lang="tr-TR" smtClean="0"/>
              <a:t>26.12.2022</a:t>
            </a:fld>
            <a:endParaRPr lang="tr-TR"/>
          </a:p>
        </p:txBody>
      </p:sp>
      <p:sp>
        <p:nvSpPr>
          <p:cNvPr id="5" name="Slayt Numarası Yer Tutucusu 4"/>
          <p:cNvSpPr>
            <a:spLocks noGrp="1"/>
          </p:cNvSpPr>
          <p:nvPr>
            <p:ph type="sldNum" sz="quarter" idx="5"/>
          </p:nvPr>
        </p:nvSpPr>
        <p:spPr/>
        <p:txBody>
          <a:bodyPr/>
          <a:lstStyle/>
          <a:p>
            <a:fld id="{B4CB0CFD-288C-4EF9-A7B8-E5A04CBC6495}" type="slidenum">
              <a:rPr lang="tr-TR" smtClean="0"/>
              <a:t>6</a:t>
            </a:fld>
            <a:endParaRPr lang="tr-TR"/>
          </a:p>
        </p:txBody>
      </p:sp>
    </p:spTree>
    <p:extLst>
      <p:ext uri="{BB962C8B-B14F-4D97-AF65-F5344CB8AC3E}">
        <p14:creationId xmlns:p14="http://schemas.microsoft.com/office/powerpoint/2010/main" val="27865315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Veri Yer Tutucusu 3"/>
          <p:cNvSpPr>
            <a:spLocks noGrp="1"/>
          </p:cNvSpPr>
          <p:nvPr>
            <p:ph type="dt" idx="1"/>
          </p:nvPr>
        </p:nvSpPr>
        <p:spPr/>
        <p:txBody>
          <a:bodyPr/>
          <a:lstStyle/>
          <a:p>
            <a:fld id="{930B4184-6084-4AA4-868E-C71099F5CB37}" type="datetime1">
              <a:rPr lang="tr-TR" smtClean="0"/>
              <a:t>26.12.2022</a:t>
            </a:fld>
            <a:endParaRPr lang="tr-TR"/>
          </a:p>
        </p:txBody>
      </p:sp>
      <p:sp>
        <p:nvSpPr>
          <p:cNvPr id="5" name="Slayt Numarası Yer Tutucusu 4"/>
          <p:cNvSpPr>
            <a:spLocks noGrp="1"/>
          </p:cNvSpPr>
          <p:nvPr>
            <p:ph type="sldNum" sz="quarter" idx="5"/>
          </p:nvPr>
        </p:nvSpPr>
        <p:spPr/>
        <p:txBody>
          <a:bodyPr/>
          <a:lstStyle/>
          <a:p>
            <a:fld id="{B4CB0CFD-288C-4EF9-A7B8-E5A04CBC6495}" type="slidenum">
              <a:rPr lang="tr-TR" smtClean="0"/>
              <a:t>7</a:t>
            </a:fld>
            <a:endParaRPr lang="tr-TR"/>
          </a:p>
        </p:txBody>
      </p:sp>
    </p:spTree>
    <p:extLst>
      <p:ext uri="{BB962C8B-B14F-4D97-AF65-F5344CB8AC3E}">
        <p14:creationId xmlns:p14="http://schemas.microsoft.com/office/powerpoint/2010/main" val="96793818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Veri Yer Tutucusu 3"/>
          <p:cNvSpPr>
            <a:spLocks noGrp="1"/>
          </p:cNvSpPr>
          <p:nvPr>
            <p:ph type="dt" idx="1"/>
          </p:nvPr>
        </p:nvSpPr>
        <p:spPr/>
        <p:txBody>
          <a:bodyPr/>
          <a:lstStyle/>
          <a:p>
            <a:fld id="{930B4184-6084-4AA4-868E-C71099F5CB37}" type="datetime1">
              <a:rPr lang="tr-TR" smtClean="0"/>
              <a:t>26.12.2022</a:t>
            </a:fld>
            <a:endParaRPr lang="tr-TR"/>
          </a:p>
        </p:txBody>
      </p:sp>
      <p:sp>
        <p:nvSpPr>
          <p:cNvPr id="5" name="Slayt Numarası Yer Tutucusu 4"/>
          <p:cNvSpPr>
            <a:spLocks noGrp="1"/>
          </p:cNvSpPr>
          <p:nvPr>
            <p:ph type="sldNum" sz="quarter" idx="5"/>
          </p:nvPr>
        </p:nvSpPr>
        <p:spPr/>
        <p:txBody>
          <a:bodyPr/>
          <a:lstStyle/>
          <a:p>
            <a:fld id="{B4CB0CFD-288C-4EF9-A7B8-E5A04CBC6495}" type="slidenum">
              <a:rPr lang="tr-TR" smtClean="0"/>
              <a:t>8</a:t>
            </a:fld>
            <a:endParaRPr lang="tr-TR"/>
          </a:p>
        </p:txBody>
      </p:sp>
    </p:spTree>
    <p:extLst>
      <p:ext uri="{BB962C8B-B14F-4D97-AF65-F5344CB8AC3E}">
        <p14:creationId xmlns:p14="http://schemas.microsoft.com/office/powerpoint/2010/main" val="306254315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Veri Yer Tutucusu 3"/>
          <p:cNvSpPr>
            <a:spLocks noGrp="1"/>
          </p:cNvSpPr>
          <p:nvPr>
            <p:ph type="dt" idx="1"/>
          </p:nvPr>
        </p:nvSpPr>
        <p:spPr/>
        <p:txBody>
          <a:bodyPr/>
          <a:lstStyle/>
          <a:p>
            <a:fld id="{930B4184-6084-4AA4-868E-C71099F5CB37}" type="datetime1">
              <a:rPr lang="tr-TR" smtClean="0"/>
              <a:t>26.12.2022</a:t>
            </a:fld>
            <a:endParaRPr lang="tr-TR"/>
          </a:p>
        </p:txBody>
      </p:sp>
      <p:sp>
        <p:nvSpPr>
          <p:cNvPr id="5" name="Slayt Numarası Yer Tutucusu 4"/>
          <p:cNvSpPr>
            <a:spLocks noGrp="1"/>
          </p:cNvSpPr>
          <p:nvPr>
            <p:ph type="sldNum" sz="quarter" idx="5"/>
          </p:nvPr>
        </p:nvSpPr>
        <p:spPr/>
        <p:txBody>
          <a:bodyPr/>
          <a:lstStyle/>
          <a:p>
            <a:fld id="{B4CB0CFD-288C-4EF9-A7B8-E5A04CBC6495}" type="slidenum">
              <a:rPr lang="tr-TR" smtClean="0"/>
              <a:t>9</a:t>
            </a:fld>
            <a:endParaRPr lang="tr-TR"/>
          </a:p>
        </p:txBody>
      </p:sp>
    </p:spTree>
    <p:extLst>
      <p:ext uri="{BB962C8B-B14F-4D97-AF65-F5344CB8AC3E}">
        <p14:creationId xmlns:p14="http://schemas.microsoft.com/office/powerpoint/2010/main" val="269435216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3BDFA4D-2261-8327-DB18-080D3BC8CBC6}"/>
              </a:ext>
            </a:extLst>
          </p:cNvPr>
          <p:cNvSpPr>
            <a:spLocks noGrp="1"/>
          </p:cNvSpPr>
          <p:nvPr>
            <p:ph type="ctrTitle"/>
          </p:nvPr>
        </p:nvSpPr>
        <p:spPr>
          <a:xfrm>
            <a:off x="1524000" y="1122363"/>
            <a:ext cx="9144000" cy="2387600"/>
          </a:xfrm>
        </p:spPr>
        <p:txBody>
          <a:bodyPr anchor="b"/>
          <a:lstStyle>
            <a:lvl1pPr algn="ctr">
              <a:defRPr sz="6000"/>
            </a:lvl1pPr>
          </a:lstStyle>
          <a:p>
            <a:r>
              <a:rPr lang="tr-TR"/>
              <a:t>Asıl başlık stilini düzenlemek için tıklayın</a:t>
            </a:r>
          </a:p>
        </p:txBody>
      </p:sp>
      <p:sp>
        <p:nvSpPr>
          <p:cNvPr id="3" name="Alt Başlık 2">
            <a:extLst>
              <a:ext uri="{FF2B5EF4-FFF2-40B4-BE49-F238E27FC236}">
                <a16:creationId xmlns:a16="http://schemas.microsoft.com/office/drawing/2014/main" id="{F5085A1F-4416-E921-3CA4-3908B75F172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p>
        </p:txBody>
      </p:sp>
      <p:sp>
        <p:nvSpPr>
          <p:cNvPr id="4" name="Veri Yer Tutucusu 3">
            <a:extLst>
              <a:ext uri="{FF2B5EF4-FFF2-40B4-BE49-F238E27FC236}">
                <a16:creationId xmlns:a16="http://schemas.microsoft.com/office/drawing/2014/main" id="{7F443340-21C3-A823-97D7-C51E1449A923}"/>
              </a:ext>
            </a:extLst>
          </p:cNvPr>
          <p:cNvSpPr>
            <a:spLocks noGrp="1"/>
          </p:cNvSpPr>
          <p:nvPr>
            <p:ph type="dt" sz="half" idx="10"/>
          </p:nvPr>
        </p:nvSpPr>
        <p:spPr/>
        <p:txBody>
          <a:bodyPr/>
          <a:lstStyle/>
          <a:p>
            <a:fld id="{56CA9836-7AF8-48AD-96F7-E56380BC7992}" type="datetime1">
              <a:rPr lang="tr-TR" smtClean="0"/>
              <a:t>26.12.2022</a:t>
            </a:fld>
            <a:endParaRPr lang="tr-TR"/>
          </a:p>
        </p:txBody>
      </p:sp>
      <p:sp>
        <p:nvSpPr>
          <p:cNvPr id="5" name="Alt Bilgi Yer Tutucusu 4">
            <a:extLst>
              <a:ext uri="{FF2B5EF4-FFF2-40B4-BE49-F238E27FC236}">
                <a16:creationId xmlns:a16="http://schemas.microsoft.com/office/drawing/2014/main" id="{D6E21731-438B-9D2D-EF5B-703CC054D41B}"/>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E5FD6F87-3194-C12B-89C4-CA1E385809CD}"/>
              </a:ext>
            </a:extLst>
          </p:cNvPr>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74668937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8CD5EFF-3ED1-1D6F-8571-4EDBF2C9409A}"/>
              </a:ext>
            </a:extLst>
          </p:cNvPr>
          <p:cNvSpPr>
            <a:spLocks noGrp="1"/>
          </p:cNvSpPr>
          <p:nvPr>
            <p:ph type="title"/>
          </p:nvPr>
        </p:nvSpPr>
        <p:spPr/>
        <p:txBody>
          <a:bodyPr/>
          <a:lstStyle/>
          <a:p>
            <a:r>
              <a:rPr lang="tr-TR"/>
              <a:t>Asıl başlık stilini düzenlemek için tıklayın</a:t>
            </a:r>
          </a:p>
        </p:txBody>
      </p:sp>
      <p:sp>
        <p:nvSpPr>
          <p:cNvPr id="3" name="Dikey Metin Yer Tutucusu 2">
            <a:extLst>
              <a:ext uri="{FF2B5EF4-FFF2-40B4-BE49-F238E27FC236}">
                <a16:creationId xmlns:a16="http://schemas.microsoft.com/office/drawing/2014/main" id="{C69ED880-DC66-CD58-0B82-92CCBAFE8D8B}"/>
              </a:ext>
            </a:extLst>
          </p:cNvPr>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940801D9-AB70-809D-AAD3-90DABEE2B5AB}"/>
              </a:ext>
            </a:extLst>
          </p:cNvPr>
          <p:cNvSpPr>
            <a:spLocks noGrp="1"/>
          </p:cNvSpPr>
          <p:nvPr>
            <p:ph type="dt" sz="half" idx="10"/>
          </p:nvPr>
        </p:nvSpPr>
        <p:spPr/>
        <p:txBody>
          <a:bodyPr/>
          <a:lstStyle/>
          <a:p>
            <a:fld id="{9CA99142-A3A4-47F0-9844-ECB1D89FE013}" type="datetime1">
              <a:rPr lang="tr-TR" smtClean="0"/>
              <a:t>26.12.2022</a:t>
            </a:fld>
            <a:endParaRPr lang="tr-TR"/>
          </a:p>
        </p:txBody>
      </p:sp>
      <p:sp>
        <p:nvSpPr>
          <p:cNvPr id="5" name="Alt Bilgi Yer Tutucusu 4">
            <a:extLst>
              <a:ext uri="{FF2B5EF4-FFF2-40B4-BE49-F238E27FC236}">
                <a16:creationId xmlns:a16="http://schemas.microsoft.com/office/drawing/2014/main" id="{7AF67DAA-3C2E-0AC3-2D58-00D7CC5AF59D}"/>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3B2D88A6-F6B5-0725-7E58-4F3745F61387}"/>
              </a:ext>
            </a:extLst>
          </p:cNvPr>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194900880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a:extLst>
              <a:ext uri="{FF2B5EF4-FFF2-40B4-BE49-F238E27FC236}">
                <a16:creationId xmlns:a16="http://schemas.microsoft.com/office/drawing/2014/main" id="{E267602F-CD8D-7338-B248-A0076871CCB3}"/>
              </a:ext>
            </a:extLst>
          </p:cNvPr>
          <p:cNvSpPr>
            <a:spLocks noGrp="1"/>
          </p:cNvSpPr>
          <p:nvPr>
            <p:ph type="title" orient="vert"/>
          </p:nvPr>
        </p:nvSpPr>
        <p:spPr>
          <a:xfrm>
            <a:off x="8724900" y="365125"/>
            <a:ext cx="2628900" cy="5811838"/>
          </a:xfrm>
        </p:spPr>
        <p:txBody>
          <a:bodyPr vert="eaVert"/>
          <a:lstStyle/>
          <a:p>
            <a:r>
              <a:rPr lang="tr-TR"/>
              <a:t>Asıl başlık stilini düzenlemek için tıklayın</a:t>
            </a:r>
          </a:p>
        </p:txBody>
      </p:sp>
      <p:sp>
        <p:nvSpPr>
          <p:cNvPr id="3" name="Dikey Metin Yer Tutucusu 2">
            <a:extLst>
              <a:ext uri="{FF2B5EF4-FFF2-40B4-BE49-F238E27FC236}">
                <a16:creationId xmlns:a16="http://schemas.microsoft.com/office/drawing/2014/main" id="{E12086B2-C2A7-1CBE-11DB-A6D3243832C9}"/>
              </a:ext>
            </a:extLst>
          </p:cNvPr>
          <p:cNvSpPr>
            <a:spLocks noGrp="1"/>
          </p:cNvSpPr>
          <p:nvPr>
            <p:ph type="body" orient="vert" idx="1"/>
          </p:nvPr>
        </p:nvSpPr>
        <p:spPr>
          <a:xfrm>
            <a:off x="838200" y="365125"/>
            <a:ext cx="7734300" cy="5811838"/>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76DF261B-5E7B-DD7D-192E-951E6A0B507C}"/>
              </a:ext>
            </a:extLst>
          </p:cNvPr>
          <p:cNvSpPr>
            <a:spLocks noGrp="1"/>
          </p:cNvSpPr>
          <p:nvPr>
            <p:ph type="dt" sz="half" idx="10"/>
          </p:nvPr>
        </p:nvSpPr>
        <p:spPr/>
        <p:txBody>
          <a:bodyPr/>
          <a:lstStyle/>
          <a:p>
            <a:fld id="{8B829F6D-25C6-44A9-A3DC-C24833091B00}" type="datetime1">
              <a:rPr lang="tr-TR" smtClean="0"/>
              <a:t>26.12.2022</a:t>
            </a:fld>
            <a:endParaRPr lang="tr-TR"/>
          </a:p>
        </p:txBody>
      </p:sp>
      <p:sp>
        <p:nvSpPr>
          <p:cNvPr id="5" name="Alt Bilgi Yer Tutucusu 4">
            <a:extLst>
              <a:ext uri="{FF2B5EF4-FFF2-40B4-BE49-F238E27FC236}">
                <a16:creationId xmlns:a16="http://schemas.microsoft.com/office/drawing/2014/main" id="{76693C99-F548-7547-356D-15D7F10666F9}"/>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BB27A79A-3854-0253-0DDB-8AE08319B65E}"/>
              </a:ext>
            </a:extLst>
          </p:cNvPr>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7890945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BB81C75-7AEA-627E-0F41-4389171D5A23}"/>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2DF9807C-09A2-41F6-7103-E21726BF4212}"/>
              </a:ext>
            </a:extLst>
          </p:cNvPr>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6B203A8A-F250-AD54-1AB3-193D2EFAF18A}"/>
              </a:ext>
            </a:extLst>
          </p:cNvPr>
          <p:cNvSpPr>
            <a:spLocks noGrp="1"/>
          </p:cNvSpPr>
          <p:nvPr>
            <p:ph type="dt" sz="half" idx="10"/>
          </p:nvPr>
        </p:nvSpPr>
        <p:spPr/>
        <p:txBody>
          <a:bodyPr/>
          <a:lstStyle/>
          <a:p>
            <a:fld id="{E8FD1A3F-7062-4CEE-B459-7733F4641A67}" type="datetime1">
              <a:rPr lang="tr-TR" smtClean="0"/>
              <a:t>26.12.2022</a:t>
            </a:fld>
            <a:endParaRPr lang="tr-TR"/>
          </a:p>
        </p:txBody>
      </p:sp>
      <p:sp>
        <p:nvSpPr>
          <p:cNvPr id="5" name="Alt Bilgi Yer Tutucusu 4">
            <a:extLst>
              <a:ext uri="{FF2B5EF4-FFF2-40B4-BE49-F238E27FC236}">
                <a16:creationId xmlns:a16="http://schemas.microsoft.com/office/drawing/2014/main" id="{4E61D9E3-F086-D404-FB70-6A36F9007975}"/>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E24FEA77-0AE8-29B0-DC95-9E1DA2670326}"/>
              </a:ext>
            </a:extLst>
          </p:cNvPr>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14121740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E3BFE888-CA43-588E-6437-AE234358FB74}"/>
              </a:ext>
            </a:extLst>
          </p:cNvPr>
          <p:cNvSpPr>
            <a:spLocks noGrp="1"/>
          </p:cNvSpPr>
          <p:nvPr>
            <p:ph type="title"/>
          </p:nvPr>
        </p:nvSpPr>
        <p:spPr>
          <a:xfrm>
            <a:off x="831850" y="1709738"/>
            <a:ext cx="10515600" cy="2852737"/>
          </a:xfrm>
        </p:spPr>
        <p:txBody>
          <a:bodyPr anchor="b"/>
          <a:lstStyle>
            <a:lvl1pPr>
              <a:defRPr sz="6000"/>
            </a:lvl1pPr>
          </a:lstStyle>
          <a:p>
            <a:r>
              <a:rPr lang="tr-TR"/>
              <a:t>Asıl başlık stilini düzenlemek için tıklayın</a:t>
            </a:r>
          </a:p>
        </p:txBody>
      </p:sp>
      <p:sp>
        <p:nvSpPr>
          <p:cNvPr id="3" name="Metin Yer Tutucusu 2">
            <a:extLst>
              <a:ext uri="{FF2B5EF4-FFF2-40B4-BE49-F238E27FC236}">
                <a16:creationId xmlns:a16="http://schemas.microsoft.com/office/drawing/2014/main" id="{27106FA0-4151-AB40-14D7-6C53511A486B}"/>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düzenlemek için tıklayın</a:t>
            </a:r>
          </a:p>
        </p:txBody>
      </p:sp>
      <p:sp>
        <p:nvSpPr>
          <p:cNvPr id="4" name="Veri Yer Tutucusu 3">
            <a:extLst>
              <a:ext uri="{FF2B5EF4-FFF2-40B4-BE49-F238E27FC236}">
                <a16:creationId xmlns:a16="http://schemas.microsoft.com/office/drawing/2014/main" id="{4153D891-62C4-09E0-5B66-7530CFB057B0}"/>
              </a:ext>
            </a:extLst>
          </p:cNvPr>
          <p:cNvSpPr>
            <a:spLocks noGrp="1"/>
          </p:cNvSpPr>
          <p:nvPr>
            <p:ph type="dt" sz="half" idx="10"/>
          </p:nvPr>
        </p:nvSpPr>
        <p:spPr/>
        <p:txBody>
          <a:bodyPr/>
          <a:lstStyle/>
          <a:p>
            <a:fld id="{37B016E6-AF6F-4379-837A-934346D468BC}" type="datetime1">
              <a:rPr lang="tr-TR" smtClean="0"/>
              <a:t>26.12.2022</a:t>
            </a:fld>
            <a:endParaRPr lang="tr-TR"/>
          </a:p>
        </p:txBody>
      </p:sp>
      <p:sp>
        <p:nvSpPr>
          <p:cNvPr id="5" name="Alt Bilgi Yer Tutucusu 4">
            <a:extLst>
              <a:ext uri="{FF2B5EF4-FFF2-40B4-BE49-F238E27FC236}">
                <a16:creationId xmlns:a16="http://schemas.microsoft.com/office/drawing/2014/main" id="{3E7A6D3D-D5C7-4A50-F7FE-FE8D3D2C792C}"/>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F51BAAB7-1FA0-E8E4-618B-8B9258396C34}"/>
              </a:ext>
            </a:extLst>
          </p:cNvPr>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6186668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EC97335-7881-366D-C17F-A56B94341F96}"/>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A34819F1-E950-93EB-39D2-46EBA337E1F6}"/>
              </a:ext>
            </a:extLst>
          </p:cNvPr>
          <p:cNvSpPr>
            <a:spLocks noGrp="1"/>
          </p:cNvSpPr>
          <p:nvPr>
            <p:ph sz="half" idx="1"/>
          </p:nvPr>
        </p:nvSpPr>
        <p:spPr>
          <a:xfrm>
            <a:off x="838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a:extLst>
              <a:ext uri="{FF2B5EF4-FFF2-40B4-BE49-F238E27FC236}">
                <a16:creationId xmlns:a16="http://schemas.microsoft.com/office/drawing/2014/main" id="{0B5D6207-63F8-5A70-AF26-8087D43E6424}"/>
              </a:ext>
            </a:extLst>
          </p:cNvPr>
          <p:cNvSpPr>
            <a:spLocks noGrp="1"/>
          </p:cNvSpPr>
          <p:nvPr>
            <p:ph sz="half" idx="2"/>
          </p:nvPr>
        </p:nvSpPr>
        <p:spPr>
          <a:xfrm>
            <a:off x="6172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a:extLst>
              <a:ext uri="{FF2B5EF4-FFF2-40B4-BE49-F238E27FC236}">
                <a16:creationId xmlns:a16="http://schemas.microsoft.com/office/drawing/2014/main" id="{499C0D67-0408-2ADB-6CF4-902BA576262A}"/>
              </a:ext>
            </a:extLst>
          </p:cNvPr>
          <p:cNvSpPr>
            <a:spLocks noGrp="1"/>
          </p:cNvSpPr>
          <p:nvPr>
            <p:ph type="dt" sz="half" idx="10"/>
          </p:nvPr>
        </p:nvSpPr>
        <p:spPr/>
        <p:txBody>
          <a:bodyPr/>
          <a:lstStyle/>
          <a:p>
            <a:fld id="{ECA1C6CD-CEAC-44EF-95E5-6DB5F5CE6504}" type="datetime1">
              <a:rPr lang="tr-TR" smtClean="0"/>
              <a:t>26.12.2022</a:t>
            </a:fld>
            <a:endParaRPr lang="tr-TR"/>
          </a:p>
        </p:txBody>
      </p:sp>
      <p:sp>
        <p:nvSpPr>
          <p:cNvPr id="6" name="Alt Bilgi Yer Tutucusu 5">
            <a:extLst>
              <a:ext uri="{FF2B5EF4-FFF2-40B4-BE49-F238E27FC236}">
                <a16:creationId xmlns:a16="http://schemas.microsoft.com/office/drawing/2014/main" id="{63D48EE2-0927-F590-8B28-F736F3E4C57A}"/>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98E33A7E-72C1-D1BF-1040-2E3F8DFCDEF9}"/>
              </a:ext>
            </a:extLst>
          </p:cNvPr>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19043792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18945A29-8E91-5A91-6D49-77B1F53F94C8}"/>
              </a:ext>
            </a:extLst>
          </p:cNvPr>
          <p:cNvSpPr>
            <a:spLocks noGrp="1"/>
          </p:cNvSpPr>
          <p:nvPr>
            <p:ph type="title"/>
          </p:nvPr>
        </p:nvSpPr>
        <p:spPr>
          <a:xfrm>
            <a:off x="839788" y="365125"/>
            <a:ext cx="10515600" cy="1325563"/>
          </a:xfrm>
        </p:spPr>
        <p:txBody>
          <a:bodyPr/>
          <a:lstStyle/>
          <a:p>
            <a:r>
              <a:rPr lang="tr-TR"/>
              <a:t>Asıl başlık stilini düzenlemek için tıklayın</a:t>
            </a:r>
          </a:p>
        </p:txBody>
      </p:sp>
      <p:sp>
        <p:nvSpPr>
          <p:cNvPr id="3" name="Metin Yer Tutucusu 2">
            <a:extLst>
              <a:ext uri="{FF2B5EF4-FFF2-40B4-BE49-F238E27FC236}">
                <a16:creationId xmlns:a16="http://schemas.microsoft.com/office/drawing/2014/main" id="{31BE3DEE-8F76-AE71-DA31-38E5D1F1D7D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İçerik Yer Tutucusu 3">
            <a:extLst>
              <a:ext uri="{FF2B5EF4-FFF2-40B4-BE49-F238E27FC236}">
                <a16:creationId xmlns:a16="http://schemas.microsoft.com/office/drawing/2014/main" id="{09236DC6-98B9-EC1C-9F5C-43D52349D4FC}"/>
              </a:ext>
            </a:extLst>
          </p:cNvPr>
          <p:cNvSpPr>
            <a:spLocks noGrp="1"/>
          </p:cNvSpPr>
          <p:nvPr>
            <p:ph sz="half" idx="2"/>
          </p:nvPr>
        </p:nvSpPr>
        <p:spPr>
          <a:xfrm>
            <a:off x="839788" y="2505075"/>
            <a:ext cx="5157787"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a:extLst>
              <a:ext uri="{FF2B5EF4-FFF2-40B4-BE49-F238E27FC236}">
                <a16:creationId xmlns:a16="http://schemas.microsoft.com/office/drawing/2014/main" id="{0B8234CB-7F5C-A36D-6BDB-E7C97D59B2B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İçerik Yer Tutucusu 5">
            <a:extLst>
              <a:ext uri="{FF2B5EF4-FFF2-40B4-BE49-F238E27FC236}">
                <a16:creationId xmlns:a16="http://schemas.microsoft.com/office/drawing/2014/main" id="{26AACACB-C02D-CE97-6097-1563301020BB}"/>
              </a:ext>
            </a:extLst>
          </p:cNvPr>
          <p:cNvSpPr>
            <a:spLocks noGrp="1"/>
          </p:cNvSpPr>
          <p:nvPr>
            <p:ph sz="quarter" idx="4"/>
          </p:nvPr>
        </p:nvSpPr>
        <p:spPr>
          <a:xfrm>
            <a:off x="6172200" y="2505075"/>
            <a:ext cx="5183188"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a:extLst>
              <a:ext uri="{FF2B5EF4-FFF2-40B4-BE49-F238E27FC236}">
                <a16:creationId xmlns:a16="http://schemas.microsoft.com/office/drawing/2014/main" id="{D06A4C5A-2B15-4E2A-C373-DA064B5B5EF0}"/>
              </a:ext>
            </a:extLst>
          </p:cNvPr>
          <p:cNvSpPr>
            <a:spLocks noGrp="1"/>
          </p:cNvSpPr>
          <p:nvPr>
            <p:ph type="dt" sz="half" idx="10"/>
          </p:nvPr>
        </p:nvSpPr>
        <p:spPr/>
        <p:txBody>
          <a:bodyPr/>
          <a:lstStyle/>
          <a:p>
            <a:fld id="{8A503074-0035-433B-B564-F1EFE9C10614}" type="datetime1">
              <a:rPr lang="tr-TR" smtClean="0"/>
              <a:t>26.12.2022</a:t>
            </a:fld>
            <a:endParaRPr lang="tr-TR"/>
          </a:p>
        </p:txBody>
      </p:sp>
      <p:sp>
        <p:nvSpPr>
          <p:cNvPr id="8" name="Alt Bilgi Yer Tutucusu 7">
            <a:extLst>
              <a:ext uri="{FF2B5EF4-FFF2-40B4-BE49-F238E27FC236}">
                <a16:creationId xmlns:a16="http://schemas.microsoft.com/office/drawing/2014/main" id="{3293C661-0841-19A8-9C20-315074269BCC}"/>
              </a:ext>
            </a:extLst>
          </p:cNvPr>
          <p:cNvSpPr>
            <a:spLocks noGrp="1"/>
          </p:cNvSpPr>
          <p:nvPr>
            <p:ph type="ftr" sz="quarter" idx="11"/>
          </p:nvPr>
        </p:nvSpPr>
        <p:spPr/>
        <p:txBody>
          <a:bodyPr/>
          <a:lstStyle/>
          <a:p>
            <a:endParaRPr lang="tr-TR"/>
          </a:p>
        </p:txBody>
      </p:sp>
      <p:sp>
        <p:nvSpPr>
          <p:cNvPr id="9" name="Slayt Numarası Yer Tutucusu 8">
            <a:extLst>
              <a:ext uri="{FF2B5EF4-FFF2-40B4-BE49-F238E27FC236}">
                <a16:creationId xmlns:a16="http://schemas.microsoft.com/office/drawing/2014/main" id="{9CF6F467-ABDA-1A76-7C47-7EB4BA8F9529}"/>
              </a:ext>
            </a:extLst>
          </p:cNvPr>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28653011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679E266-922F-F2B1-402D-FA5847864AC1}"/>
              </a:ext>
            </a:extLst>
          </p:cNvPr>
          <p:cNvSpPr>
            <a:spLocks noGrp="1"/>
          </p:cNvSpPr>
          <p:nvPr>
            <p:ph type="title"/>
          </p:nvPr>
        </p:nvSpPr>
        <p:spPr/>
        <p:txBody>
          <a:bodyPr/>
          <a:lstStyle/>
          <a:p>
            <a:r>
              <a:rPr lang="tr-TR"/>
              <a:t>Asıl başlık stilini düzenlemek için tıklayın</a:t>
            </a:r>
          </a:p>
        </p:txBody>
      </p:sp>
      <p:sp>
        <p:nvSpPr>
          <p:cNvPr id="3" name="Veri Yer Tutucusu 2">
            <a:extLst>
              <a:ext uri="{FF2B5EF4-FFF2-40B4-BE49-F238E27FC236}">
                <a16:creationId xmlns:a16="http://schemas.microsoft.com/office/drawing/2014/main" id="{C68D7A86-1F37-30C9-8999-7AEB67EE04AA}"/>
              </a:ext>
            </a:extLst>
          </p:cNvPr>
          <p:cNvSpPr>
            <a:spLocks noGrp="1"/>
          </p:cNvSpPr>
          <p:nvPr>
            <p:ph type="dt" sz="half" idx="10"/>
          </p:nvPr>
        </p:nvSpPr>
        <p:spPr/>
        <p:txBody>
          <a:bodyPr/>
          <a:lstStyle/>
          <a:p>
            <a:fld id="{671050A6-F44A-4EB4-9FE9-1CF06AA8E419}" type="datetime1">
              <a:rPr lang="tr-TR" smtClean="0"/>
              <a:t>26.12.2022</a:t>
            </a:fld>
            <a:endParaRPr lang="tr-TR"/>
          </a:p>
        </p:txBody>
      </p:sp>
      <p:sp>
        <p:nvSpPr>
          <p:cNvPr id="4" name="Alt Bilgi Yer Tutucusu 3">
            <a:extLst>
              <a:ext uri="{FF2B5EF4-FFF2-40B4-BE49-F238E27FC236}">
                <a16:creationId xmlns:a16="http://schemas.microsoft.com/office/drawing/2014/main" id="{C8217C83-B544-B7CB-D629-F97EFFE9F00B}"/>
              </a:ext>
            </a:extLst>
          </p:cNvPr>
          <p:cNvSpPr>
            <a:spLocks noGrp="1"/>
          </p:cNvSpPr>
          <p:nvPr>
            <p:ph type="ftr" sz="quarter" idx="11"/>
          </p:nvPr>
        </p:nvSpPr>
        <p:spPr/>
        <p:txBody>
          <a:bodyPr/>
          <a:lstStyle/>
          <a:p>
            <a:endParaRPr lang="tr-TR"/>
          </a:p>
        </p:txBody>
      </p:sp>
      <p:sp>
        <p:nvSpPr>
          <p:cNvPr id="5" name="Slayt Numarası Yer Tutucusu 4">
            <a:extLst>
              <a:ext uri="{FF2B5EF4-FFF2-40B4-BE49-F238E27FC236}">
                <a16:creationId xmlns:a16="http://schemas.microsoft.com/office/drawing/2014/main" id="{8FBDB527-EF11-6FE0-3554-7A2FCF2A2382}"/>
              </a:ext>
            </a:extLst>
          </p:cNvPr>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354607276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a:extLst>
              <a:ext uri="{FF2B5EF4-FFF2-40B4-BE49-F238E27FC236}">
                <a16:creationId xmlns:a16="http://schemas.microsoft.com/office/drawing/2014/main" id="{4E79B8D3-44DF-24D3-4E37-B995AECB0681}"/>
              </a:ext>
            </a:extLst>
          </p:cNvPr>
          <p:cNvSpPr>
            <a:spLocks noGrp="1"/>
          </p:cNvSpPr>
          <p:nvPr>
            <p:ph type="dt" sz="half" idx="10"/>
          </p:nvPr>
        </p:nvSpPr>
        <p:spPr/>
        <p:txBody>
          <a:bodyPr/>
          <a:lstStyle/>
          <a:p>
            <a:fld id="{AA97F8A8-ADE3-44C2-A432-2F32328EAC7D}" type="datetime1">
              <a:rPr lang="tr-TR" smtClean="0"/>
              <a:t>26.12.2022</a:t>
            </a:fld>
            <a:endParaRPr lang="tr-TR"/>
          </a:p>
        </p:txBody>
      </p:sp>
      <p:sp>
        <p:nvSpPr>
          <p:cNvPr id="3" name="Alt Bilgi Yer Tutucusu 2">
            <a:extLst>
              <a:ext uri="{FF2B5EF4-FFF2-40B4-BE49-F238E27FC236}">
                <a16:creationId xmlns:a16="http://schemas.microsoft.com/office/drawing/2014/main" id="{EF643642-7FFF-DAF5-917C-25255D60B351}"/>
              </a:ext>
            </a:extLst>
          </p:cNvPr>
          <p:cNvSpPr>
            <a:spLocks noGrp="1"/>
          </p:cNvSpPr>
          <p:nvPr>
            <p:ph type="ftr" sz="quarter" idx="11"/>
          </p:nvPr>
        </p:nvSpPr>
        <p:spPr/>
        <p:txBody>
          <a:bodyPr/>
          <a:lstStyle/>
          <a:p>
            <a:endParaRPr lang="tr-TR"/>
          </a:p>
        </p:txBody>
      </p:sp>
      <p:sp>
        <p:nvSpPr>
          <p:cNvPr id="4" name="Slayt Numarası Yer Tutucusu 3">
            <a:extLst>
              <a:ext uri="{FF2B5EF4-FFF2-40B4-BE49-F238E27FC236}">
                <a16:creationId xmlns:a16="http://schemas.microsoft.com/office/drawing/2014/main" id="{58A1DBD8-2D0B-A901-3AAE-50E364CA2219}"/>
              </a:ext>
            </a:extLst>
          </p:cNvPr>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31905274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909E2A5-C65E-0FC5-5BC9-0948752F6B4C}"/>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İçerik Yer Tutucusu 2">
            <a:extLst>
              <a:ext uri="{FF2B5EF4-FFF2-40B4-BE49-F238E27FC236}">
                <a16:creationId xmlns:a16="http://schemas.microsoft.com/office/drawing/2014/main" id="{7ABE7869-62CD-F0F4-5579-AD56A1C146A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a:extLst>
              <a:ext uri="{FF2B5EF4-FFF2-40B4-BE49-F238E27FC236}">
                <a16:creationId xmlns:a16="http://schemas.microsoft.com/office/drawing/2014/main" id="{4F779152-615D-DF1C-F5AE-832F05EF643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44796520-B62B-9252-9338-119DBB3F2F00}"/>
              </a:ext>
            </a:extLst>
          </p:cNvPr>
          <p:cNvSpPr>
            <a:spLocks noGrp="1"/>
          </p:cNvSpPr>
          <p:nvPr>
            <p:ph type="dt" sz="half" idx="10"/>
          </p:nvPr>
        </p:nvSpPr>
        <p:spPr/>
        <p:txBody>
          <a:bodyPr/>
          <a:lstStyle/>
          <a:p>
            <a:fld id="{6DDF06CC-150D-4A99-A8B9-FCDB0CBC59D3}" type="datetime1">
              <a:rPr lang="tr-TR" smtClean="0"/>
              <a:t>26.12.2022</a:t>
            </a:fld>
            <a:endParaRPr lang="tr-TR"/>
          </a:p>
        </p:txBody>
      </p:sp>
      <p:sp>
        <p:nvSpPr>
          <p:cNvPr id="6" name="Alt Bilgi Yer Tutucusu 5">
            <a:extLst>
              <a:ext uri="{FF2B5EF4-FFF2-40B4-BE49-F238E27FC236}">
                <a16:creationId xmlns:a16="http://schemas.microsoft.com/office/drawing/2014/main" id="{89E64B80-969D-FCD1-35D8-78893D132586}"/>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77A29041-8845-6790-AE0F-F5B8961C22B9}"/>
              </a:ext>
            </a:extLst>
          </p:cNvPr>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35131441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DAA925F-F281-C3DE-25D0-CCAB1CF1A467}"/>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Resim Yer Tutucusu 2">
            <a:extLst>
              <a:ext uri="{FF2B5EF4-FFF2-40B4-BE49-F238E27FC236}">
                <a16:creationId xmlns:a16="http://schemas.microsoft.com/office/drawing/2014/main" id="{C66E61E4-466C-AB34-8135-638D277BA22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a:extLst>
              <a:ext uri="{FF2B5EF4-FFF2-40B4-BE49-F238E27FC236}">
                <a16:creationId xmlns:a16="http://schemas.microsoft.com/office/drawing/2014/main" id="{38B64263-F406-4439-C004-6D63BA9CC52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5E8CD972-44A5-96EC-E50F-0DBECC85126D}"/>
              </a:ext>
            </a:extLst>
          </p:cNvPr>
          <p:cNvSpPr>
            <a:spLocks noGrp="1"/>
          </p:cNvSpPr>
          <p:nvPr>
            <p:ph type="dt" sz="half" idx="10"/>
          </p:nvPr>
        </p:nvSpPr>
        <p:spPr/>
        <p:txBody>
          <a:bodyPr/>
          <a:lstStyle/>
          <a:p>
            <a:fld id="{E47D52E2-790D-4CD6-902D-5CCC1E685C84}" type="datetime1">
              <a:rPr lang="tr-TR" smtClean="0"/>
              <a:t>26.12.2022</a:t>
            </a:fld>
            <a:endParaRPr lang="tr-TR"/>
          </a:p>
        </p:txBody>
      </p:sp>
      <p:sp>
        <p:nvSpPr>
          <p:cNvPr id="6" name="Alt Bilgi Yer Tutucusu 5">
            <a:extLst>
              <a:ext uri="{FF2B5EF4-FFF2-40B4-BE49-F238E27FC236}">
                <a16:creationId xmlns:a16="http://schemas.microsoft.com/office/drawing/2014/main" id="{9E085E59-90D4-DECB-5F94-34188073C1AD}"/>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25509D5D-3156-732D-6AFD-499EBFFEE413}"/>
              </a:ext>
            </a:extLst>
          </p:cNvPr>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37966852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a:extLst>
              <a:ext uri="{FF2B5EF4-FFF2-40B4-BE49-F238E27FC236}">
                <a16:creationId xmlns:a16="http://schemas.microsoft.com/office/drawing/2014/main" id="{0188075C-B67C-C138-64FF-627D4A47BF2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a:t>Asıl başlık stilini düzenlemek için tıklayın</a:t>
            </a:r>
          </a:p>
        </p:txBody>
      </p:sp>
      <p:sp>
        <p:nvSpPr>
          <p:cNvPr id="3" name="Metin Yer Tutucusu 2">
            <a:extLst>
              <a:ext uri="{FF2B5EF4-FFF2-40B4-BE49-F238E27FC236}">
                <a16:creationId xmlns:a16="http://schemas.microsoft.com/office/drawing/2014/main" id="{A91153E6-592A-1340-AAD5-E65D286CB5C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C598AD1A-E9F3-FCDB-7000-D4B88752272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1309A4C-E77E-4983-8CC3-D932F8EC170E}" type="datetime1">
              <a:rPr lang="tr-TR" smtClean="0"/>
              <a:t>26.12.2022</a:t>
            </a:fld>
            <a:endParaRPr lang="tr-TR"/>
          </a:p>
        </p:txBody>
      </p:sp>
      <p:sp>
        <p:nvSpPr>
          <p:cNvPr id="5" name="Alt Bilgi Yer Tutucusu 4">
            <a:extLst>
              <a:ext uri="{FF2B5EF4-FFF2-40B4-BE49-F238E27FC236}">
                <a16:creationId xmlns:a16="http://schemas.microsoft.com/office/drawing/2014/main" id="{0AD0A941-64AE-41F2-9F6D-46B2C34D5F3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a:extLst>
              <a:ext uri="{FF2B5EF4-FFF2-40B4-BE49-F238E27FC236}">
                <a16:creationId xmlns:a16="http://schemas.microsoft.com/office/drawing/2014/main" id="{D96F7B1F-094A-2755-8671-7FC39F39827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DEFA8C-F947-479F-BE07-76B6B3F80BF1}" type="slidenum">
              <a:rPr lang="tr-TR" smtClean="0"/>
              <a:pPr/>
              <a:t>‹#›</a:t>
            </a:fld>
            <a:endParaRPr lang="tr-TR"/>
          </a:p>
        </p:txBody>
      </p:sp>
    </p:spTree>
    <p:extLst>
      <p:ext uri="{BB962C8B-B14F-4D97-AF65-F5344CB8AC3E}">
        <p14:creationId xmlns:p14="http://schemas.microsoft.com/office/powerpoint/2010/main" val="1108524677"/>
      </p:ext>
    </p:extLst>
  </p:cSld>
  <p:clrMap bg1="lt1" tx1="dk1" bg2="lt2" tx2="dk2" accent1="accent1" accent2="accent2" accent3="accent3" accent4="accent4" accent5="accent5" accent6="accent6" hlink="hlink" folHlink="folHlink"/>
  <p:sldLayoutIdLst>
    <p:sldLayoutId id="2147483853" r:id="rId1"/>
    <p:sldLayoutId id="2147483854" r:id="rId2"/>
    <p:sldLayoutId id="2147483855" r:id="rId3"/>
    <p:sldLayoutId id="2147483856" r:id="rId4"/>
    <p:sldLayoutId id="2147483857" r:id="rId5"/>
    <p:sldLayoutId id="2147483858" r:id="rId6"/>
    <p:sldLayoutId id="2147483859" r:id="rId7"/>
    <p:sldLayoutId id="2147483860" r:id="rId8"/>
    <p:sldLayoutId id="2147483861" r:id="rId9"/>
    <p:sldLayoutId id="2147483862" r:id="rId10"/>
    <p:sldLayoutId id="2147483863"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3647728" y="1484784"/>
            <a:ext cx="6480720" cy="1566174"/>
          </a:xfrm>
        </p:spPr>
        <p:txBody>
          <a:bodyPr anchor="ctr">
            <a:normAutofit fontScale="90000"/>
          </a:bodyPr>
          <a:lstStyle/>
          <a:p>
            <a:pPr algn="ctr"/>
            <a:br>
              <a:rPr lang="tr-TR" sz="2700" b="1" spc="-1" dirty="0">
                <a:solidFill>
                  <a:schemeClr val="tx1"/>
                </a:solidFill>
                <a:uFill>
                  <a:solidFill>
                    <a:srgbClr val="FFFFFF"/>
                  </a:solidFill>
                </a:uFill>
                <a:latin typeface="Times New Roman" pitchFamily="18" charset="0"/>
                <a:cs typeface="Times New Roman" pitchFamily="18" charset="0"/>
              </a:rPr>
            </a:br>
            <a:r>
              <a:rPr lang="tr-TR" sz="3100" b="1" spc="-1" dirty="0">
                <a:solidFill>
                  <a:schemeClr val="tx1"/>
                </a:solidFill>
                <a:uFill>
                  <a:solidFill>
                    <a:srgbClr val="FFFFFF"/>
                  </a:solidFill>
                </a:uFill>
                <a:latin typeface="+mn-lt"/>
                <a:cs typeface="Times New Roman" pitchFamily="18" charset="0"/>
              </a:rPr>
              <a:t>Ankara Üniversitesi </a:t>
            </a:r>
            <a:br>
              <a:rPr lang="tr-TR" sz="3100" b="1" spc="-1" dirty="0">
                <a:solidFill>
                  <a:schemeClr val="tx1"/>
                </a:solidFill>
                <a:uFill>
                  <a:solidFill>
                    <a:srgbClr val="FFFFFF"/>
                  </a:solidFill>
                </a:uFill>
                <a:latin typeface="+mn-lt"/>
                <a:cs typeface="Times New Roman" pitchFamily="18" charset="0"/>
              </a:rPr>
            </a:br>
            <a:r>
              <a:rPr lang="tr-TR" sz="3100" b="1" spc="-1" dirty="0">
                <a:solidFill>
                  <a:schemeClr val="tx1"/>
                </a:solidFill>
                <a:uFill>
                  <a:solidFill>
                    <a:srgbClr val="FFFFFF"/>
                  </a:solidFill>
                </a:uFill>
                <a:latin typeface="+mn-lt"/>
                <a:cs typeface="Times New Roman" pitchFamily="18" charset="0"/>
              </a:rPr>
              <a:t>Sağlık Bilimleri Fakültesi</a:t>
            </a:r>
            <a:br>
              <a:rPr lang="tr-TR" sz="3100" b="1" spc="-1" dirty="0">
                <a:solidFill>
                  <a:schemeClr val="tx1"/>
                </a:solidFill>
                <a:uFill>
                  <a:solidFill>
                    <a:srgbClr val="FFFFFF"/>
                  </a:solidFill>
                </a:uFill>
                <a:latin typeface="+mn-lt"/>
                <a:cs typeface="Times New Roman" pitchFamily="18" charset="0"/>
              </a:rPr>
            </a:br>
            <a:r>
              <a:rPr lang="tr-TR" sz="3100" b="1" spc="-1" dirty="0">
                <a:solidFill>
                  <a:schemeClr val="tx1"/>
                </a:solidFill>
                <a:uFill>
                  <a:solidFill>
                    <a:srgbClr val="FFFFFF"/>
                  </a:solidFill>
                </a:uFill>
                <a:latin typeface="+mn-lt"/>
                <a:cs typeface="Times New Roman" pitchFamily="18" charset="0"/>
              </a:rPr>
              <a:t>Sosyal Hizmet Anabilim Dalı</a:t>
            </a:r>
            <a:endParaRPr lang="tr-TR" sz="3100" dirty="0">
              <a:solidFill>
                <a:schemeClr val="tx1"/>
              </a:solidFill>
              <a:latin typeface="Times New Roman" pitchFamily="18" charset="0"/>
              <a:cs typeface="Times New Roman" pitchFamily="18" charset="0"/>
            </a:endParaRPr>
          </a:p>
        </p:txBody>
      </p:sp>
      <p:sp>
        <p:nvSpPr>
          <p:cNvPr id="3" name="2 Alt Başlık"/>
          <p:cNvSpPr>
            <a:spLocks noGrp="1"/>
          </p:cNvSpPr>
          <p:nvPr>
            <p:ph type="subTitle" idx="1"/>
          </p:nvPr>
        </p:nvSpPr>
        <p:spPr>
          <a:xfrm>
            <a:off x="2495600" y="3158970"/>
            <a:ext cx="6833122" cy="2376264"/>
          </a:xfrm>
        </p:spPr>
        <p:txBody>
          <a:bodyPr>
            <a:normAutofit lnSpcReduction="10000"/>
          </a:bodyPr>
          <a:lstStyle/>
          <a:p>
            <a:pPr marL="257310" indent="-256770" algn="ctr">
              <a:spcBef>
                <a:spcPts val="751"/>
              </a:spcBef>
            </a:pPr>
            <a:endParaRPr lang="tr-TR" sz="2700" b="1" spc="-1" dirty="0">
              <a:solidFill>
                <a:srgbClr val="FF0000"/>
              </a:solidFill>
              <a:uFill>
                <a:solidFill>
                  <a:srgbClr val="FFFFFF"/>
                </a:solidFill>
              </a:uFill>
              <a:latin typeface="Times New Roman" pitchFamily="18" charset="0"/>
              <a:cs typeface="Times New Roman" pitchFamily="18" charset="0"/>
            </a:endParaRPr>
          </a:p>
          <a:p>
            <a:pPr marL="257310" indent="-256770" algn="just">
              <a:spcBef>
                <a:spcPts val="751"/>
              </a:spcBef>
            </a:pPr>
            <a:r>
              <a:rPr lang="tr-TR" sz="2800" spc="-1" dirty="0">
                <a:solidFill>
                  <a:schemeClr val="tx1"/>
                </a:solidFill>
                <a:uFill>
                  <a:solidFill>
                    <a:srgbClr val="FFFFFF"/>
                  </a:solidFill>
                </a:uFill>
                <a:cs typeface="Calibri" panose="020F0502020204030204" pitchFamily="34" charset="0"/>
              </a:rPr>
              <a:t>Dersin adı: </a:t>
            </a:r>
            <a:r>
              <a:rPr lang="tr-TR" sz="2800" spc="-1" dirty="0" err="1">
                <a:solidFill>
                  <a:schemeClr val="tx1"/>
                </a:solidFill>
                <a:uFill>
                  <a:solidFill>
                    <a:srgbClr val="FFFFFF"/>
                  </a:solidFill>
                </a:uFill>
                <a:cs typeface="Calibri" panose="020F0502020204030204" pitchFamily="34" charset="0"/>
              </a:rPr>
              <a:t>Gerontolojik</a:t>
            </a:r>
            <a:r>
              <a:rPr lang="tr-TR" sz="2800" spc="-1" dirty="0">
                <a:solidFill>
                  <a:schemeClr val="tx1"/>
                </a:solidFill>
                <a:uFill>
                  <a:solidFill>
                    <a:srgbClr val="FFFFFF"/>
                  </a:solidFill>
                </a:uFill>
                <a:cs typeface="Calibri" panose="020F0502020204030204" pitchFamily="34" charset="0"/>
              </a:rPr>
              <a:t> Sosyal Hizmet</a:t>
            </a:r>
          </a:p>
          <a:p>
            <a:pPr marL="257310" indent="-256770" algn="just">
              <a:spcBef>
                <a:spcPts val="751"/>
              </a:spcBef>
            </a:pPr>
            <a:r>
              <a:rPr lang="tr-TR" sz="2800" spc="-1" dirty="0">
                <a:solidFill>
                  <a:schemeClr val="tx1"/>
                </a:solidFill>
                <a:uFill>
                  <a:solidFill>
                    <a:srgbClr val="FFFFFF"/>
                  </a:solidFill>
                </a:uFill>
                <a:cs typeface="Calibri" panose="020F0502020204030204" pitchFamily="34" charset="0"/>
              </a:rPr>
              <a:t>Dersin kodu: USHB 239</a:t>
            </a:r>
          </a:p>
          <a:p>
            <a:pPr marL="257310" indent="-256770" algn="just">
              <a:spcBef>
                <a:spcPts val="751"/>
              </a:spcBef>
            </a:pPr>
            <a:r>
              <a:rPr lang="tr-TR" sz="2800" spc="-1" dirty="0">
                <a:solidFill>
                  <a:schemeClr val="tx1"/>
                </a:solidFill>
                <a:uFill>
                  <a:solidFill>
                    <a:srgbClr val="FFFFFF"/>
                  </a:solidFill>
                </a:uFill>
                <a:cs typeface="Calibri" panose="020F0502020204030204" pitchFamily="34" charset="0"/>
              </a:rPr>
              <a:t>Sorumlu öğretim üyesi: Satı GÜL KAPISIZ</a:t>
            </a:r>
          </a:p>
          <a:p>
            <a:pPr marL="257310" indent="-256770" algn="just">
              <a:spcBef>
                <a:spcPts val="751"/>
              </a:spcBef>
            </a:pPr>
            <a:r>
              <a:rPr lang="tr-TR" sz="2800" spc="-1" dirty="0">
                <a:solidFill>
                  <a:schemeClr val="tx1"/>
                </a:solidFill>
                <a:uFill>
                  <a:solidFill>
                    <a:srgbClr val="FFFFFF"/>
                  </a:solidFill>
                </a:uFill>
                <a:cs typeface="Calibri" panose="020F0502020204030204" pitchFamily="34" charset="0"/>
              </a:rPr>
              <a:t>Ünitenin adı: </a:t>
            </a:r>
            <a:r>
              <a:rPr lang="tr-TR" sz="2800" spc="-1" dirty="0">
                <a:solidFill>
                  <a:schemeClr val="tx1"/>
                </a:solidFill>
                <a:uFill>
                  <a:solidFill>
                    <a:srgbClr val="FFFFFF"/>
                  </a:solidFill>
                </a:uFill>
                <a:cs typeface="Times New Roman" pitchFamily="18" charset="0"/>
              </a:rPr>
              <a:t>Yaşlı Hakları, Yaşlı Ayrımcılığı</a:t>
            </a:r>
          </a:p>
          <a:p>
            <a:pPr marL="257310" indent="-256770" algn="ctr">
              <a:spcBef>
                <a:spcPts val="751"/>
              </a:spcBef>
            </a:pPr>
            <a:endParaRPr lang="tr-TR" spc="-1" dirty="0">
              <a:solidFill>
                <a:schemeClr val="tx1"/>
              </a:solidFill>
              <a:uFill>
                <a:solidFill>
                  <a:srgbClr val="FFFFFF"/>
                </a:solidFill>
              </a:uFill>
              <a:latin typeface="Times New Roman" pitchFamily="18" charset="0"/>
              <a:cs typeface="Times New Roman" pitchFamily="18"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847E00C-0180-44DD-8E66-B1EEA0011497}"/>
              </a:ext>
            </a:extLst>
          </p:cNvPr>
          <p:cNvSpPr>
            <a:spLocks noGrp="1"/>
          </p:cNvSpPr>
          <p:nvPr>
            <p:ph type="title"/>
          </p:nvPr>
        </p:nvSpPr>
        <p:spPr>
          <a:xfrm>
            <a:off x="1775521" y="465457"/>
            <a:ext cx="9884667" cy="644650"/>
          </a:xfrm>
        </p:spPr>
        <p:txBody>
          <a:bodyPr anchor="ctr">
            <a:normAutofit fontScale="90000"/>
          </a:bodyPr>
          <a:lstStyle/>
          <a:p>
            <a:br>
              <a:rPr lang="tr-TR" sz="2800" b="1" dirty="0">
                <a:latin typeface="Times New Roman" panose="02020603050405020304" pitchFamily="18" charset="0"/>
                <a:cs typeface="Times New Roman" panose="02020603050405020304" pitchFamily="18" charset="0"/>
              </a:rPr>
            </a:br>
            <a:r>
              <a:rPr lang="tr-TR" sz="3100" b="1" dirty="0">
                <a:latin typeface="+mn-lt"/>
                <a:cs typeface="Times New Roman" panose="02020603050405020304" pitchFamily="18" charset="0"/>
              </a:rPr>
              <a:t>Yaşlı Ayrımcılığı</a:t>
            </a:r>
            <a:br>
              <a:rPr lang="tr-TR" sz="3100" b="1" dirty="0">
                <a:latin typeface="+mn-lt"/>
                <a:cs typeface="Times New Roman" panose="02020603050405020304" pitchFamily="18" charset="0"/>
              </a:rPr>
            </a:br>
            <a:endParaRPr lang="tr-TR" sz="3100" b="1" dirty="0">
              <a:latin typeface="+mn-lt"/>
              <a:cs typeface="Times New Roman" panose="02020603050405020304" pitchFamily="18" charset="0"/>
            </a:endParaRPr>
          </a:p>
        </p:txBody>
      </p:sp>
      <p:sp>
        <p:nvSpPr>
          <p:cNvPr id="3" name="İçerik Yer Tutucusu 2">
            <a:extLst>
              <a:ext uri="{FF2B5EF4-FFF2-40B4-BE49-F238E27FC236}">
                <a16:creationId xmlns:a16="http://schemas.microsoft.com/office/drawing/2014/main" id="{5C63639C-8B93-4703-AF98-004A43D2CDED}"/>
              </a:ext>
            </a:extLst>
          </p:cNvPr>
          <p:cNvSpPr>
            <a:spLocks noGrp="1"/>
          </p:cNvSpPr>
          <p:nvPr>
            <p:ph idx="1"/>
          </p:nvPr>
        </p:nvSpPr>
        <p:spPr>
          <a:xfrm>
            <a:off x="1775521" y="1110107"/>
            <a:ext cx="9721080" cy="5199213"/>
          </a:xfrm>
        </p:spPr>
        <p:txBody>
          <a:bodyPr>
            <a:noAutofit/>
          </a:bodyPr>
          <a:lstStyle/>
          <a:p>
            <a:pPr marL="540" indent="0" algn="just">
              <a:buClr>
                <a:srgbClr val="B31166"/>
              </a:buClr>
              <a:buNone/>
            </a:pPr>
            <a:r>
              <a:rPr lang="tr-TR" dirty="0">
                <a:effectLst/>
                <a:ea typeface="Times New Roman" panose="02020603050405020304" pitchFamily="18" charset="0"/>
              </a:rPr>
              <a:t>Yaşlı bireyler </a:t>
            </a:r>
            <a:r>
              <a:rPr lang="tr-TR" dirty="0">
                <a:ea typeface="Times New Roman" panose="02020603050405020304" pitchFamily="18" charset="0"/>
              </a:rPr>
              <a:t>evde, sokakta, markette, otobüste, iş yerinde ve hastanede ayrımcılıkla k</a:t>
            </a:r>
            <a:r>
              <a:rPr lang="tr-TR" dirty="0">
                <a:effectLst/>
                <a:ea typeface="Times New Roman" panose="02020603050405020304" pitchFamily="18" charset="0"/>
              </a:rPr>
              <a:t>arşılaşabilmektedirler.</a:t>
            </a:r>
          </a:p>
          <a:p>
            <a:pPr marL="457740" indent="-457200" algn="just">
              <a:buClr>
                <a:srgbClr val="B31166"/>
              </a:buClr>
            </a:pPr>
            <a:r>
              <a:rPr lang="tr-TR" dirty="0">
                <a:effectLst/>
                <a:ea typeface="Times New Roman" panose="02020603050405020304" pitchFamily="18" charset="0"/>
              </a:rPr>
              <a:t>Alay edilmek, küçümsenmek,</a:t>
            </a:r>
          </a:p>
          <a:p>
            <a:pPr marL="457740" indent="-457200" algn="just">
              <a:buClr>
                <a:srgbClr val="B31166"/>
              </a:buClr>
            </a:pPr>
            <a:r>
              <a:rPr lang="tr-TR" dirty="0">
                <a:effectLst/>
                <a:ea typeface="Times New Roman" panose="02020603050405020304" pitchFamily="18" charset="0"/>
              </a:rPr>
              <a:t> Dikkate alınmamak ya da </a:t>
            </a:r>
            <a:r>
              <a:rPr lang="tr-TR" dirty="0" err="1">
                <a:effectLst/>
                <a:ea typeface="Times New Roman" panose="02020603050405020304" pitchFamily="18" charset="0"/>
              </a:rPr>
              <a:t>gözardı</a:t>
            </a:r>
            <a:r>
              <a:rPr lang="tr-TR" dirty="0">
                <a:effectLst/>
                <a:ea typeface="Times New Roman" panose="02020603050405020304" pitchFamily="18" charset="0"/>
              </a:rPr>
              <a:t> edilmek,</a:t>
            </a:r>
          </a:p>
          <a:p>
            <a:pPr marL="457740" indent="-457200" algn="just">
              <a:buClr>
                <a:srgbClr val="B31166"/>
              </a:buClr>
            </a:pPr>
            <a:r>
              <a:rPr lang="tr-TR" dirty="0">
                <a:effectLst/>
                <a:ea typeface="Times New Roman" panose="02020603050405020304" pitchFamily="18" charset="0"/>
              </a:rPr>
              <a:t>  Dış görünüş yüzünden dışlanmak,   iyi duyamadıklarının ve </a:t>
            </a:r>
            <a:r>
              <a:rPr lang="tr-TR" dirty="0"/>
              <a:t>göremediklerinin</a:t>
            </a:r>
            <a:r>
              <a:rPr lang="tr-TR" dirty="0">
                <a:effectLst/>
                <a:ea typeface="Times New Roman" panose="02020603050405020304" pitchFamily="18" charset="0"/>
              </a:rPr>
              <a:t> varsayılması,</a:t>
            </a:r>
          </a:p>
          <a:p>
            <a:pPr marL="457740" indent="-457200" algn="just">
              <a:buClr>
                <a:srgbClr val="B31166"/>
              </a:buClr>
            </a:pPr>
            <a:r>
              <a:rPr lang="tr-TR" dirty="0">
                <a:effectLst/>
                <a:ea typeface="Times New Roman" panose="02020603050405020304" pitchFamily="18" charset="0"/>
              </a:rPr>
              <a:t> Anlama ve kavrama yeteneklerinin iyi olmadığının varsayılması,</a:t>
            </a:r>
          </a:p>
          <a:p>
            <a:pPr marL="434975" algn="just">
              <a:buFont typeface="Wingdings" panose="05000000000000000000" pitchFamily="2" charset="2"/>
              <a:buChar char="ü"/>
              <a:tabLst>
                <a:tab pos="0" algn="l"/>
              </a:tabLst>
            </a:pPr>
            <a:endParaRPr lang="tr-TR" sz="2400" dirty="0">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4" name="Slayt Numarası Yer Tutucusu 3">
            <a:extLst>
              <a:ext uri="{FF2B5EF4-FFF2-40B4-BE49-F238E27FC236}">
                <a16:creationId xmlns:a16="http://schemas.microsoft.com/office/drawing/2014/main" id="{2B91D957-ECDE-4F1B-881E-D28D4BE4E93D}"/>
              </a:ext>
            </a:extLst>
          </p:cNvPr>
          <p:cNvSpPr>
            <a:spLocks noGrp="1"/>
          </p:cNvSpPr>
          <p:nvPr>
            <p:ph type="sldNum" sz="quarter" idx="12"/>
          </p:nvPr>
        </p:nvSpPr>
        <p:spPr/>
        <p:txBody>
          <a:bodyPr/>
          <a:lstStyle/>
          <a:p>
            <a:fld id="{B1DEFA8C-F947-479F-BE07-76B6B3F80BF1}" type="slidenum">
              <a:rPr lang="tr-TR" smtClean="0"/>
              <a:pPr/>
              <a:t>10</a:t>
            </a:fld>
            <a:endParaRPr lang="tr-TR"/>
          </a:p>
        </p:txBody>
      </p:sp>
    </p:spTree>
    <p:extLst>
      <p:ext uri="{BB962C8B-B14F-4D97-AF65-F5344CB8AC3E}">
        <p14:creationId xmlns:p14="http://schemas.microsoft.com/office/powerpoint/2010/main" val="210988488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847E00C-0180-44DD-8E66-B1EEA0011497}"/>
              </a:ext>
            </a:extLst>
          </p:cNvPr>
          <p:cNvSpPr>
            <a:spLocks noGrp="1"/>
          </p:cNvSpPr>
          <p:nvPr>
            <p:ph type="title"/>
          </p:nvPr>
        </p:nvSpPr>
        <p:spPr>
          <a:xfrm>
            <a:off x="1775521" y="465457"/>
            <a:ext cx="9884667" cy="644650"/>
          </a:xfrm>
        </p:spPr>
        <p:txBody>
          <a:bodyPr anchor="ctr">
            <a:normAutofit fontScale="90000"/>
          </a:bodyPr>
          <a:lstStyle/>
          <a:p>
            <a:br>
              <a:rPr lang="tr-TR" sz="2800" b="1" dirty="0">
                <a:latin typeface="Times New Roman" panose="02020603050405020304" pitchFamily="18" charset="0"/>
                <a:cs typeface="Times New Roman" panose="02020603050405020304" pitchFamily="18" charset="0"/>
              </a:rPr>
            </a:br>
            <a:r>
              <a:rPr lang="tr-TR" sz="3100" b="1" dirty="0">
                <a:latin typeface="+mn-lt"/>
                <a:cs typeface="Times New Roman" panose="02020603050405020304" pitchFamily="18" charset="0"/>
              </a:rPr>
              <a:t>Yaşlı Ayrımcılığı</a:t>
            </a:r>
            <a:br>
              <a:rPr lang="tr-TR" sz="3100" b="1" dirty="0">
                <a:latin typeface="+mn-lt"/>
                <a:cs typeface="Times New Roman" panose="02020603050405020304" pitchFamily="18" charset="0"/>
              </a:rPr>
            </a:br>
            <a:endParaRPr lang="tr-TR" sz="3100" b="1" dirty="0">
              <a:latin typeface="+mn-lt"/>
              <a:cs typeface="Times New Roman" panose="02020603050405020304" pitchFamily="18" charset="0"/>
            </a:endParaRPr>
          </a:p>
        </p:txBody>
      </p:sp>
      <p:sp>
        <p:nvSpPr>
          <p:cNvPr id="3" name="İçerik Yer Tutucusu 2">
            <a:extLst>
              <a:ext uri="{FF2B5EF4-FFF2-40B4-BE49-F238E27FC236}">
                <a16:creationId xmlns:a16="http://schemas.microsoft.com/office/drawing/2014/main" id="{5C63639C-8B93-4703-AF98-004A43D2CDED}"/>
              </a:ext>
            </a:extLst>
          </p:cNvPr>
          <p:cNvSpPr>
            <a:spLocks noGrp="1"/>
          </p:cNvSpPr>
          <p:nvPr>
            <p:ph idx="1"/>
          </p:nvPr>
        </p:nvSpPr>
        <p:spPr>
          <a:xfrm>
            <a:off x="1775521" y="1110107"/>
            <a:ext cx="9721080" cy="5199213"/>
          </a:xfrm>
        </p:spPr>
        <p:txBody>
          <a:bodyPr>
            <a:noAutofit/>
          </a:bodyPr>
          <a:lstStyle/>
          <a:p>
            <a:pPr marL="343440" indent="-342900" algn="just">
              <a:buClr>
                <a:srgbClr val="B31166"/>
              </a:buClr>
            </a:pPr>
            <a:r>
              <a:rPr lang="tr-TR" dirty="0">
                <a:effectLst/>
                <a:ea typeface="Times New Roman" panose="02020603050405020304" pitchFamily="18" charset="0"/>
              </a:rPr>
              <a:t>Hırsızlık, kapkaççılık, dolandırıcılık gibi suçların yaşlıları hedef alması,</a:t>
            </a:r>
          </a:p>
          <a:p>
            <a:pPr marL="343440" indent="-342900" algn="just">
              <a:buClr>
                <a:srgbClr val="B31166"/>
              </a:buClr>
            </a:pPr>
            <a:r>
              <a:rPr lang="tr-TR" dirty="0">
                <a:effectLst/>
                <a:ea typeface="Times New Roman" panose="02020603050405020304" pitchFamily="18" charset="0"/>
              </a:rPr>
              <a:t> İşe alınmama, iş kaybı, terfi verilmemesi, </a:t>
            </a:r>
          </a:p>
          <a:p>
            <a:pPr marL="343440" indent="-342900" algn="just">
              <a:buClr>
                <a:srgbClr val="B31166"/>
              </a:buClr>
            </a:pPr>
            <a:r>
              <a:rPr lang="tr-TR" dirty="0">
                <a:effectLst/>
                <a:ea typeface="Times New Roman" panose="02020603050405020304" pitchFamily="18" charset="0"/>
              </a:rPr>
              <a:t>Kredi ve kredi kartı verilmemesi, araba ve seyahat ve özel sağlık sigortalarının reddedilmesi,</a:t>
            </a:r>
          </a:p>
          <a:p>
            <a:pPr marL="343440" indent="-342900" algn="just">
              <a:buClr>
                <a:srgbClr val="B31166"/>
              </a:buClr>
            </a:pPr>
            <a:r>
              <a:rPr lang="tr-TR" dirty="0">
                <a:effectLst/>
                <a:ea typeface="Times New Roman" panose="02020603050405020304" pitchFamily="18" charset="0"/>
              </a:rPr>
              <a:t> Hizmet sektöründe (market, mağaza, restoran vb.) daha düşük bir kalitede hizmet almak,</a:t>
            </a:r>
          </a:p>
          <a:p>
            <a:pPr marL="343440" indent="-342900" algn="just">
              <a:buClr>
                <a:srgbClr val="B31166"/>
              </a:buClr>
            </a:pPr>
            <a:r>
              <a:rPr lang="tr-TR" dirty="0">
                <a:effectLst/>
                <a:ea typeface="Times New Roman" panose="02020603050405020304" pitchFamily="18" charset="0"/>
              </a:rPr>
              <a:t>Sağlık hizmetlerinden mahrum bırakılmak ya da sağlık çalışanları tarafından kötü muamele görmek,</a:t>
            </a:r>
          </a:p>
          <a:p>
            <a:pPr marL="343440" indent="-342900" algn="just">
              <a:buClr>
                <a:srgbClr val="B31166"/>
              </a:buClr>
            </a:pPr>
            <a:r>
              <a:rPr lang="tr-TR" dirty="0">
                <a:effectLst/>
                <a:ea typeface="Times New Roman" panose="02020603050405020304" pitchFamily="18" charset="0"/>
              </a:rPr>
              <a:t>Dernek, vakıf, siyasi parti üyeliklerinin reddedilmesi.</a:t>
            </a:r>
          </a:p>
          <a:p>
            <a:pPr marL="434975" algn="just">
              <a:buFont typeface="Wingdings" panose="05000000000000000000" pitchFamily="2" charset="2"/>
              <a:buChar char="ü"/>
              <a:tabLst>
                <a:tab pos="0" algn="l"/>
              </a:tabLst>
            </a:pPr>
            <a:endParaRPr lang="tr-TR" sz="2400" dirty="0">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4" name="Slayt Numarası Yer Tutucusu 3">
            <a:extLst>
              <a:ext uri="{FF2B5EF4-FFF2-40B4-BE49-F238E27FC236}">
                <a16:creationId xmlns:a16="http://schemas.microsoft.com/office/drawing/2014/main" id="{2B91D957-ECDE-4F1B-881E-D28D4BE4E93D}"/>
              </a:ext>
            </a:extLst>
          </p:cNvPr>
          <p:cNvSpPr>
            <a:spLocks noGrp="1"/>
          </p:cNvSpPr>
          <p:nvPr>
            <p:ph type="sldNum" sz="quarter" idx="12"/>
          </p:nvPr>
        </p:nvSpPr>
        <p:spPr/>
        <p:txBody>
          <a:bodyPr/>
          <a:lstStyle/>
          <a:p>
            <a:fld id="{B1DEFA8C-F947-479F-BE07-76B6B3F80BF1}" type="slidenum">
              <a:rPr lang="tr-TR" smtClean="0"/>
              <a:pPr/>
              <a:t>11</a:t>
            </a:fld>
            <a:endParaRPr lang="tr-TR"/>
          </a:p>
        </p:txBody>
      </p:sp>
    </p:spTree>
    <p:extLst>
      <p:ext uri="{BB962C8B-B14F-4D97-AF65-F5344CB8AC3E}">
        <p14:creationId xmlns:p14="http://schemas.microsoft.com/office/powerpoint/2010/main" val="307394171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847E00C-0180-44DD-8E66-B1EEA0011497}"/>
              </a:ext>
            </a:extLst>
          </p:cNvPr>
          <p:cNvSpPr>
            <a:spLocks noGrp="1"/>
          </p:cNvSpPr>
          <p:nvPr>
            <p:ph type="title"/>
          </p:nvPr>
        </p:nvSpPr>
        <p:spPr>
          <a:xfrm>
            <a:off x="1847528" y="465457"/>
            <a:ext cx="9812660" cy="644650"/>
          </a:xfrm>
        </p:spPr>
        <p:txBody>
          <a:bodyPr anchor="ctr">
            <a:normAutofit/>
          </a:bodyPr>
          <a:lstStyle/>
          <a:p>
            <a:r>
              <a:rPr lang="tr-TR" sz="2800" b="1" dirty="0">
                <a:latin typeface="+mn-lt"/>
                <a:cs typeface="Times New Roman" panose="02020603050405020304" pitchFamily="18" charset="0"/>
              </a:rPr>
              <a:t>Yaşçılık Türleri</a:t>
            </a:r>
          </a:p>
        </p:txBody>
      </p:sp>
      <p:sp>
        <p:nvSpPr>
          <p:cNvPr id="3" name="İçerik Yer Tutucusu 2">
            <a:extLst>
              <a:ext uri="{FF2B5EF4-FFF2-40B4-BE49-F238E27FC236}">
                <a16:creationId xmlns:a16="http://schemas.microsoft.com/office/drawing/2014/main" id="{5C63639C-8B93-4703-AF98-004A43D2CDED}"/>
              </a:ext>
            </a:extLst>
          </p:cNvPr>
          <p:cNvSpPr>
            <a:spLocks noGrp="1"/>
          </p:cNvSpPr>
          <p:nvPr>
            <p:ph idx="1"/>
          </p:nvPr>
        </p:nvSpPr>
        <p:spPr>
          <a:xfrm>
            <a:off x="1775521" y="1110107"/>
            <a:ext cx="9721080" cy="5199213"/>
          </a:xfrm>
        </p:spPr>
        <p:txBody>
          <a:bodyPr>
            <a:noAutofit/>
          </a:bodyPr>
          <a:lstStyle/>
          <a:p>
            <a:pPr marL="549275" indent="-342900" algn="just">
              <a:tabLst>
                <a:tab pos="0" algn="l"/>
              </a:tabLst>
            </a:pPr>
            <a:r>
              <a:rPr lang="tr-TR" b="1" dirty="0">
                <a:ea typeface="Times New Roman" panose="02020603050405020304" pitchFamily="18" charset="0"/>
                <a:cs typeface="Times New Roman" panose="02020603050405020304" pitchFamily="18" charset="0"/>
              </a:rPr>
              <a:t>İyi huylu-kötü huylu yaşçılık: </a:t>
            </a:r>
            <a:r>
              <a:rPr lang="tr-TR" dirty="0">
                <a:ea typeface="Times New Roman" panose="02020603050405020304" pitchFamily="18" charset="0"/>
                <a:cs typeface="Times New Roman" panose="02020603050405020304" pitchFamily="18" charset="0"/>
              </a:rPr>
              <a:t>Yaşçı tutum ve davranışlar her zaman negatif bir niyetle ortaya çıkmamaktadır. Artık yaşlanmaya başladığını söyleyen bir kimseye, öyle düşünmemesi gerektiğini, aksine hâlâ genç olduğunu söylemek iyi huylu </a:t>
            </a:r>
            <a:r>
              <a:rPr lang="tr-TR" dirty="0" err="1">
                <a:ea typeface="Times New Roman" panose="02020603050405020304" pitchFamily="18" charset="0"/>
                <a:cs typeface="Times New Roman" panose="02020603050405020304" pitchFamily="18" charset="0"/>
              </a:rPr>
              <a:t>yaşçılığa</a:t>
            </a:r>
            <a:r>
              <a:rPr lang="tr-TR" dirty="0">
                <a:ea typeface="Times New Roman" panose="02020603050405020304" pitchFamily="18" charset="0"/>
                <a:cs typeface="Times New Roman" panose="02020603050405020304" pitchFamily="18" charset="0"/>
              </a:rPr>
              <a:t> bir örnektir. Bu örnek özünde karşı tarafı rahatlatma ve "o kadar da kötü durumda olmadığını” anlatma niyeti taşımaktadır. Kötü huylu </a:t>
            </a:r>
            <a:r>
              <a:rPr lang="tr-TR" dirty="0" err="1">
                <a:ea typeface="Times New Roman" panose="02020603050405020304" pitchFamily="18" charset="0"/>
                <a:cs typeface="Times New Roman" panose="02020603050405020304" pitchFamily="18" charset="0"/>
              </a:rPr>
              <a:t>yaşçılık</a:t>
            </a:r>
            <a:r>
              <a:rPr lang="tr-TR" dirty="0">
                <a:ea typeface="Times New Roman" panose="02020603050405020304" pitchFamily="18" charset="0"/>
                <a:cs typeface="Times New Roman" panose="02020603050405020304" pitchFamily="18" charset="0"/>
              </a:rPr>
              <a:t> ise yaşlı bireyi değersizleştirecek türde ifadeleri içermektedir.</a:t>
            </a:r>
          </a:p>
          <a:p>
            <a:pPr marL="549275" indent="-342900" algn="just">
              <a:tabLst>
                <a:tab pos="0" algn="l"/>
              </a:tabLst>
            </a:pPr>
            <a:r>
              <a:rPr lang="tr-TR" b="1" dirty="0">
                <a:ea typeface="Times New Roman" panose="02020603050405020304" pitchFamily="18" charset="0"/>
                <a:cs typeface="Times New Roman" panose="02020603050405020304" pitchFamily="18" charset="0"/>
              </a:rPr>
              <a:t>Bireysel </a:t>
            </a:r>
            <a:r>
              <a:rPr lang="tr-TR" b="1" dirty="0" err="1">
                <a:ea typeface="Times New Roman" panose="02020603050405020304" pitchFamily="18" charset="0"/>
                <a:cs typeface="Times New Roman" panose="02020603050405020304" pitchFamily="18" charset="0"/>
              </a:rPr>
              <a:t>yaşçılık</a:t>
            </a:r>
            <a:r>
              <a:rPr lang="tr-TR" dirty="0">
                <a:ea typeface="Times New Roman" panose="02020603050405020304" pitchFamily="18" charset="0"/>
                <a:cs typeface="Times New Roman" panose="02020603050405020304" pitchFamily="18" charset="0"/>
              </a:rPr>
              <a:t>, yaşlı bireylerin dâhil oldukları kültür temelinde sahip oldukları negatif benlik </a:t>
            </a:r>
            <a:r>
              <a:rPr lang="tr-TR" dirty="0" err="1">
                <a:ea typeface="Times New Roman" panose="02020603050405020304" pitchFamily="18" charset="0"/>
                <a:cs typeface="Times New Roman" panose="02020603050405020304" pitchFamily="18" charset="0"/>
              </a:rPr>
              <a:t>stereotipleri</a:t>
            </a:r>
            <a:r>
              <a:rPr lang="tr-TR" dirty="0">
                <a:ea typeface="Times New Roman" panose="02020603050405020304" pitchFamily="18" charset="0"/>
                <a:cs typeface="Times New Roman" panose="02020603050405020304" pitchFamily="18" charset="0"/>
              </a:rPr>
              <a:t> ve algılarını içerir.</a:t>
            </a:r>
          </a:p>
          <a:p>
            <a:pPr marL="549275" indent="-342900" algn="just">
              <a:tabLst>
                <a:tab pos="0" algn="l"/>
              </a:tabLst>
            </a:pPr>
            <a:r>
              <a:rPr lang="tr-TR" b="1" dirty="0">
                <a:ea typeface="Times New Roman" panose="02020603050405020304" pitchFamily="18" charset="0"/>
                <a:cs typeface="Times New Roman" panose="02020603050405020304" pitchFamily="18" charset="0"/>
              </a:rPr>
              <a:t>Yapısal </a:t>
            </a:r>
            <a:r>
              <a:rPr lang="tr-TR" b="1" dirty="0" err="1">
                <a:ea typeface="Times New Roman" panose="02020603050405020304" pitchFamily="18" charset="0"/>
                <a:cs typeface="Times New Roman" panose="02020603050405020304" pitchFamily="18" charset="0"/>
              </a:rPr>
              <a:t>yaşçılık</a:t>
            </a:r>
            <a:r>
              <a:rPr lang="tr-TR" b="1" dirty="0">
                <a:ea typeface="Times New Roman" panose="02020603050405020304" pitchFamily="18" charset="0"/>
                <a:cs typeface="Times New Roman" panose="02020603050405020304" pitchFamily="18" charset="0"/>
              </a:rPr>
              <a:t>,</a:t>
            </a:r>
            <a:r>
              <a:rPr lang="tr-TR" dirty="0">
                <a:ea typeface="Times New Roman" panose="02020603050405020304" pitchFamily="18" charset="0"/>
                <a:cs typeface="Times New Roman" panose="02020603050405020304" pitchFamily="18" charset="0"/>
              </a:rPr>
              <a:t> politikalar, uygulamalar ve prosedürlerde toplumsal kuruluşların yaşlılara ayrımcılık yapmasına yol açan yaşa bağlı eylemleri ifade etmektedir.</a:t>
            </a:r>
          </a:p>
          <a:p>
            <a:pPr marL="92075" indent="0" algn="just">
              <a:buNone/>
              <a:tabLst>
                <a:tab pos="0" algn="l"/>
              </a:tabLst>
            </a:pPr>
            <a:endParaRPr lang="tr-TR" sz="2000" dirty="0">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4" name="Slayt Numarası Yer Tutucusu 3">
            <a:extLst>
              <a:ext uri="{FF2B5EF4-FFF2-40B4-BE49-F238E27FC236}">
                <a16:creationId xmlns:a16="http://schemas.microsoft.com/office/drawing/2014/main" id="{2B91D957-ECDE-4F1B-881E-D28D4BE4E93D}"/>
              </a:ext>
            </a:extLst>
          </p:cNvPr>
          <p:cNvSpPr>
            <a:spLocks noGrp="1"/>
          </p:cNvSpPr>
          <p:nvPr>
            <p:ph type="sldNum" sz="quarter" idx="12"/>
          </p:nvPr>
        </p:nvSpPr>
        <p:spPr/>
        <p:txBody>
          <a:bodyPr/>
          <a:lstStyle/>
          <a:p>
            <a:fld id="{B1DEFA8C-F947-479F-BE07-76B6B3F80BF1}" type="slidenum">
              <a:rPr lang="tr-TR" smtClean="0"/>
              <a:pPr/>
              <a:t>12</a:t>
            </a:fld>
            <a:endParaRPr lang="tr-TR"/>
          </a:p>
        </p:txBody>
      </p:sp>
    </p:spTree>
    <p:extLst>
      <p:ext uri="{BB962C8B-B14F-4D97-AF65-F5344CB8AC3E}">
        <p14:creationId xmlns:p14="http://schemas.microsoft.com/office/powerpoint/2010/main" val="379081228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847E00C-0180-44DD-8E66-B1EEA0011497}"/>
              </a:ext>
            </a:extLst>
          </p:cNvPr>
          <p:cNvSpPr>
            <a:spLocks noGrp="1"/>
          </p:cNvSpPr>
          <p:nvPr>
            <p:ph type="title"/>
          </p:nvPr>
        </p:nvSpPr>
        <p:spPr>
          <a:xfrm>
            <a:off x="1847528" y="465457"/>
            <a:ext cx="9812660" cy="644650"/>
          </a:xfrm>
        </p:spPr>
        <p:txBody>
          <a:bodyPr anchor="ctr">
            <a:normAutofit/>
          </a:bodyPr>
          <a:lstStyle/>
          <a:p>
            <a:r>
              <a:rPr lang="tr-TR" sz="2800" b="1" dirty="0">
                <a:latin typeface="+mn-lt"/>
                <a:cs typeface="Times New Roman" panose="02020603050405020304" pitchFamily="18" charset="0"/>
              </a:rPr>
              <a:t>Yaşçılık Türleri</a:t>
            </a:r>
          </a:p>
        </p:txBody>
      </p:sp>
      <p:sp>
        <p:nvSpPr>
          <p:cNvPr id="3" name="İçerik Yer Tutucusu 2">
            <a:extLst>
              <a:ext uri="{FF2B5EF4-FFF2-40B4-BE49-F238E27FC236}">
                <a16:creationId xmlns:a16="http://schemas.microsoft.com/office/drawing/2014/main" id="{5C63639C-8B93-4703-AF98-004A43D2CDED}"/>
              </a:ext>
            </a:extLst>
          </p:cNvPr>
          <p:cNvSpPr>
            <a:spLocks noGrp="1"/>
          </p:cNvSpPr>
          <p:nvPr>
            <p:ph idx="1"/>
          </p:nvPr>
        </p:nvSpPr>
        <p:spPr>
          <a:xfrm>
            <a:off x="1775521" y="1110107"/>
            <a:ext cx="9721080" cy="5199213"/>
          </a:xfrm>
        </p:spPr>
        <p:txBody>
          <a:bodyPr>
            <a:noAutofit/>
          </a:bodyPr>
          <a:lstStyle/>
          <a:p>
            <a:pPr marL="549275" indent="-342900" algn="just">
              <a:tabLst>
                <a:tab pos="0" algn="l"/>
              </a:tabLst>
            </a:pPr>
            <a:r>
              <a:rPr lang="tr-TR" b="1" dirty="0">
                <a:ea typeface="Times New Roman" panose="02020603050405020304" pitchFamily="18" charset="0"/>
                <a:cs typeface="Times New Roman" panose="02020603050405020304" pitchFamily="18" charset="0"/>
              </a:rPr>
              <a:t>İçsel ve dışsal </a:t>
            </a:r>
            <a:r>
              <a:rPr lang="tr-TR" b="1" dirty="0" err="1">
                <a:ea typeface="Times New Roman" panose="02020603050405020304" pitchFamily="18" charset="0"/>
                <a:cs typeface="Times New Roman" panose="02020603050405020304" pitchFamily="18" charset="0"/>
              </a:rPr>
              <a:t>yaşçılık</a:t>
            </a:r>
            <a:r>
              <a:rPr lang="tr-TR" b="1" dirty="0">
                <a:ea typeface="Times New Roman" panose="02020603050405020304" pitchFamily="18" charset="0"/>
                <a:cs typeface="Times New Roman" panose="02020603050405020304" pitchFamily="18" charset="0"/>
              </a:rPr>
              <a:t>: </a:t>
            </a:r>
            <a:r>
              <a:rPr lang="tr-TR" dirty="0">
                <a:ea typeface="Times New Roman" panose="02020603050405020304" pitchFamily="18" charset="0"/>
                <a:cs typeface="Times New Roman" panose="02020603050405020304" pitchFamily="18" charset="0"/>
              </a:rPr>
              <a:t>Eğer </a:t>
            </a:r>
            <a:r>
              <a:rPr lang="tr-TR" dirty="0" err="1">
                <a:ea typeface="Times New Roman" panose="02020603050405020304" pitchFamily="18" charset="0"/>
                <a:cs typeface="Times New Roman" panose="02020603050405020304" pitchFamily="18" charset="0"/>
              </a:rPr>
              <a:t>yaşçılık</a:t>
            </a:r>
            <a:r>
              <a:rPr lang="tr-TR" dirty="0">
                <a:ea typeface="Times New Roman" panose="02020603050405020304" pitchFamily="18" charset="0"/>
                <a:cs typeface="Times New Roman" panose="02020603050405020304" pitchFamily="18" charset="0"/>
              </a:rPr>
              <a:t> gençler tarafından yaşlı bireye yönelikse dışsal ancak yaşlı birey kendi içinde ihmal edilmişliği yaşıyorsa içseldir. İçselleştirilmiş yaşçılık, yaşlı bireylerin yaşam kalitesine ve iyilik hâline yönelik beklentilerini düşük tutmalarına, kısıtlı yaşamsal imkânlara razı olma eğilimi ve hizmetlere ulaşmada çekimserlik ya da başkalarına yük olma kaygısı yaşamalarına neden olabilmektedir.</a:t>
            </a:r>
          </a:p>
          <a:p>
            <a:pPr marL="549275" indent="-342900" algn="just">
              <a:tabLst>
                <a:tab pos="0" algn="l"/>
              </a:tabLst>
            </a:pPr>
            <a:r>
              <a:rPr lang="tr-TR" b="1" dirty="0">
                <a:ea typeface="Times New Roman" panose="02020603050405020304" pitchFamily="18" charset="0"/>
                <a:cs typeface="Times New Roman" panose="02020603050405020304" pitchFamily="18" charset="0"/>
              </a:rPr>
              <a:t>İlişkisel </a:t>
            </a:r>
            <a:r>
              <a:rPr lang="tr-TR" b="1" dirty="0" err="1">
                <a:ea typeface="Times New Roman" panose="02020603050405020304" pitchFamily="18" charset="0"/>
                <a:cs typeface="Times New Roman" panose="02020603050405020304" pitchFamily="18" charset="0"/>
              </a:rPr>
              <a:t>yaşçılık</a:t>
            </a:r>
            <a:r>
              <a:rPr lang="tr-TR" dirty="0">
                <a:ea typeface="Times New Roman" panose="02020603050405020304" pitchFamily="18" charset="0"/>
                <a:cs typeface="Times New Roman" panose="02020603050405020304" pitchFamily="18" charset="0"/>
              </a:rPr>
              <a:t> ise karşılıklı iletişim hâlinde yaş ayrımcısı ifadelerin bireysel ya da grupsal davranışlar yolu ile pekiştirilmesidir. Bu davranışlar gülme, alkışlama ya da sözel olabilmektedir. En önemli noktası </a:t>
            </a:r>
            <a:r>
              <a:rPr lang="tr-TR" dirty="0" err="1">
                <a:ea typeface="Times New Roman" panose="02020603050405020304" pitchFamily="18" charset="0"/>
                <a:cs typeface="Times New Roman" panose="02020603050405020304" pitchFamily="18" charset="0"/>
              </a:rPr>
              <a:t>yaşçı</a:t>
            </a:r>
            <a:r>
              <a:rPr lang="tr-TR" dirty="0">
                <a:ea typeface="Times New Roman" panose="02020603050405020304" pitchFamily="18" charset="0"/>
                <a:cs typeface="Times New Roman" panose="02020603050405020304" pitchFamily="18" charset="0"/>
              </a:rPr>
              <a:t> ifadeye bir yanıtı içermesidir. Söz konusu pekiştirme pozitiftir. </a:t>
            </a:r>
          </a:p>
        </p:txBody>
      </p:sp>
      <p:sp>
        <p:nvSpPr>
          <p:cNvPr id="4" name="Slayt Numarası Yer Tutucusu 3">
            <a:extLst>
              <a:ext uri="{FF2B5EF4-FFF2-40B4-BE49-F238E27FC236}">
                <a16:creationId xmlns:a16="http://schemas.microsoft.com/office/drawing/2014/main" id="{2B91D957-ECDE-4F1B-881E-D28D4BE4E93D}"/>
              </a:ext>
            </a:extLst>
          </p:cNvPr>
          <p:cNvSpPr>
            <a:spLocks noGrp="1"/>
          </p:cNvSpPr>
          <p:nvPr>
            <p:ph type="sldNum" sz="quarter" idx="12"/>
          </p:nvPr>
        </p:nvSpPr>
        <p:spPr/>
        <p:txBody>
          <a:bodyPr/>
          <a:lstStyle/>
          <a:p>
            <a:fld id="{B1DEFA8C-F947-479F-BE07-76B6B3F80BF1}" type="slidenum">
              <a:rPr lang="tr-TR" smtClean="0"/>
              <a:pPr/>
              <a:t>13</a:t>
            </a:fld>
            <a:endParaRPr lang="tr-TR"/>
          </a:p>
        </p:txBody>
      </p:sp>
    </p:spTree>
    <p:extLst>
      <p:ext uri="{BB962C8B-B14F-4D97-AF65-F5344CB8AC3E}">
        <p14:creationId xmlns:p14="http://schemas.microsoft.com/office/powerpoint/2010/main" val="72485994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847E00C-0180-44DD-8E66-B1EEA0011497}"/>
              </a:ext>
            </a:extLst>
          </p:cNvPr>
          <p:cNvSpPr>
            <a:spLocks noGrp="1"/>
          </p:cNvSpPr>
          <p:nvPr>
            <p:ph type="title"/>
          </p:nvPr>
        </p:nvSpPr>
        <p:spPr>
          <a:xfrm>
            <a:off x="1847528" y="465457"/>
            <a:ext cx="9812660" cy="644650"/>
          </a:xfrm>
        </p:spPr>
        <p:txBody>
          <a:bodyPr anchor="ctr">
            <a:normAutofit/>
          </a:bodyPr>
          <a:lstStyle/>
          <a:p>
            <a:r>
              <a:rPr lang="tr-TR" sz="2800" b="1" dirty="0">
                <a:latin typeface="+mn-lt"/>
                <a:cs typeface="Times New Roman" panose="02020603050405020304" pitchFamily="18" charset="0"/>
              </a:rPr>
              <a:t>Yaşçılık Türleri</a:t>
            </a:r>
          </a:p>
        </p:txBody>
      </p:sp>
      <p:sp>
        <p:nvSpPr>
          <p:cNvPr id="3" name="İçerik Yer Tutucusu 2">
            <a:extLst>
              <a:ext uri="{FF2B5EF4-FFF2-40B4-BE49-F238E27FC236}">
                <a16:creationId xmlns:a16="http://schemas.microsoft.com/office/drawing/2014/main" id="{5C63639C-8B93-4703-AF98-004A43D2CDED}"/>
              </a:ext>
            </a:extLst>
          </p:cNvPr>
          <p:cNvSpPr>
            <a:spLocks noGrp="1"/>
          </p:cNvSpPr>
          <p:nvPr>
            <p:ph idx="1"/>
          </p:nvPr>
        </p:nvSpPr>
        <p:spPr>
          <a:xfrm>
            <a:off x="1775521" y="1110107"/>
            <a:ext cx="9721080" cy="5199213"/>
          </a:xfrm>
        </p:spPr>
        <p:txBody>
          <a:bodyPr>
            <a:noAutofit/>
          </a:bodyPr>
          <a:lstStyle/>
          <a:p>
            <a:pPr marL="549275" indent="-342900" algn="just">
              <a:tabLst>
                <a:tab pos="0" algn="l"/>
              </a:tabLst>
            </a:pPr>
            <a:r>
              <a:rPr lang="tr-TR" b="1" dirty="0">
                <a:ea typeface="Times New Roman" panose="02020603050405020304" pitchFamily="18" charset="0"/>
                <a:cs typeface="Times New Roman" panose="02020603050405020304" pitchFamily="18" charset="0"/>
              </a:rPr>
              <a:t>Tersine yaşçılık</a:t>
            </a:r>
            <a:r>
              <a:rPr lang="tr-TR" dirty="0">
                <a:ea typeface="Times New Roman" panose="02020603050405020304" pitchFamily="18" charset="0"/>
                <a:cs typeface="Times New Roman" panose="02020603050405020304" pitchFamily="18" charset="0"/>
              </a:rPr>
              <a:t>, özellikle iş yaşamında yaşın bilgelik, dikkate alınma ve liderlik yeteneğine sahip olmada bir unsur olarak değerlendirildiği ve bu sebeple genç çalışanların yaşlarından dolayı işe kabul edilmemelerinde etkili olan bir unsur olarak görülmesidir. </a:t>
            </a:r>
          </a:p>
          <a:p>
            <a:pPr marL="549275" indent="-342900" algn="just">
              <a:tabLst>
                <a:tab pos="0" algn="l"/>
              </a:tabLst>
            </a:pPr>
            <a:r>
              <a:rPr lang="tr-TR" sz="2800" b="1" dirty="0">
                <a:ea typeface="Times New Roman" panose="02020603050405020304" pitchFamily="18" charset="0"/>
                <a:cs typeface="Times New Roman" panose="02020603050405020304" pitchFamily="18" charset="0"/>
              </a:rPr>
              <a:t>Görsel yaşçılık </a:t>
            </a:r>
            <a:r>
              <a:rPr lang="tr-TR" sz="2800" dirty="0">
                <a:ea typeface="Times New Roman" panose="02020603050405020304" pitchFamily="18" charset="0"/>
                <a:cs typeface="Times New Roman" panose="02020603050405020304" pitchFamily="18" charset="0"/>
              </a:rPr>
              <a:t>görsel medyada yaşlıların yetersiz ya da yanlış temsil edilmesi durumudur. Medyada yaşlıların birbirine benzeyen, küçük önemsiz rollere sahip, olumlu özellikleri bulunmayan ya da abartılı ve çarpıtılmış özelliklerle betimlenmesi görsel yaşçılığın özelliklerindendir.</a:t>
            </a:r>
          </a:p>
          <a:p>
            <a:pPr marL="549275" indent="-342900" algn="just">
              <a:tabLst>
                <a:tab pos="0" algn="l"/>
              </a:tabLst>
            </a:pPr>
            <a:r>
              <a:rPr lang="tr-TR" sz="2800" b="1" dirty="0">
                <a:ea typeface="Times New Roman" panose="02020603050405020304" pitchFamily="18" charset="0"/>
                <a:cs typeface="Times New Roman" panose="02020603050405020304" pitchFamily="18" charset="0"/>
              </a:rPr>
              <a:t>Dijital yaşçılık </a:t>
            </a:r>
            <a:r>
              <a:rPr lang="tr-TR" sz="2800" dirty="0">
                <a:ea typeface="Times New Roman" panose="02020603050405020304" pitchFamily="18" charset="0"/>
                <a:cs typeface="Times New Roman" panose="02020603050405020304" pitchFamily="18" charset="0"/>
              </a:rPr>
              <a:t>dijital platform tasarımlarının, yaşlı bireylerin katılımını sınırlayacak şekilde oluşunu ifade etmektedir.</a:t>
            </a:r>
          </a:p>
          <a:p>
            <a:pPr marL="549275" indent="-342900" algn="just">
              <a:tabLst>
                <a:tab pos="0" algn="l"/>
              </a:tabLst>
            </a:pPr>
            <a:endParaRPr lang="tr-TR" dirty="0">
              <a:ea typeface="Times New Roman" panose="02020603050405020304" pitchFamily="18" charset="0"/>
              <a:cs typeface="Times New Roman" panose="02020603050405020304" pitchFamily="18" charset="0"/>
            </a:endParaRPr>
          </a:p>
        </p:txBody>
      </p:sp>
      <p:sp>
        <p:nvSpPr>
          <p:cNvPr id="4" name="Slayt Numarası Yer Tutucusu 3">
            <a:extLst>
              <a:ext uri="{FF2B5EF4-FFF2-40B4-BE49-F238E27FC236}">
                <a16:creationId xmlns:a16="http://schemas.microsoft.com/office/drawing/2014/main" id="{2B91D957-ECDE-4F1B-881E-D28D4BE4E93D}"/>
              </a:ext>
            </a:extLst>
          </p:cNvPr>
          <p:cNvSpPr>
            <a:spLocks noGrp="1"/>
          </p:cNvSpPr>
          <p:nvPr>
            <p:ph type="sldNum" sz="quarter" idx="12"/>
          </p:nvPr>
        </p:nvSpPr>
        <p:spPr/>
        <p:txBody>
          <a:bodyPr/>
          <a:lstStyle/>
          <a:p>
            <a:fld id="{B1DEFA8C-F947-479F-BE07-76B6B3F80BF1}" type="slidenum">
              <a:rPr lang="tr-TR" smtClean="0"/>
              <a:pPr/>
              <a:t>14</a:t>
            </a:fld>
            <a:endParaRPr lang="tr-TR"/>
          </a:p>
        </p:txBody>
      </p:sp>
    </p:spTree>
    <p:extLst>
      <p:ext uri="{BB962C8B-B14F-4D97-AF65-F5344CB8AC3E}">
        <p14:creationId xmlns:p14="http://schemas.microsoft.com/office/powerpoint/2010/main" val="206407413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847E00C-0180-44DD-8E66-B1EEA0011497}"/>
              </a:ext>
            </a:extLst>
          </p:cNvPr>
          <p:cNvSpPr>
            <a:spLocks noGrp="1"/>
          </p:cNvSpPr>
          <p:nvPr>
            <p:ph type="title"/>
          </p:nvPr>
        </p:nvSpPr>
        <p:spPr>
          <a:xfrm>
            <a:off x="1775521" y="465457"/>
            <a:ext cx="9884667" cy="644650"/>
          </a:xfrm>
        </p:spPr>
        <p:txBody>
          <a:bodyPr anchor="ctr">
            <a:normAutofit/>
          </a:bodyPr>
          <a:lstStyle/>
          <a:p>
            <a:r>
              <a:rPr lang="tr-TR" sz="2800" b="1" dirty="0">
                <a:latin typeface="+mn-lt"/>
                <a:cs typeface="Times New Roman" panose="02020603050405020304" pitchFamily="18" charset="0"/>
              </a:rPr>
              <a:t>Yaşçılık ve Yaşlı Ayrımcılığının Etkili Olduğu Alanlar</a:t>
            </a:r>
          </a:p>
        </p:txBody>
      </p:sp>
      <p:sp>
        <p:nvSpPr>
          <p:cNvPr id="3" name="İçerik Yer Tutucusu 2">
            <a:extLst>
              <a:ext uri="{FF2B5EF4-FFF2-40B4-BE49-F238E27FC236}">
                <a16:creationId xmlns:a16="http://schemas.microsoft.com/office/drawing/2014/main" id="{5C63639C-8B93-4703-AF98-004A43D2CDED}"/>
              </a:ext>
            </a:extLst>
          </p:cNvPr>
          <p:cNvSpPr>
            <a:spLocks noGrp="1"/>
          </p:cNvSpPr>
          <p:nvPr>
            <p:ph idx="1"/>
          </p:nvPr>
        </p:nvSpPr>
        <p:spPr>
          <a:xfrm>
            <a:off x="1775521" y="1110107"/>
            <a:ext cx="9721080" cy="5199213"/>
          </a:xfrm>
        </p:spPr>
        <p:txBody>
          <a:bodyPr>
            <a:noAutofit/>
          </a:bodyPr>
          <a:lstStyle/>
          <a:p>
            <a:pPr marL="206375" indent="0" algn="just">
              <a:buNone/>
              <a:tabLst>
                <a:tab pos="0" algn="l"/>
              </a:tabLst>
            </a:pPr>
            <a:endParaRPr lang="tr-TR" b="1" dirty="0">
              <a:ea typeface="Times New Roman" panose="02020603050405020304" pitchFamily="18" charset="0"/>
              <a:cs typeface="Times New Roman" panose="02020603050405020304" pitchFamily="18" charset="0"/>
            </a:endParaRPr>
          </a:p>
          <a:p>
            <a:pPr marL="206375" indent="0" algn="just">
              <a:buNone/>
              <a:tabLst>
                <a:tab pos="0" algn="l"/>
              </a:tabLst>
            </a:pPr>
            <a:r>
              <a:rPr lang="tr-TR" b="1" dirty="0">
                <a:ea typeface="Times New Roman" panose="02020603050405020304" pitchFamily="18" charset="0"/>
                <a:cs typeface="Times New Roman" panose="02020603050405020304" pitchFamily="18" charset="0"/>
              </a:rPr>
              <a:t>İş Yaşamı</a:t>
            </a:r>
            <a:r>
              <a:rPr lang="tr-TR" dirty="0">
                <a:ea typeface="Times New Roman" panose="02020603050405020304" pitchFamily="18" charset="0"/>
                <a:cs typeface="Times New Roman" panose="02020603050405020304" pitchFamily="18" charset="0"/>
              </a:rPr>
              <a:t>: İş yaşamında yaşlı ayrımcılığı, genç çalışanların ileri yaşta olanlara göre daha üstün becerilere sahip ve uyumlu olduğu, yaşlı çalışanların ise gelişmelere daha az uyumlu, teknolojik değişimlere daha az ilgili, daha az esnek ve daha az işlevsel hafızaya sahip olduğu yönündeki kalıp düşünceler neticesinde ortaya çıkabilmektedir.</a:t>
            </a:r>
          </a:p>
          <a:p>
            <a:pPr marL="206375" indent="0" algn="just">
              <a:buNone/>
              <a:tabLst>
                <a:tab pos="0" algn="l"/>
              </a:tabLst>
            </a:pPr>
            <a:r>
              <a:rPr lang="tr-TR" b="1" dirty="0">
                <a:ea typeface="Times New Roman" panose="02020603050405020304" pitchFamily="18" charset="0"/>
                <a:cs typeface="Times New Roman" panose="02020603050405020304" pitchFamily="18" charset="0"/>
              </a:rPr>
              <a:t>Toplumsal Cinsiyet</a:t>
            </a:r>
            <a:r>
              <a:rPr lang="tr-TR" dirty="0">
                <a:ea typeface="Times New Roman" panose="02020603050405020304" pitchFamily="18" charset="0"/>
                <a:cs typeface="Times New Roman" panose="02020603050405020304" pitchFamily="18" charset="0"/>
              </a:rPr>
              <a:t>: Kadınlar arasında yaşa bağlı ayrımcılık, yaş ve cinsiyetin "çifte tehlikesini” yansıtan karmaşık kalıplar sergilemektedir.</a:t>
            </a:r>
          </a:p>
          <a:p>
            <a:pPr marL="434975" algn="just">
              <a:buFont typeface="Wingdings" panose="05000000000000000000" pitchFamily="2" charset="2"/>
              <a:buChar char="ü"/>
              <a:tabLst>
                <a:tab pos="0" algn="l"/>
              </a:tabLst>
            </a:pPr>
            <a:endParaRPr lang="tr-TR" dirty="0">
              <a:ea typeface="Times New Roman" panose="02020603050405020304" pitchFamily="18" charset="0"/>
              <a:cs typeface="Times New Roman" panose="02020603050405020304" pitchFamily="18" charset="0"/>
            </a:endParaRPr>
          </a:p>
          <a:p>
            <a:pPr marL="434975" algn="just">
              <a:buFont typeface="Wingdings" panose="05000000000000000000" pitchFamily="2" charset="2"/>
              <a:buChar char="ü"/>
              <a:tabLst>
                <a:tab pos="0" algn="l"/>
              </a:tabLst>
            </a:pPr>
            <a:endParaRPr lang="tr-TR" dirty="0">
              <a:ea typeface="Times New Roman" panose="02020603050405020304" pitchFamily="18" charset="0"/>
              <a:cs typeface="Times New Roman" panose="02020603050405020304" pitchFamily="18" charset="0"/>
            </a:endParaRPr>
          </a:p>
          <a:p>
            <a:pPr marL="549275" indent="-342900" algn="just">
              <a:tabLst>
                <a:tab pos="0" algn="l"/>
              </a:tabLst>
            </a:pPr>
            <a:endParaRPr lang="tr-TR" dirty="0">
              <a:ea typeface="Times New Roman" panose="02020603050405020304" pitchFamily="18" charset="0"/>
              <a:cs typeface="Times New Roman" panose="02020603050405020304" pitchFamily="18" charset="0"/>
            </a:endParaRPr>
          </a:p>
          <a:p>
            <a:pPr marL="434975" algn="just">
              <a:buFont typeface="Wingdings" panose="05000000000000000000" pitchFamily="2" charset="2"/>
              <a:buChar char="ü"/>
              <a:tabLst>
                <a:tab pos="0" algn="l"/>
              </a:tabLst>
            </a:pPr>
            <a:endParaRPr lang="tr-TR" sz="2000" dirty="0">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4" name="Slayt Numarası Yer Tutucusu 3">
            <a:extLst>
              <a:ext uri="{FF2B5EF4-FFF2-40B4-BE49-F238E27FC236}">
                <a16:creationId xmlns:a16="http://schemas.microsoft.com/office/drawing/2014/main" id="{2B91D957-ECDE-4F1B-881E-D28D4BE4E93D}"/>
              </a:ext>
            </a:extLst>
          </p:cNvPr>
          <p:cNvSpPr>
            <a:spLocks noGrp="1"/>
          </p:cNvSpPr>
          <p:nvPr>
            <p:ph type="sldNum" sz="quarter" idx="12"/>
          </p:nvPr>
        </p:nvSpPr>
        <p:spPr/>
        <p:txBody>
          <a:bodyPr/>
          <a:lstStyle/>
          <a:p>
            <a:fld id="{B1DEFA8C-F947-479F-BE07-76B6B3F80BF1}" type="slidenum">
              <a:rPr lang="tr-TR" smtClean="0"/>
              <a:pPr/>
              <a:t>15</a:t>
            </a:fld>
            <a:endParaRPr lang="tr-TR"/>
          </a:p>
        </p:txBody>
      </p:sp>
    </p:spTree>
    <p:extLst>
      <p:ext uri="{BB962C8B-B14F-4D97-AF65-F5344CB8AC3E}">
        <p14:creationId xmlns:p14="http://schemas.microsoft.com/office/powerpoint/2010/main" val="102185123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847E00C-0180-44DD-8E66-B1EEA0011497}"/>
              </a:ext>
            </a:extLst>
          </p:cNvPr>
          <p:cNvSpPr>
            <a:spLocks noGrp="1"/>
          </p:cNvSpPr>
          <p:nvPr>
            <p:ph type="title"/>
          </p:nvPr>
        </p:nvSpPr>
        <p:spPr>
          <a:xfrm>
            <a:off x="1775521" y="465457"/>
            <a:ext cx="9884667" cy="644650"/>
          </a:xfrm>
        </p:spPr>
        <p:txBody>
          <a:bodyPr anchor="ctr">
            <a:normAutofit/>
          </a:bodyPr>
          <a:lstStyle/>
          <a:p>
            <a:r>
              <a:rPr lang="tr-TR" sz="2800" b="1" dirty="0">
                <a:latin typeface="+mn-lt"/>
                <a:cs typeface="Times New Roman" panose="02020603050405020304" pitchFamily="18" charset="0"/>
              </a:rPr>
              <a:t>Yaşçılık ve Yaşlı Ayrımcılığının Etkili Olduğu Alanlar</a:t>
            </a:r>
          </a:p>
        </p:txBody>
      </p:sp>
      <p:sp>
        <p:nvSpPr>
          <p:cNvPr id="3" name="İçerik Yer Tutucusu 2">
            <a:extLst>
              <a:ext uri="{FF2B5EF4-FFF2-40B4-BE49-F238E27FC236}">
                <a16:creationId xmlns:a16="http://schemas.microsoft.com/office/drawing/2014/main" id="{5C63639C-8B93-4703-AF98-004A43D2CDED}"/>
              </a:ext>
            </a:extLst>
          </p:cNvPr>
          <p:cNvSpPr>
            <a:spLocks noGrp="1"/>
          </p:cNvSpPr>
          <p:nvPr>
            <p:ph idx="1"/>
          </p:nvPr>
        </p:nvSpPr>
        <p:spPr>
          <a:xfrm>
            <a:off x="1775521" y="1110107"/>
            <a:ext cx="9721080" cy="5199213"/>
          </a:xfrm>
        </p:spPr>
        <p:txBody>
          <a:bodyPr>
            <a:noAutofit/>
          </a:bodyPr>
          <a:lstStyle/>
          <a:p>
            <a:pPr marL="80963" indent="0" algn="just">
              <a:spcAft>
                <a:spcPts val="750"/>
              </a:spcAft>
              <a:buNone/>
            </a:pPr>
            <a:r>
              <a:rPr lang="tr-TR" b="1" dirty="0">
                <a:ea typeface="Times New Roman" panose="02020603050405020304" pitchFamily="18" charset="0"/>
                <a:cs typeface="Times New Roman" panose="02020603050405020304" pitchFamily="18" charset="0"/>
              </a:rPr>
              <a:t>Hizmetlere Ulaşım: </a:t>
            </a:r>
            <a:r>
              <a:rPr lang="tr-TR" dirty="0">
                <a:ea typeface="Times New Roman" panose="02020603050405020304" pitchFamily="18" charset="0"/>
                <a:cs typeface="Times New Roman" panose="02020603050405020304" pitchFamily="18" charset="0"/>
              </a:rPr>
              <a:t>Yaşçılık tüm boyutları ile bireylerin ihtiyaç duydukları hizmete erişmelerinin önünde de bir engel teşkil etmektedir. </a:t>
            </a:r>
          </a:p>
          <a:p>
            <a:pPr marL="80963" indent="0" algn="just">
              <a:spcAft>
                <a:spcPts val="750"/>
              </a:spcAft>
              <a:buNone/>
            </a:pPr>
            <a:r>
              <a:rPr lang="tr-TR" sz="2800" b="1" dirty="0">
                <a:ea typeface="Times New Roman" panose="02020603050405020304" pitchFamily="18" charset="0"/>
                <a:cs typeface="Times New Roman" panose="02020603050405020304" pitchFamily="18" charset="0"/>
              </a:rPr>
              <a:t>Gündelik Yaşam</a:t>
            </a:r>
          </a:p>
          <a:p>
            <a:pPr marL="80963" indent="0" algn="just">
              <a:spcAft>
                <a:spcPts val="750"/>
              </a:spcAft>
              <a:buNone/>
            </a:pPr>
            <a:r>
              <a:rPr lang="tr-TR" sz="2800" dirty="0">
                <a:ea typeface="Times New Roman" panose="02020603050405020304" pitchFamily="18" charset="0"/>
                <a:cs typeface="Times New Roman" panose="02020603050405020304" pitchFamily="18" charset="0"/>
              </a:rPr>
              <a:t>Yaşlı bireylerin günlük yaşamlarında karşılaşacakları yaşçı tutumlar kendilerini toplumdan ve bireylerden uzak tutma eğilimi sergilemelerine neden olabilir</a:t>
            </a:r>
            <a:r>
              <a:rPr lang="tr-TR" sz="2800" dirty="0">
                <a:latin typeface="Times New Roman" panose="02020603050405020304" pitchFamily="18" charset="0"/>
                <a:ea typeface="Times New Roman" panose="02020603050405020304" pitchFamily="18" charset="0"/>
                <a:cs typeface="Times New Roman" panose="02020603050405020304" pitchFamily="18" charset="0"/>
              </a:rPr>
              <a:t>.</a:t>
            </a:r>
          </a:p>
          <a:p>
            <a:pPr marL="80963" indent="0" algn="just">
              <a:spcAft>
                <a:spcPts val="750"/>
              </a:spcAft>
              <a:buNone/>
            </a:pPr>
            <a:r>
              <a:rPr lang="tr-TR" b="1" dirty="0">
                <a:ea typeface="Times New Roman" panose="02020603050405020304" pitchFamily="18" charset="0"/>
                <a:cs typeface="Times New Roman" panose="02020603050405020304" pitchFamily="18" charset="0"/>
              </a:rPr>
              <a:t>Sosyal Medya ve İnternet</a:t>
            </a:r>
          </a:p>
          <a:p>
            <a:pPr marL="80963" indent="0" algn="just">
              <a:spcAft>
                <a:spcPts val="750"/>
              </a:spcAft>
              <a:buNone/>
            </a:pPr>
            <a:r>
              <a:rPr lang="tr-TR" dirty="0">
                <a:ea typeface="Times New Roman" panose="02020603050405020304" pitchFamily="18" charset="0"/>
                <a:cs typeface="Times New Roman" panose="02020603050405020304" pitchFamily="18" charset="0"/>
              </a:rPr>
              <a:t>Yaşlıların sosyal medyada yeterince yer almaması onların medya üzerinde temsilini de olumsuz etkiler. Bireylerde bulunan yaşçı tutumlarının sürmesine de aracı olur.</a:t>
            </a:r>
          </a:p>
          <a:p>
            <a:pPr marL="80963" indent="0" algn="just">
              <a:spcAft>
                <a:spcPts val="750"/>
              </a:spcAft>
              <a:buNone/>
            </a:pPr>
            <a:endParaRPr lang="tr-TR" sz="2800" dirty="0">
              <a:latin typeface="Times New Roman" panose="02020603050405020304" pitchFamily="18" charset="0"/>
              <a:ea typeface="Times New Roman" panose="02020603050405020304" pitchFamily="18" charset="0"/>
              <a:cs typeface="Times New Roman" panose="02020603050405020304" pitchFamily="18" charset="0"/>
            </a:endParaRPr>
          </a:p>
          <a:p>
            <a:pPr marL="80963" indent="0" algn="just">
              <a:spcAft>
                <a:spcPts val="750"/>
              </a:spcAft>
              <a:buNone/>
            </a:pPr>
            <a:endParaRPr lang="tr-TR" dirty="0">
              <a:ea typeface="Times New Roman" panose="02020603050405020304" pitchFamily="18" charset="0"/>
              <a:cs typeface="Times New Roman" panose="02020603050405020304" pitchFamily="18" charset="0"/>
            </a:endParaRPr>
          </a:p>
          <a:p>
            <a:pPr marL="206375" indent="0" algn="just">
              <a:buNone/>
              <a:tabLst>
                <a:tab pos="0" algn="l"/>
              </a:tabLst>
            </a:pPr>
            <a:endParaRPr lang="tr-TR" dirty="0">
              <a:ea typeface="Times New Roman" panose="02020603050405020304" pitchFamily="18" charset="0"/>
              <a:cs typeface="Times New Roman" panose="02020603050405020304" pitchFamily="18" charset="0"/>
            </a:endParaRPr>
          </a:p>
          <a:p>
            <a:pPr marL="206375" indent="0" algn="just">
              <a:buNone/>
              <a:tabLst>
                <a:tab pos="0" algn="l"/>
              </a:tabLst>
            </a:pPr>
            <a:r>
              <a:rPr lang="tr-TR" dirty="0">
                <a:ea typeface="Times New Roman" panose="02020603050405020304" pitchFamily="18" charset="0"/>
                <a:cs typeface="Times New Roman" panose="02020603050405020304" pitchFamily="18" charset="0"/>
              </a:rPr>
              <a:t>  </a:t>
            </a:r>
          </a:p>
          <a:p>
            <a:pPr marL="434975" algn="just">
              <a:buFont typeface="Wingdings" panose="05000000000000000000" pitchFamily="2" charset="2"/>
              <a:buChar char="ü"/>
              <a:tabLst>
                <a:tab pos="0" algn="l"/>
              </a:tabLst>
            </a:pPr>
            <a:endParaRPr lang="tr-TR" sz="2000" dirty="0">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4" name="Slayt Numarası Yer Tutucusu 3">
            <a:extLst>
              <a:ext uri="{FF2B5EF4-FFF2-40B4-BE49-F238E27FC236}">
                <a16:creationId xmlns:a16="http://schemas.microsoft.com/office/drawing/2014/main" id="{2B91D957-ECDE-4F1B-881E-D28D4BE4E93D}"/>
              </a:ext>
            </a:extLst>
          </p:cNvPr>
          <p:cNvSpPr>
            <a:spLocks noGrp="1"/>
          </p:cNvSpPr>
          <p:nvPr>
            <p:ph type="sldNum" sz="quarter" idx="12"/>
          </p:nvPr>
        </p:nvSpPr>
        <p:spPr/>
        <p:txBody>
          <a:bodyPr/>
          <a:lstStyle/>
          <a:p>
            <a:fld id="{B1DEFA8C-F947-479F-BE07-76B6B3F80BF1}" type="slidenum">
              <a:rPr lang="tr-TR" smtClean="0"/>
              <a:pPr/>
              <a:t>16</a:t>
            </a:fld>
            <a:endParaRPr lang="tr-TR"/>
          </a:p>
        </p:txBody>
      </p:sp>
    </p:spTree>
    <p:extLst>
      <p:ext uri="{BB962C8B-B14F-4D97-AF65-F5344CB8AC3E}">
        <p14:creationId xmlns:p14="http://schemas.microsoft.com/office/powerpoint/2010/main" val="198447825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847E00C-0180-44DD-8E66-B1EEA0011497}"/>
              </a:ext>
            </a:extLst>
          </p:cNvPr>
          <p:cNvSpPr>
            <a:spLocks noGrp="1"/>
          </p:cNvSpPr>
          <p:nvPr>
            <p:ph type="title"/>
          </p:nvPr>
        </p:nvSpPr>
        <p:spPr>
          <a:xfrm>
            <a:off x="1847528" y="465457"/>
            <a:ext cx="9812660" cy="644650"/>
          </a:xfrm>
        </p:spPr>
        <p:txBody>
          <a:bodyPr anchor="ctr">
            <a:normAutofit/>
          </a:bodyPr>
          <a:lstStyle/>
          <a:p>
            <a:r>
              <a:rPr lang="tr-TR" sz="2800" b="1" dirty="0">
                <a:latin typeface="+mn-lt"/>
                <a:cs typeface="Times New Roman" panose="02020603050405020304" pitchFamily="18" charset="0"/>
              </a:rPr>
              <a:t>Yaşlı Ayrımcılığı İle Mücadele</a:t>
            </a:r>
          </a:p>
        </p:txBody>
      </p:sp>
      <p:sp>
        <p:nvSpPr>
          <p:cNvPr id="3" name="İçerik Yer Tutucusu 2">
            <a:extLst>
              <a:ext uri="{FF2B5EF4-FFF2-40B4-BE49-F238E27FC236}">
                <a16:creationId xmlns:a16="http://schemas.microsoft.com/office/drawing/2014/main" id="{5C63639C-8B93-4703-AF98-004A43D2CDED}"/>
              </a:ext>
            </a:extLst>
          </p:cNvPr>
          <p:cNvSpPr>
            <a:spLocks noGrp="1"/>
          </p:cNvSpPr>
          <p:nvPr>
            <p:ph idx="1"/>
          </p:nvPr>
        </p:nvSpPr>
        <p:spPr>
          <a:xfrm>
            <a:off x="1775521" y="1110107"/>
            <a:ext cx="9721080" cy="5199213"/>
          </a:xfrm>
        </p:spPr>
        <p:txBody>
          <a:bodyPr>
            <a:noAutofit/>
          </a:bodyPr>
          <a:lstStyle/>
          <a:p>
            <a:pPr marL="549275" indent="-342900" algn="just">
              <a:tabLst>
                <a:tab pos="0" algn="l"/>
              </a:tabLst>
            </a:pPr>
            <a:endParaRPr lang="tr-TR" dirty="0">
              <a:ea typeface="Times New Roman" panose="02020603050405020304" pitchFamily="18" charset="0"/>
              <a:cs typeface="Times New Roman" panose="02020603050405020304" pitchFamily="18" charset="0"/>
            </a:endParaRPr>
          </a:p>
          <a:p>
            <a:pPr marL="549275" indent="-342900" algn="just">
              <a:tabLst>
                <a:tab pos="0" algn="l"/>
              </a:tabLst>
            </a:pPr>
            <a:r>
              <a:rPr lang="tr-TR" dirty="0">
                <a:ea typeface="Times New Roman" panose="02020603050405020304" pitchFamily="18" charset="0"/>
                <a:cs typeface="Times New Roman" panose="02020603050405020304" pitchFamily="18" charset="0"/>
              </a:rPr>
              <a:t>Öncelikle yaşlı ayrımcılığının doğal bir olgu olmadığı hem yaşlı bireylere, hem de toplumun tüm kesimine anlatılmalı, yaşlı ayrımcılığının farklı türleri konusunda bilgiler aktarılmalıdır. </a:t>
            </a:r>
          </a:p>
          <a:p>
            <a:pPr marL="549275" indent="-342900" algn="just">
              <a:tabLst>
                <a:tab pos="0" algn="l"/>
              </a:tabLst>
            </a:pPr>
            <a:r>
              <a:rPr lang="tr-TR" dirty="0">
                <a:ea typeface="Times New Roman" panose="02020603050405020304" pitchFamily="18" charset="0"/>
                <a:cs typeface="Times New Roman" panose="02020603050405020304" pitchFamily="18" charset="0"/>
              </a:rPr>
              <a:t>Yaşlı ayrımcılığına karşı özellikle yaşlı bireylerin farkındalık oluşturması, onların güçlenmeleri ve yaşlı ayrımcılığının olumsuz etkilerine karşın direnç kazanmaları için en önemli adımdır.</a:t>
            </a:r>
          </a:p>
        </p:txBody>
      </p:sp>
      <p:sp>
        <p:nvSpPr>
          <p:cNvPr id="4" name="Slayt Numarası Yer Tutucusu 3">
            <a:extLst>
              <a:ext uri="{FF2B5EF4-FFF2-40B4-BE49-F238E27FC236}">
                <a16:creationId xmlns:a16="http://schemas.microsoft.com/office/drawing/2014/main" id="{2B91D957-ECDE-4F1B-881E-D28D4BE4E93D}"/>
              </a:ext>
            </a:extLst>
          </p:cNvPr>
          <p:cNvSpPr>
            <a:spLocks noGrp="1"/>
          </p:cNvSpPr>
          <p:nvPr>
            <p:ph type="sldNum" sz="quarter" idx="12"/>
          </p:nvPr>
        </p:nvSpPr>
        <p:spPr/>
        <p:txBody>
          <a:bodyPr/>
          <a:lstStyle/>
          <a:p>
            <a:fld id="{B1DEFA8C-F947-479F-BE07-76B6B3F80BF1}" type="slidenum">
              <a:rPr lang="tr-TR" smtClean="0"/>
              <a:pPr/>
              <a:t>17</a:t>
            </a:fld>
            <a:endParaRPr lang="tr-TR"/>
          </a:p>
        </p:txBody>
      </p:sp>
    </p:spTree>
    <p:extLst>
      <p:ext uri="{BB962C8B-B14F-4D97-AF65-F5344CB8AC3E}">
        <p14:creationId xmlns:p14="http://schemas.microsoft.com/office/powerpoint/2010/main" val="21364960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847E00C-0180-44DD-8E66-B1EEA0011497}"/>
              </a:ext>
            </a:extLst>
          </p:cNvPr>
          <p:cNvSpPr>
            <a:spLocks noGrp="1"/>
          </p:cNvSpPr>
          <p:nvPr>
            <p:ph type="title"/>
          </p:nvPr>
        </p:nvSpPr>
        <p:spPr>
          <a:xfrm>
            <a:off x="1775521" y="465457"/>
            <a:ext cx="9884667" cy="644650"/>
          </a:xfrm>
        </p:spPr>
        <p:txBody>
          <a:bodyPr anchor="ctr">
            <a:normAutofit/>
          </a:bodyPr>
          <a:lstStyle/>
          <a:p>
            <a:r>
              <a:rPr lang="tr-TR" sz="2800" b="1" dirty="0">
                <a:latin typeface="+mn-lt"/>
                <a:cs typeface="Times New Roman" panose="02020603050405020304" pitchFamily="18" charset="0"/>
              </a:rPr>
              <a:t>Kaynaklar</a:t>
            </a:r>
          </a:p>
        </p:txBody>
      </p:sp>
      <p:sp>
        <p:nvSpPr>
          <p:cNvPr id="3" name="İçerik Yer Tutucusu 2">
            <a:extLst>
              <a:ext uri="{FF2B5EF4-FFF2-40B4-BE49-F238E27FC236}">
                <a16:creationId xmlns:a16="http://schemas.microsoft.com/office/drawing/2014/main" id="{5C63639C-8B93-4703-AF98-004A43D2CDED}"/>
              </a:ext>
            </a:extLst>
          </p:cNvPr>
          <p:cNvSpPr>
            <a:spLocks noGrp="1"/>
          </p:cNvSpPr>
          <p:nvPr>
            <p:ph idx="1"/>
          </p:nvPr>
        </p:nvSpPr>
        <p:spPr>
          <a:xfrm>
            <a:off x="1775521" y="1110107"/>
            <a:ext cx="9721080" cy="5199213"/>
          </a:xfrm>
        </p:spPr>
        <p:txBody>
          <a:bodyPr>
            <a:noAutofit/>
          </a:bodyPr>
          <a:lstStyle/>
          <a:p>
            <a:pPr marL="434975" algn="just">
              <a:buFont typeface="Wingdings" panose="05000000000000000000" pitchFamily="2" charset="2"/>
              <a:buChar char="ü"/>
              <a:tabLst>
                <a:tab pos="0" algn="l"/>
              </a:tabLst>
            </a:pPr>
            <a:endParaRPr lang="tr-TR" sz="2000" dirty="0">
              <a:latin typeface="Times New Roman" panose="02020603050405020304" pitchFamily="18" charset="0"/>
              <a:ea typeface="Times New Roman" panose="02020603050405020304" pitchFamily="18" charset="0"/>
              <a:cs typeface="Times New Roman" panose="02020603050405020304" pitchFamily="18" charset="0"/>
            </a:endParaRPr>
          </a:p>
          <a:p>
            <a:pPr marL="80963" indent="0" algn="just">
              <a:spcAft>
                <a:spcPts val="750"/>
              </a:spcAft>
              <a:buNone/>
            </a:pPr>
            <a:r>
              <a:rPr lang="tr-TR" sz="2800" dirty="0">
                <a:ea typeface="Times New Roman" panose="02020603050405020304" pitchFamily="18" charset="0"/>
                <a:cs typeface="Times New Roman" panose="02020603050405020304" pitchFamily="18" charset="0"/>
              </a:rPr>
              <a:t>1)Yaşlılığa Çok Yönlü Bakış. Yaşlılar İçin Sosyal Hizmet. Baş Editör: Prof. Dr. Emine </a:t>
            </a:r>
            <a:r>
              <a:rPr lang="tr-TR" sz="2800" dirty="0" err="1">
                <a:ea typeface="Times New Roman" panose="02020603050405020304" pitchFamily="18" charset="0"/>
                <a:cs typeface="Times New Roman" panose="02020603050405020304" pitchFamily="18" charset="0"/>
              </a:rPr>
              <a:t>Özmete</a:t>
            </a:r>
            <a:r>
              <a:rPr lang="tr-TR" sz="2800" dirty="0">
                <a:ea typeface="Times New Roman" panose="02020603050405020304" pitchFamily="18" charset="0"/>
                <a:cs typeface="Times New Roman" panose="02020603050405020304" pitchFamily="18" charset="0"/>
              </a:rPr>
              <a:t>. Kitap </a:t>
            </a:r>
            <a:r>
              <a:rPr lang="tr-TR" sz="2800" dirty="0" err="1">
                <a:ea typeface="Times New Roman" panose="02020603050405020304" pitchFamily="18" charset="0"/>
                <a:cs typeface="Times New Roman" panose="02020603050405020304" pitchFamily="18" charset="0"/>
              </a:rPr>
              <a:t>Editörü:Prof</a:t>
            </a:r>
            <a:r>
              <a:rPr lang="tr-TR" sz="2800" dirty="0">
                <a:ea typeface="Times New Roman" panose="02020603050405020304" pitchFamily="18" charset="0"/>
                <a:cs typeface="Times New Roman" panose="02020603050405020304" pitchFamily="18" charset="0"/>
              </a:rPr>
              <a:t>. Dr. Emine </a:t>
            </a:r>
            <a:r>
              <a:rPr lang="tr-TR" sz="2800" dirty="0" err="1">
                <a:ea typeface="Times New Roman" panose="02020603050405020304" pitchFamily="18" charset="0"/>
                <a:cs typeface="Times New Roman" panose="02020603050405020304" pitchFamily="18" charset="0"/>
              </a:rPr>
              <a:t>Özmete</a:t>
            </a:r>
            <a:r>
              <a:rPr lang="tr-TR" sz="2800" dirty="0">
                <a:ea typeface="Times New Roman" panose="02020603050405020304" pitchFamily="18" charset="0"/>
                <a:cs typeface="Times New Roman" panose="02020603050405020304" pitchFamily="18" charset="0"/>
              </a:rPr>
              <a:t>. Hedef Yayıncılık ve Mühendislik. Ankara, 2018.</a:t>
            </a:r>
          </a:p>
          <a:p>
            <a:pPr marL="80963" indent="0" algn="just">
              <a:spcAft>
                <a:spcPts val="750"/>
              </a:spcAft>
              <a:buNone/>
            </a:pPr>
            <a:r>
              <a:rPr lang="tr-TR" sz="2800" dirty="0">
                <a:ea typeface="Times New Roman" panose="02020603050405020304" pitchFamily="18" charset="0"/>
                <a:cs typeface="Times New Roman" panose="02020603050405020304" pitchFamily="18" charset="0"/>
              </a:rPr>
              <a:t>2)</a:t>
            </a:r>
            <a:r>
              <a:rPr lang="tr-TR" sz="2800" dirty="0" err="1">
                <a:ea typeface="Times New Roman" panose="02020603050405020304" pitchFamily="18" charset="0"/>
                <a:cs typeface="Times New Roman" panose="02020603050405020304" pitchFamily="18" charset="0"/>
              </a:rPr>
              <a:t>Gerontolojik</a:t>
            </a:r>
            <a:r>
              <a:rPr lang="tr-TR" sz="2800" dirty="0">
                <a:ea typeface="Times New Roman" panose="02020603050405020304" pitchFamily="18" charset="0"/>
                <a:cs typeface="Times New Roman" panose="02020603050405020304" pitchFamily="18" charset="0"/>
              </a:rPr>
              <a:t> Sosyal Hizmet. Ed. Emre Birinci. Nobel Akademik Yayıncılık. Ankara,2021.</a:t>
            </a:r>
          </a:p>
          <a:p>
            <a:pPr marL="549275" indent="-342900" algn="just">
              <a:tabLst>
                <a:tab pos="0" algn="l"/>
              </a:tabLst>
            </a:pPr>
            <a:endParaRPr lang="tr-TR" dirty="0">
              <a:ea typeface="Times New Roman" panose="02020603050405020304" pitchFamily="18" charset="0"/>
              <a:cs typeface="Times New Roman" panose="02020603050405020304" pitchFamily="18" charset="0"/>
            </a:endParaRPr>
          </a:p>
          <a:p>
            <a:pPr marL="549275" indent="-342900" algn="just">
              <a:tabLst>
                <a:tab pos="0" algn="l"/>
              </a:tabLst>
            </a:pPr>
            <a:endParaRPr lang="tr-TR" dirty="0">
              <a:ea typeface="Times New Roman" panose="02020603050405020304" pitchFamily="18" charset="0"/>
              <a:cs typeface="Times New Roman" panose="02020603050405020304" pitchFamily="18" charset="0"/>
            </a:endParaRPr>
          </a:p>
          <a:p>
            <a:pPr marL="434975" algn="just">
              <a:buFont typeface="Wingdings" panose="05000000000000000000" pitchFamily="2" charset="2"/>
              <a:buChar char="ü"/>
              <a:tabLst>
                <a:tab pos="0" algn="l"/>
              </a:tabLst>
            </a:pPr>
            <a:endParaRPr lang="tr-TR" sz="2000" dirty="0">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4" name="Slayt Numarası Yer Tutucusu 3">
            <a:extLst>
              <a:ext uri="{FF2B5EF4-FFF2-40B4-BE49-F238E27FC236}">
                <a16:creationId xmlns:a16="http://schemas.microsoft.com/office/drawing/2014/main" id="{2B91D957-ECDE-4F1B-881E-D28D4BE4E93D}"/>
              </a:ext>
            </a:extLst>
          </p:cNvPr>
          <p:cNvSpPr>
            <a:spLocks noGrp="1"/>
          </p:cNvSpPr>
          <p:nvPr>
            <p:ph type="sldNum" sz="quarter" idx="12"/>
          </p:nvPr>
        </p:nvSpPr>
        <p:spPr/>
        <p:txBody>
          <a:bodyPr/>
          <a:lstStyle/>
          <a:p>
            <a:fld id="{B1DEFA8C-F947-479F-BE07-76B6B3F80BF1}" type="slidenum">
              <a:rPr lang="tr-TR" smtClean="0"/>
              <a:pPr/>
              <a:t>18</a:t>
            </a:fld>
            <a:endParaRPr lang="tr-TR"/>
          </a:p>
        </p:txBody>
      </p:sp>
    </p:spTree>
    <p:extLst>
      <p:ext uri="{BB962C8B-B14F-4D97-AF65-F5344CB8AC3E}">
        <p14:creationId xmlns:p14="http://schemas.microsoft.com/office/powerpoint/2010/main" val="397315180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847E00C-0180-44DD-8E66-B1EEA0011497}"/>
              </a:ext>
            </a:extLst>
          </p:cNvPr>
          <p:cNvSpPr>
            <a:spLocks noGrp="1"/>
          </p:cNvSpPr>
          <p:nvPr>
            <p:ph type="title"/>
          </p:nvPr>
        </p:nvSpPr>
        <p:spPr>
          <a:xfrm>
            <a:off x="1775521" y="465457"/>
            <a:ext cx="9884667" cy="644650"/>
          </a:xfrm>
        </p:spPr>
        <p:txBody>
          <a:bodyPr anchor="ctr">
            <a:normAutofit/>
          </a:bodyPr>
          <a:lstStyle/>
          <a:p>
            <a:r>
              <a:rPr lang="tr-TR" sz="2800" b="1" dirty="0">
                <a:latin typeface="+mn-lt"/>
                <a:cs typeface="Times New Roman" panose="02020603050405020304" pitchFamily="18" charset="0"/>
              </a:rPr>
              <a:t>Yaşlı Hakları</a:t>
            </a:r>
          </a:p>
        </p:txBody>
      </p:sp>
      <p:sp>
        <p:nvSpPr>
          <p:cNvPr id="3" name="İçerik Yer Tutucusu 2">
            <a:extLst>
              <a:ext uri="{FF2B5EF4-FFF2-40B4-BE49-F238E27FC236}">
                <a16:creationId xmlns:a16="http://schemas.microsoft.com/office/drawing/2014/main" id="{5C63639C-8B93-4703-AF98-004A43D2CDED}"/>
              </a:ext>
            </a:extLst>
          </p:cNvPr>
          <p:cNvSpPr>
            <a:spLocks noGrp="1"/>
          </p:cNvSpPr>
          <p:nvPr>
            <p:ph idx="1"/>
          </p:nvPr>
        </p:nvSpPr>
        <p:spPr>
          <a:xfrm>
            <a:off x="1775521" y="1110107"/>
            <a:ext cx="9721080" cy="5199213"/>
          </a:xfrm>
        </p:spPr>
        <p:txBody>
          <a:bodyPr>
            <a:noAutofit/>
          </a:bodyPr>
          <a:lstStyle/>
          <a:p>
            <a:pPr marL="434975" algn="just">
              <a:buFont typeface="Wingdings" panose="05000000000000000000" pitchFamily="2" charset="2"/>
              <a:buChar char="ü"/>
              <a:tabLst>
                <a:tab pos="0" algn="l"/>
              </a:tabLst>
            </a:pPr>
            <a:endParaRPr lang="tr-TR" sz="2000" dirty="0">
              <a:latin typeface="Times New Roman" panose="02020603050405020304" pitchFamily="18" charset="0"/>
              <a:ea typeface="Times New Roman" panose="02020603050405020304" pitchFamily="18" charset="0"/>
              <a:cs typeface="Times New Roman" panose="02020603050405020304" pitchFamily="18" charset="0"/>
            </a:endParaRPr>
          </a:p>
          <a:p>
            <a:pPr marL="206375" indent="0" algn="just">
              <a:buNone/>
              <a:tabLst>
                <a:tab pos="0" algn="l"/>
              </a:tabLst>
            </a:pPr>
            <a:r>
              <a:rPr lang="tr-TR" dirty="0">
                <a:ea typeface="Times New Roman" panose="02020603050405020304" pitchFamily="18" charset="0"/>
                <a:cs typeface="Times New Roman" panose="02020603050405020304" pitchFamily="18" charset="0"/>
              </a:rPr>
              <a:t>Birleşmiş Milletler Genel Kurulu tarafından 1982 yılında düzenlenen </a:t>
            </a:r>
            <a:r>
              <a:rPr lang="tr-TR" b="1" dirty="0">
                <a:ea typeface="Times New Roman" panose="02020603050405020304" pitchFamily="18" charset="0"/>
                <a:cs typeface="Times New Roman" panose="02020603050405020304" pitchFamily="18" charset="0"/>
              </a:rPr>
              <a:t>1. Dünya Yaşlanma Meclisi </a:t>
            </a:r>
            <a:r>
              <a:rPr lang="tr-TR" dirty="0">
                <a:ea typeface="Times New Roman" panose="02020603050405020304" pitchFamily="18" charset="0"/>
                <a:cs typeface="Times New Roman" panose="02020603050405020304" pitchFamily="18" charset="0"/>
              </a:rPr>
              <a:t>yaşlı haklarının uluslararası platformda ilk kez tartışıldığı yerlerden biridir.</a:t>
            </a:r>
          </a:p>
          <a:p>
            <a:pPr marL="549275" indent="-342900" algn="just">
              <a:tabLst>
                <a:tab pos="0" algn="l"/>
              </a:tabLst>
            </a:pPr>
            <a:r>
              <a:rPr lang="tr-TR" b="1" dirty="0">
                <a:ea typeface="Times New Roman" panose="02020603050405020304" pitchFamily="18" charset="0"/>
                <a:cs typeface="Times New Roman" panose="02020603050405020304" pitchFamily="18" charset="0"/>
              </a:rPr>
              <a:t>Bağımsızlık, </a:t>
            </a:r>
          </a:p>
          <a:p>
            <a:pPr marL="549275" indent="-342900" algn="just">
              <a:tabLst>
                <a:tab pos="0" algn="l"/>
              </a:tabLst>
            </a:pPr>
            <a:r>
              <a:rPr lang="tr-TR" b="1" dirty="0">
                <a:ea typeface="Times New Roman" panose="02020603050405020304" pitchFamily="18" charset="0"/>
                <a:cs typeface="Times New Roman" panose="02020603050405020304" pitchFamily="18" charset="0"/>
              </a:rPr>
              <a:t>Katılım, </a:t>
            </a:r>
          </a:p>
          <a:p>
            <a:pPr marL="549275" indent="-342900" algn="just">
              <a:tabLst>
                <a:tab pos="0" algn="l"/>
              </a:tabLst>
            </a:pPr>
            <a:r>
              <a:rPr lang="tr-TR" b="1" dirty="0">
                <a:ea typeface="Times New Roman" panose="02020603050405020304" pitchFamily="18" charset="0"/>
                <a:cs typeface="Times New Roman" panose="02020603050405020304" pitchFamily="18" charset="0"/>
              </a:rPr>
              <a:t>Bakım, </a:t>
            </a:r>
          </a:p>
          <a:p>
            <a:pPr marL="549275" indent="-342900" algn="just">
              <a:tabLst>
                <a:tab pos="0" algn="l"/>
              </a:tabLst>
            </a:pPr>
            <a:r>
              <a:rPr lang="tr-TR" b="1" dirty="0">
                <a:ea typeface="Times New Roman" panose="02020603050405020304" pitchFamily="18" charset="0"/>
                <a:cs typeface="Times New Roman" panose="02020603050405020304" pitchFamily="18" charset="0"/>
              </a:rPr>
              <a:t>Kendini Gerçekleştirme, </a:t>
            </a:r>
          </a:p>
          <a:p>
            <a:pPr marL="549275" indent="-342900" algn="just">
              <a:tabLst>
                <a:tab pos="0" algn="l"/>
              </a:tabLst>
            </a:pPr>
            <a:r>
              <a:rPr lang="tr-TR" b="1" dirty="0">
                <a:ea typeface="Times New Roman" panose="02020603050405020304" pitchFamily="18" charset="0"/>
                <a:cs typeface="Times New Roman" panose="02020603050405020304" pitchFamily="18" charset="0"/>
              </a:rPr>
              <a:t>İtibar</a:t>
            </a:r>
            <a:r>
              <a:rPr lang="tr-TR" dirty="0">
                <a:ea typeface="Times New Roman" panose="02020603050405020304" pitchFamily="18" charset="0"/>
                <a:cs typeface="Times New Roman" panose="02020603050405020304" pitchFamily="18" charset="0"/>
              </a:rPr>
              <a:t>" ilkeleri benimsenmiştir.</a:t>
            </a:r>
          </a:p>
          <a:p>
            <a:pPr marL="549275" indent="-342900" algn="just">
              <a:tabLst>
                <a:tab pos="0" algn="l"/>
              </a:tabLst>
            </a:pPr>
            <a:endParaRPr lang="tr-TR" dirty="0">
              <a:ea typeface="Times New Roman" panose="02020603050405020304" pitchFamily="18" charset="0"/>
              <a:cs typeface="Times New Roman" panose="02020603050405020304" pitchFamily="18" charset="0"/>
            </a:endParaRPr>
          </a:p>
          <a:p>
            <a:pPr marL="549275" indent="-342900" algn="just">
              <a:tabLst>
                <a:tab pos="0" algn="l"/>
              </a:tabLst>
            </a:pPr>
            <a:endParaRPr lang="tr-TR" dirty="0">
              <a:ea typeface="Times New Roman" panose="02020603050405020304" pitchFamily="18" charset="0"/>
              <a:cs typeface="Times New Roman" panose="02020603050405020304" pitchFamily="18" charset="0"/>
            </a:endParaRPr>
          </a:p>
          <a:p>
            <a:pPr marL="434975" algn="just">
              <a:buFont typeface="Wingdings" panose="05000000000000000000" pitchFamily="2" charset="2"/>
              <a:buChar char="ü"/>
              <a:tabLst>
                <a:tab pos="0" algn="l"/>
              </a:tabLst>
            </a:pPr>
            <a:endParaRPr lang="tr-TR" sz="2000" dirty="0">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4" name="Slayt Numarası Yer Tutucusu 3">
            <a:extLst>
              <a:ext uri="{FF2B5EF4-FFF2-40B4-BE49-F238E27FC236}">
                <a16:creationId xmlns:a16="http://schemas.microsoft.com/office/drawing/2014/main" id="{2B91D957-ECDE-4F1B-881E-D28D4BE4E93D}"/>
              </a:ext>
            </a:extLst>
          </p:cNvPr>
          <p:cNvSpPr>
            <a:spLocks noGrp="1"/>
          </p:cNvSpPr>
          <p:nvPr>
            <p:ph type="sldNum" sz="quarter" idx="12"/>
          </p:nvPr>
        </p:nvSpPr>
        <p:spPr/>
        <p:txBody>
          <a:bodyPr/>
          <a:lstStyle/>
          <a:p>
            <a:fld id="{B1DEFA8C-F947-479F-BE07-76B6B3F80BF1}" type="slidenum">
              <a:rPr lang="tr-TR" smtClean="0"/>
              <a:pPr/>
              <a:t>2</a:t>
            </a:fld>
            <a:endParaRPr lang="tr-TR"/>
          </a:p>
        </p:txBody>
      </p:sp>
    </p:spTree>
    <p:extLst>
      <p:ext uri="{BB962C8B-B14F-4D97-AF65-F5344CB8AC3E}">
        <p14:creationId xmlns:p14="http://schemas.microsoft.com/office/powerpoint/2010/main" val="265631448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847E00C-0180-44DD-8E66-B1EEA0011497}"/>
              </a:ext>
            </a:extLst>
          </p:cNvPr>
          <p:cNvSpPr>
            <a:spLocks noGrp="1"/>
          </p:cNvSpPr>
          <p:nvPr>
            <p:ph type="title"/>
          </p:nvPr>
        </p:nvSpPr>
        <p:spPr>
          <a:xfrm>
            <a:off x="1775521" y="465457"/>
            <a:ext cx="9884667" cy="644650"/>
          </a:xfrm>
        </p:spPr>
        <p:txBody>
          <a:bodyPr anchor="ctr">
            <a:normAutofit/>
          </a:bodyPr>
          <a:lstStyle/>
          <a:p>
            <a:r>
              <a:rPr lang="tr-TR" sz="2800" b="1" dirty="0">
                <a:latin typeface="+mn-lt"/>
                <a:cs typeface="Times New Roman" panose="02020603050405020304" pitchFamily="18" charset="0"/>
              </a:rPr>
              <a:t>Yaşlı Hakları</a:t>
            </a:r>
          </a:p>
        </p:txBody>
      </p:sp>
      <p:sp>
        <p:nvSpPr>
          <p:cNvPr id="3" name="İçerik Yer Tutucusu 2">
            <a:extLst>
              <a:ext uri="{FF2B5EF4-FFF2-40B4-BE49-F238E27FC236}">
                <a16:creationId xmlns:a16="http://schemas.microsoft.com/office/drawing/2014/main" id="{5C63639C-8B93-4703-AF98-004A43D2CDED}"/>
              </a:ext>
            </a:extLst>
          </p:cNvPr>
          <p:cNvSpPr>
            <a:spLocks noGrp="1"/>
          </p:cNvSpPr>
          <p:nvPr>
            <p:ph idx="1"/>
          </p:nvPr>
        </p:nvSpPr>
        <p:spPr>
          <a:xfrm>
            <a:off x="1775521" y="1110107"/>
            <a:ext cx="9721080" cy="5199213"/>
          </a:xfrm>
        </p:spPr>
        <p:txBody>
          <a:bodyPr>
            <a:noAutofit/>
          </a:bodyPr>
          <a:lstStyle/>
          <a:p>
            <a:pPr marL="0" indent="0" algn="just">
              <a:buNone/>
            </a:pPr>
            <a:r>
              <a:rPr lang="tr-TR" b="1" dirty="0">
                <a:cs typeface="Times New Roman" panose="02020603050405020304" pitchFamily="18" charset="0"/>
              </a:rPr>
              <a:t>Bağımsızlık</a:t>
            </a:r>
          </a:p>
          <a:p>
            <a:pPr algn="just"/>
            <a:r>
              <a:rPr lang="tr-TR" dirty="0">
                <a:cs typeface="Times New Roman" panose="02020603050405020304" pitchFamily="18" charset="0"/>
              </a:rPr>
              <a:t>Ekonomik bağımsızlık, barınma, beslenme, giyim gibi temel gereksinimlerin karşılanabilmesi ve sağlık hizmetlerinden yararlanabilmeleri gerekir. </a:t>
            </a:r>
          </a:p>
          <a:p>
            <a:pPr algn="just"/>
            <a:r>
              <a:rPr lang="tr-TR" dirty="0">
                <a:cs typeface="Times New Roman" panose="02020603050405020304" pitchFamily="18" charset="0"/>
              </a:rPr>
              <a:t>Yaşlı birey temel gereksinimlerini yerine getirebilmek için belirli bir gelire sahip olmalıdır. Sosyal güvenlik ve sağlık hizmetleri ise her durumda yaşlı bireyler için sağlanmalıdır. </a:t>
            </a:r>
          </a:p>
          <a:p>
            <a:pPr algn="just"/>
            <a:r>
              <a:rPr lang="tr-TR" dirty="0">
                <a:cs typeface="Times New Roman" panose="02020603050405020304" pitchFamily="18" charset="0"/>
              </a:rPr>
              <a:t>Ekonomik bağımsızlığın yanı sıra fiziksel bağımsızlık da yaşlı bireylerin en temel hakları arasında yer almaktadır. </a:t>
            </a:r>
            <a:endParaRPr lang="tr-TR" dirty="0">
              <a:ea typeface="Times New Roman" panose="02020603050405020304" pitchFamily="18" charset="0"/>
              <a:cs typeface="Times New Roman" panose="02020603050405020304" pitchFamily="18" charset="0"/>
            </a:endParaRPr>
          </a:p>
          <a:p>
            <a:pPr marL="434975" algn="just">
              <a:buFont typeface="Wingdings" panose="05000000000000000000" pitchFamily="2" charset="2"/>
              <a:buChar char="ü"/>
              <a:tabLst>
                <a:tab pos="0" algn="l"/>
              </a:tabLst>
            </a:pPr>
            <a:endParaRPr lang="tr-TR" sz="2000" dirty="0">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4" name="Slayt Numarası Yer Tutucusu 3">
            <a:extLst>
              <a:ext uri="{FF2B5EF4-FFF2-40B4-BE49-F238E27FC236}">
                <a16:creationId xmlns:a16="http://schemas.microsoft.com/office/drawing/2014/main" id="{2B91D957-ECDE-4F1B-881E-D28D4BE4E93D}"/>
              </a:ext>
            </a:extLst>
          </p:cNvPr>
          <p:cNvSpPr>
            <a:spLocks noGrp="1"/>
          </p:cNvSpPr>
          <p:nvPr>
            <p:ph type="sldNum" sz="quarter" idx="12"/>
          </p:nvPr>
        </p:nvSpPr>
        <p:spPr/>
        <p:txBody>
          <a:bodyPr/>
          <a:lstStyle/>
          <a:p>
            <a:fld id="{B1DEFA8C-F947-479F-BE07-76B6B3F80BF1}" type="slidenum">
              <a:rPr lang="tr-TR" smtClean="0"/>
              <a:pPr/>
              <a:t>3</a:t>
            </a:fld>
            <a:endParaRPr lang="tr-TR"/>
          </a:p>
        </p:txBody>
      </p:sp>
    </p:spTree>
    <p:extLst>
      <p:ext uri="{BB962C8B-B14F-4D97-AF65-F5344CB8AC3E}">
        <p14:creationId xmlns:p14="http://schemas.microsoft.com/office/powerpoint/2010/main" val="160389857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847E00C-0180-44DD-8E66-B1EEA0011497}"/>
              </a:ext>
            </a:extLst>
          </p:cNvPr>
          <p:cNvSpPr>
            <a:spLocks noGrp="1"/>
          </p:cNvSpPr>
          <p:nvPr>
            <p:ph type="title"/>
          </p:nvPr>
        </p:nvSpPr>
        <p:spPr>
          <a:xfrm>
            <a:off x="1775521" y="465457"/>
            <a:ext cx="9884667" cy="644650"/>
          </a:xfrm>
        </p:spPr>
        <p:txBody>
          <a:bodyPr anchor="ctr">
            <a:normAutofit/>
          </a:bodyPr>
          <a:lstStyle/>
          <a:p>
            <a:r>
              <a:rPr lang="tr-TR" sz="2800" b="1" dirty="0">
                <a:latin typeface="+mn-lt"/>
                <a:cs typeface="Times New Roman" panose="02020603050405020304" pitchFamily="18" charset="0"/>
              </a:rPr>
              <a:t>Yaşlı Hakları</a:t>
            </a:r>
          </a:p>
        </p:txBody>
      </p:sp>
      <p:sp>
        <p:nvSpPr>
          <p:cNvPr id="3" name="İçerik Yer Tutucusu 2">
            <a:extLst>
              <a:ext uri="{FF2B5EF4-FFF2-40B4-BE49-F238E27FC236}">
                <a16:creationId xmlns:a16="http://schemas.microsoft.com/office/drawing/2014/main" id="{5C63639C-8B93-4703-AF98-004A43D2CDED}"/>
              </a:ext>
            </a:extLst>
          </p:cNvPr>
          <p:cNvSpPr>
            <a:spLocks noGrp="1"/>
          </p:cNvSpPr>
          <p:nvPr>
            <p:ph idx="1"/>
          </p:nvPr>
        </p:nvSpPr>
        <p:spPr>
          <a:xfrm>
            <a:off x="1775521" y="1110107"/>
            <a:ext cx="9721080" cy="5199213"/>
          </a:xfrm>
        </p:spPr>
        <p:txBody>
          <a:bodyPr>
            <a:noAutofit/>
          </a:bodyPr>
          <a:lstStyle/>
          <a:p>
            <a:pPr marL="0" indent="0" algn="just">
              <a:buNone/>
            </a:pPr>
            <a:r>
              <a:rPr lang="tr-TR" sz="2800" b="1" dirty="0">
                <a:cs typeface="Times New Roman" panose="02020603050405020304" pitchFamily="18" charset="0"/>
              </a:rPr>
              <a:t>Katılım</a:t>
            </a:r>
            <a:endParaRPr lang="tr-TR" b="1" dirty="0">
              <a:cs typeface="Times New Roman" panose="02020603050405020304" pitchFamily="18" charset="0"/>
            </a:endParaRPr>
          </a:p>
          <a:p>
            <a:pPr algn="just"/>
            <a:r>
              <a:rPr lang="tr-TR" sz="2800" b="1" dirty="0">
                <a:cs typeface="Times New Roman" panose="02020603050405020304" pitchFamily="18" charset="0"/>
              </a:rPr>
              <a:t>Y</a:t>
            </a:r>
            <a:r>
              <a:rPr lang="tr-TR" sz="2800" dirty="0">
                <a:cs typeface="Times New Roman" panose="02020603050405020304" pitchFamily="18" charset="0"/>
              </a:rPr>
              <a:t>aşlı bireylerin hem toplumsal hayata, hem de siyasi hayata diledikleri gibi katılmalarıdır.</a:t>
            </a:r>
          </a:p>
          <a:p>
            <a:pPr algn="just"/>
            <a:r>
              <a:rPr lang="tr-TR" sz="2800" dirty="0">
                <a:cs typeface="Times New Roman" panose="02020603050405020304" pitchFamily="18" charset="0"/>
              </a:rPr>
              <a:t>Aileleri ile aktivite yapabilmeleri, sinema, tiyatro, konser, seminer, kurs ve benzeri sosyal ve gönüllü faaliyetlere katılabilmeleri, diledikleri dernek, vakıf ve siyasi partiye üye olabilmeleri katılım ilkesinin özelliklerindendir. </a:t>
            </a:r>
          </a:p>
          <a:p>
            <a:pPr algn="just"/>
            <a:r>
              <a:rPr lang="tr-TR" sz="2800" dirty="0">
                <a:cs typeface="Times New Roman" panose="02020603050405020304" pitchFamily="18" charset="0"/>
              </a:rPr>
              <a:t>Oy kullanma, genel ve yerel seçimlerde aday olma gibi hakları da siyasi katılımın gereklerindendir. </a:t>
            </a:r>
            <a:endParaRPr lang="tr-TR" dirty="0">
              <a:ea typeface="Times New Roman" panose="02020603050405020304" pitchFamily="18" charset="0"/>
              <a:cs typeface="Times New Roman" panose="02020603050405020304" pitchFamily="18" charset="0"/>
            </a:endParaRPr>
          </a:p>
          <a:p>
            <a:pPr marL="663575" indent="-457200" algn="just">
              <a:tabLst>
                <a:tab pos="0" algn="l"/>
              </a:tabLst>
            </a:pPr>
            <a:endParaRPr lang="tr-TR" dirty="0">
              <a:ea typeface="Times New Roman" panose="02020603050405020304" pitchFamily="18" charset="0"/>
              <a:cs typeface="Times New Roman" panose="02020603050405020304" pitchFamily="18" charset="0"/>
            </a:endParaRPr>
          </a:p>
          <a:p>
            <a:pPr marL="434975" algn="just">
              <a:buFont typeface="Wingdings" panose="05000000000000000000" pitchFamily="2" charset="2"/>
              <a:buChar char="ü"/>
              <a:tabLst>
                <a:tab pos="0" algn="l"/>
              </a:tabLst>
            </a:pPr>
            <a:endParaRPr lang="tr-TR" sz="2000" dirty="0">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4" name="Slayt Numarası Yer Tutucusu 3">
            <a:extLst>
              <a:ext uri="{FF2B5EF4-FFF2-40B4-BE49-F238E27FC236}">
                <a16:creationId xmlns:a16="http://schemas.microsoft.com/office/drawing/2014/main" id="{2B91D957-ECDE-4F1B-881E-D28D4BE4E93D}"/>
              </a:ext>
            </a:extLst>
          </p:cNvPr>
          <p:cNvSpPr>
            <a:spLocks noGrp="1"/>
          </p:cNvSpPr>
          <p:nvPr>
            <p:ph type="sldNum" sz="quarter" idx="12"/>
          </p:nvPr>
        </p:nvSpPr>
        <p:spPr/>
        <p:txBody>
          <a:bodyPr/>
          <a:lstStyle/>
          <a:p>
            <a:fld id="{B1DEFA8C-F947-479F-BE07-76B6B3F80BF1}" type="slidenum">
              <a:rPr lang="tr-TR" smtClean="0"/>
              <a:pPr/>
              <a:t>4</a:t>
            </a:fld>
            <a:endParaRPr lang="tr-TR"/>
          </a:p>
        </p:txBody>
      </p:sp>
    </p:spTree>
    <p:extLst>
      <p:ext uri="{BB962C8B-B14F-4D97-AF65-F5344CB8AC3E}">
        <p14:creationId xmlns:p14="http://schemas.microsoft.com/office/powerpoint/2010/main" val="161872065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847E00C-0180-44DD-8E66-B1EEA0011497}"/>
              </a:ext>
            </a:extLst>
          </p:cNvPr>
          <p:cNvSpPr>
            <a:spLocks noGrp="1"/>
          </p:cNvSpPr>
          <p:nvPr>
            <p:ph type="title"/>
          </p:nvPr>
        </p:nvSpPr>
        <p:spPr>
          <a:xfrm>
            <a:off x="1775521" y="465457"/>
            <a:ext cx="9884667" cy="644650"/>
          </a:xfrm>
        </p:spPr>
        <p:txBody>
          <a:bodyPr anchor="ctr">
            <a:normAutofit/>
          </a:bodyPr>
          <a:lstStyle/>
          <a:p>
            <a:r>
              <a:rPr lang="tr-TR" sz="2800" b="1" dirty="0">
                <a:latin typeface="+mn-lt"/>
                <a:cs typeface="Times New Roman" panose="02020603050405020304" pitchFamily="18" charset="0"/>
              </a:rPr>
              <a:t>Yaşlı Hakları</a:t>
            </a:r>
          </a:p>
        </p:txBody>
      </p:sp>
      <p:sp>
        <p:nvSpPr>
          <p:cNvPr id="3" name="İçerik Yer Tutucusu 2">
            <a:extLst>
              <a:ext uri="{FF2B5EF4-FFF2-40B4-BE49-F238E27FC236}">
                <a16:creationId xmlns:a16="http://schemas.microsoft.com/office/drawing/2014/main" id="{5C63639C-8B93-4703-AF98-004A43D2CDED}"/>
              </a:ext>
            </a:extLst>
          </p:cNvPr>
          <p:cNvSpPr>
            <a:spLocks noGrp="1"/>
          </p:cNvSpPr>
          <p:nvPr>
            <p:ph idx="1"/>
          </p:nvPr>
        </p:nvSpPr>
        <p:spPr>
          <a:xfrm>
            <a:off x="1775521" y="1110107"/>
            <a:ext cx="9721080" cy="5199213"/>
          </a:xfrm>
        </p:spPr>
        <p:txBody>
          <a:bodyPr>
            <a:noAutofit/>
          </a:bodyPr>
          <a:lstStyle/>
          <a:p>
            <a:pPr marL="0" indent="0" algn="just">
              <a:buNone/>
            </a:pPr>
            <a:r>
              <a:rPr lang="tr-TR" sz="2800" b="1" dirty="0">
                <a:cs typeface="Times New Roman" panose="02020603050405020304" pitchFamily="18" charset="0"/>
              </a:rPr>
              <a:t>Bakım </a:t>
            </a:r>
          </a:p>
          <a:p>
            <a:pPr algn="just">
              <a:buFont typeface="Wingdings" panose="05000000000000000000" pitchFamily="2" charset="2"/>
              <a:buChar char="ü"/>
            </a:pPr>
            <a:r>
              <a:rPr lang="tr-TR" sz="2800" b="1" dirty="0">
                <a:cs typeface="Times New Roman" panose="02020603050405020304" pitchFamily="18" charset="0"/>
              </a:rPr>
              <a:t>B</a:t>
            </a:r>
            <a:r>
              <a:rPr lang="tr-TR" sz="2800" dirty="0">
                <a:cs typeface="Times New Roman" panose="02020603050405020304" pitchFamily="18" charset="0"/>
              </a:rPr>
              <a:t>akım hakkı yaşlıların en önemli haklarından biridir ve yaşlı bireyin tercihleri ve ihtiyaçları doğrultusunda insan onuruna yakışır, toplumun </a:t>
            </a:r>
            <a:r>
              <a:rPr lang="tr-TR" sz="2800" dirty="0" err="1">
                <a:cs typeface="Times New Roman" panose="02020603050405020304" pitchFamily="18" charset="0"/>
              </a:rPr>
              <a:t>sosyo</a:t>
            </a:r>
            <a:r>
              <a:rPr lang="tr-TR" sz="2800" dirty="0">
                <a:cs typeface="Times New Roman" panose="02020603050405020304" pitchFamily="18" charset="0"/>
              </a:rPr>
              <a:t>-kültürel yapısına uygun bir bakım modeline karar verilmelidir. Bakım modeli ne olursa olsun bu süreçte yaşlının gereksinimleri, inançları, duyarlılıkları, özel yaşamları ve yaşam biçimleri göz önünde bulundurulmalıdır.</a:t>
            </a:r>
            <a:endParaRPr lang="tr-TR" sz="2800" b="1" dirty="0">
              <a:cs typeface="Times New Roman" panose="02020603050405020304" pitchFamily="18" charset="0"/>
            </a:endParaRPr>
          </a:p>
          <a:p>
            <a:pPr marL="549275" indent="-342900" algn="just">
              <a:tabLst>
                <a:tab pos="0" algn="l"/>
              </a:tabLst>
            </a:pPr>
            <a:endParaRPr lang="tr-TR" dirty="0">
              <a:ea typeface="Times New Roman" panose="02020603050405020304" pitchFamily="18" charset="0"/>
              <a:cs typeface="Times New Roman" panose="02020603050405020304" pitchFamily="18" charset="0"/>
            </a:endParaRPr>
          </a:p>
          <a:p>
            <a:pPr marL="434975" algn="just">
              <a:buFont typeface="Wingdings" panose="05000000000000000000" pitchFamily="2" charset="2"/>
              <a:buChar char="ü"/>
              <a:tabLst>
                <a:tab pos="0" algn="l"/>
              </a:tabLst>
            </a:pPr>
            <a:endParaRPr lang="tr-TR" sz="2000" dirty="0">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4" name="Slayt Numarası Yer Tutucusu 3">
            <a:extLst>
              <a:ext uri="{FF2B5EF4-FFF2-40B4-BE49-F238E27FC236}">
                <a16:creationId xmlns:a16="http://schemas.microsoft.com/office/drawing/2014/main" id="{2B91D957-ECDE-4F1B-881E-D28D4BE4E93D}"/>
              </a:ext>
            </a:extLst>
          </p:cNvPr>
          <p:cNvSpPr>
            <a:spLocks noGrp="1"/>
          </p:cNvSpPr>
          <p:nvPr>
            <p:ph type="sldNum" sz="quarter" idx="12"/>
          </p:nvPr>
        </p:nvSpPr>
        <p:spPr/>
        <p:txBody>
          <a:bodyPr/>
          <a:lstStyle/>
          <a:p>
            <a:fld id="{B1DEFA8C-F947-479F-BE07-76B6B3F80BF1}" type="slidenum">
              <a:rPr lang="tr-TR" smtClean="0"/>
              <a:pPr/>
              <a:t>5</a:t>
            </a:fld>
            <a:endParaRPr lang="tr-TR"/>
          </a:p>
        </p:txBody>
      </p:sp>
    </p:spTree>
    <p:extLst>
      <p:ext uri="{BB962C8B-B14F-4D97-AF65-F5344CB8AC3E}">
        <p14:creationId xmlns:p14="http://schemas.microsoft.com/office/powerpoint/2010/main" val="56759699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847E00C-0180-44DD-8E66-B1EEA0011497}"/>
              </a:ext>
            </a:extLst>
          </p:cNvPr>
          <p:cNvSpPr>
            <a:spLocks noGrp="1"/>
          </p:cNvSpPr>
          <p:nvPr>
            <p:ph type="title"/>
          </p:nvPr>
        </p:nvSpPr>
        <p:spPr>
          <a:xfrm>
            <a:off x="1775521" y="465457"/>
            <a:ext cx="9884667" cy="644650"/>
          </a:xfrm>
        </p:spPr>
        <p:txBody>
          <a:bodyPr anchor="ctr">
            <a:normAutofit/>
          </a:bodyPr>
          <a:lstStyle/>
          <a:p>
            <a:r>
              <a:rPr lang="tr-TR" sz="2800" b="1" dirty="0">
                <a:latin typeface="+mn-lt"/>
                <a:cs typeface="Times New Roman" panose="02020603050405020304" pitchFamily="18" charset="0"/>
              </a:rPr>
              <a:t>Yaşlı Hakları</a:t>
            </a:r>
          </a:p>
        </p:txBody>
      </p:sp>
      <p:sp>
        <p:nvSpPr>
          <p:cNvPr id="3" name="İçerik Yer Tutucusu 2">
            <a:extLst>
              <a:ext uri="{FF2B5EF4-FFF2-40B4-BE49-F238E27FC236}">
                <a16:creationId xmlns:a16="http://schemas.microsoft.com/office/drawing/2014/main" id="{5C63639C-8B93-4703-AF98-004A43D2CDED}"/>
              </a:ext>
            </a:extLst>
          </p:cNvPr>
          <p:cNvSpPr>
            <a:spLocks noGrp="1"/>
          </p:cNvSpPr>
          <p:nvPr>
            <p:ph idx="1"/>
          </p:nvPr>
        </p:nvSpPr>
        <p:spPr>
          <a:xfrm>
            <a:off x="1775521" y="1110107"/>
            <a:ext cx="9721080" cy="5199213"/>
          </a:xfrm>
        </p:spPr>
        <p:txBody>
          <a:bodyPr>
            <a:noAutofit/>
          </a:bodyPr>
          <a:lstStyle/>
          <a:p>
            <a:pPr marL="0" indent="0" algn="just">
              <a:buNone/>
            </a:pPr>
            <a:r>
              <a:rPr lang="tr-TR" b="1" dirty="0">
                <a:cs typeface="Times New Roman" panose="02020603050405020304" pitchFamily="18" charset="0"/>
              </a:rPr>
              <a:t>Kendini gerçekleştirme </a:t>
            </a:r>
          </a:p>
          <a:p>
            <a:pPr algn="just"/>
            <a:r>
              <a:rPr lang="tr-TR" dirty="0">
                <a:cs typeface="Times New Roman" panose="02020603050405020304" pitchFamily="18" charset="0"/>
              </a:rPr>
              <a:t>Kendini gerçekleştirme </a:t>
            </a:r>
            <a:r>
              <a:rPr lang="tr-TR" dirty="0">
                <a:solidFill>
                  <a:srgbClr val="FF0000"/>
                </a:solidFill>
                <a:cs typeface="Times New Roman" panose="02020603050405020304" pitchFamily="18" charset="0"/>
              </a:rPr>
              <a:t>her yaşta</a:t>
            </a:r>
            <a:r>
              <a:rPr lang="tr-TR" dirty="0">
                <a:cs typeface="Times New Roman" panose="02020603050405020304" pitchFamily="18" charset="0"/>
              </a:rPr>
              <a:t>, </a:t>
            </a:r>
            <a:r>
              <a:rPr lang="tr-TR" dirty="0">
                <a:solidFill>
                  <a:srgbClr val="FF0000"/>
                </a:solidFill>
                <a:cs typeface="Times New Roman" panose="02020603050405020304" pitchFamily="18" charset="0"/>
              </a:rPr>
              <a:t>her kesimden bireyin en doğal hakkıdır</a:t>
            </a:r>
            <a:r>
              <a:rPr lang="tr-TR" dirty="0">
                <a:cs typeface="Times New Roman" panose="02020603050405020304" pitchFamily="18" charset="0"/>
              </a:rPr>
              <a:t>. Yaşlı bireyler kişisel yetenek ve becerilerini, bireysel potansiyellerini tam olarak gerçekleştirebilecek fırsatlar yaratabilmeli ve var olan uygulamalardan diledikleri gibi yararlanabilmelidirler. </a:t>
            </a:r>
          </a:p>
          <a:p>
            <a:pPr algn="just"/>
            <a:r>
              <a:rPr lang="tr-TR" dirty="0">
                <a:cs typeface="Times New Roman" panose="02020603050405020304" pitchFamily="18" charset="0"/>
              </a:rPr>
              <a:t>Yaşlı bireyler toplumdaki çeşitli kültür, eğitim ve öğrenim etkinliklerine aktif olarak katılabilmelidir. </a:t>
            </a:r>
          </a:p>
          <a:p>
            <a:pPr marL="434975" algn="just">
              <a:buFont typeface="Wingdings" panose="05000000000000000000" pitchFamily="2" charset="2"/>
              <a:buChar char="ü"/>
              <a:tabLst>
                <a:tab pos="0" algn="l"/>
              </a:tabLst>
            </a:pPr>
            <a:endParaRPr lang="tr-TR" dirty="0">
              <a:ea typeface="Times New Roman" panose="02020603050405020304" pitchFamily="18" charset="0"/>
              <a:cs typeface="Times New Roman" panose="02020603050405020304" pitchFamily="18" charset="0"/>
            </a:endParaRPr>
          </a:p>
          <a:p>
            <a:pPr marL="549275" indent="-342900" algn="just">
              <a:tabLst>
                <a:tab pos="0" algn="l"/>
              </a:tabLst>
            </a:pPr>
            <a:endParaRPr lang="tr-TR" dirty="0">
              <a:ea typeface="Times New Roman" panose="02020603050405020304" pitchFamily="18" charset="0"/>
              <a:cs typeface="Times New Roman" panose="02020603050405020304" pitchFamily="18" charset="0"/>
            </a:endParaRPr>
          </a:p>
          <a:p>
            <a:pPr marL="549275" indent="-342900" algn="just">
              <a:tabLst>
                <a:tab pos="0" algn="l"/>
              </a:tabLst>
            </a:pPr>
            <a:endParaRPr lang="tr-TR" dirty="0">
              <a:ea typeface="Times New Roman" panose="02020603050405020304" pitchFamily="18" charset="0"/>
              <a:cs typeface="Times New Roman" panose="02020603050405020304" pitchFamily="18" charset="0"/>
            </a:endParaRPr>
          </a:p>
          <a:p>
            <a:pPr marL="434975" algn="just">
              <a:buFont typeface="Wingdings" panose="05000000000000000000" pitchFamily="2" charset="2"/>
              <a:buChar char="ü"/>
              <a:tabLst>
                <a:tab pos="0" algn="l"/>
              </a:tabLst>
            </a:pPr>
            <a:endParaRPr lang="tr-TR" sz="2000" dirty="0">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4" name="Slayt Numarası Yer Tutucusu 3">
            <a:extLst>
              <a:ext uri="{FF2B5EF4-FFF2-40B4-BE49-F238E27FC236}">
                <a16:creationId xmlns:a16="http://schemas.microsoft.com/office/drawing/2014/main" id="{2B91D957-ECDE-4F1B-881E-D28D4BE4E93D}"/>
              </a:ext>
            </a:extLst>
          </p:cNvPr>
          <p:cNvSpPr>
            <a:spLocks noGrp="1"/>
          </p:cNvSpPr>
          <p:nvPr>
            <p:ph type="sldNum" sz="quarter" idx="12"/>
          </p:nvPr>
        </p:nvSpPr>
        <p:spPr/>
        <p:txBody>
          <a:bodyPr/>
          <a:lstStyle/>
          <a:p>
            <a:fld id="{B1DEFA8C-F947-479F-BE07-76B6B3F80BF1}" type="slidenum">
              <a:rPr lang="tr-TR" smtClean="0"/>
              <a:pPr/>
              <a:t>6</a:t>
            </a:fld>
            <a:endParaRPr lang="tr-TR"/>
          </a:p>
        </p:txBody>
      </p:sp>
    </p:spTree>
    <p:extLst>
      <p:ext uri="{BB962C8B-B14F-4D97-AF65-F5344CB8AC3E}">
        <p14:creationId xmlns:p14="http://schemas.microsoft.com/office/powerpoint/2010/main" val="107398783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847E00C-0180-44DD-8E66-B1EEA0011497}"/>
              </a:ext>
            </a:extLst>
          </p:cNvPr>
          <p:cNvSpPr>
            <a:spLocks noGrp="1"/>
          </p:cNvSpPr>
          <p:nvPr>
            <p:ph type="title"/>
          </p:nvPr>
        </p:nvSpPr>
        <p:spPr>
          <a:xfrm>
            <a:off x="1775521" y="465457"/>
            <a:ext cx="9884667" cy="644650"/>
          </a:xfrm>
        </p:spPr>
        <p:txBody>
          <a:bodyPr anchor="ctr">
            <a:normAutofit/>
          </a:bodyPr>
          <a:lstStyle/>
          <a:p>
            <a:r>
              <a:rPr lang="tr-TR" sz="2800" b="1" dirty="0">
                <a:latin typeface="+mn-lt"/>
                <a:cs typeface="Times New Roman" panose="02020603050405020304" pitchFamily="18" charset="0"/>
              </a:rPr>
              <a:t>Yaşlı Hakları</a:t>
            </a:r>
          </a:p>
        </p:txBody>
      </p:sp>
      <p:sp>
        <p:nvSpPr>
          <p:cNvPr id="3" name="İçerik Yer Tutucusu 2">
            <a:extLst>
              <a:ext uri="{FF2B5EF4-FFF2-40B4-BE49-F238E27FC236}">
                <a16:creationId xmlns:a16="http://schemas.microsoft.com/office/drawing/2014/main" id="{5C63639C-8B93-4703-AF98-004A43D2CDED}"/>
              </a:ext>
            </a:extLst>
          </p:cNvPr>
          <p:cNvSpPr>
            <a:spLocks noGrp="1"/>
          </p:cNvSpPr>
          <p:nvPr>
            <p:ph idx="1"/>
          </p:nvPr>
        </p:nvSpPr>
        <p:spPr>
          <a:xfrm>
            <a:off x="1775521" y="1110107"/>
            <a:ext cx="9721080" cy="5199213"/>
          </a:xfrm>
        </p:spPr>
        <p:txBody>
          <a:bodyPr>
            <a:noAutofit/>
          </a:bodyPr>
          <a:lstStyle/>
          <a:p>
            <a:pPr marL="434975" algn="just">
              <a:buFont typeface="Wingdings" panose="05000000000000000000" pitchFamily="2" charset="2"/>
              <a:buChar char="ü"/>
              <a:tabLst>
                <a:tab pos="0" algn="l"/>
              </a:tabLst>
            </a:pPr>
            <a:endParaRPr lang="tr-TR" sz="2000" dirty="0">
              <a:latin typeface="Times New Roman" panose="02020603050405020304" pitchFamily="18" charset="0"/>
              <a:ea typeface="Times New Roman" panose="02020603050405020304" pitchFamily="18" charset="0"/>
              <a:cs typeface="Times New Roman" panose="02020603050405020304" pitchFamily="18" charset="0"/>
            </a:endParaRPr>
          </a:p>
          <a:p>
            <a:pPr marL="0" indent="0" algn="just">
              <a:buNone/>
            </a:pPr>
            <a:r>
              <a:rPr lang="tr-TR" sz="2800" b="1" dirty="0">
                <a:cs typeface="Times New Roman" panose="02020603050405020304" pitchFamily="18" charset="0"/>
              </a:rPr>
              <a:t>İtibar</a:t>
            </a:r>
            <a:r>
              <a:rPr lang="tr-TR" sz="2800" dirty="0">
                <a:cs typeface="Times New Roman" panose="02020603050405020304" pitchFamily="18" charset="0"/>
              </a:rPr>
              <a:t> </a:t>
            </a:r>
          </a:p>
          <a:p>
            <a:pPr marL="0" indent="0" algn="just">
              <a:buNone/>
            </a:pPr>
            <a:r>
              <a:rPr lang="tr-TR" sz="2800" dirty="0">
                <a:cs typeface="Times New Roman" panose="02020603050405020304" pitchFamily="18" charset="0"/>
              </a:rPr>
              <a:t>Yaşlı bireylerin, yaşadıkları toplumdaki diğer insanlardan ve iletişim halinde oldukları resmi ve gayri resmi kurumlardan </a:t>
            </a:r>
            <a:r>
              <a:rPr lang="tr-TR" sz="2800" dirty="0">
                <a:solidFill>
                  <a:srgbClr val="FF0000"/>
                </a:solidFill>
                <a:cs typeface="Times New Roman" panose="02020603050405020304" pitchFamily="18" charset="0"/>
              </a:rPr>
              <a:t>saygı görmeleri </a:t>
            </a:r>
            <a:r>
              <a:rPr lang="tr-TR" sz="2800" dirty="0">
                <a:cs typeface="Times New Roman" panose="02020603050405020304" pitchFamily="18" charset="0"/>
              </a:rPr>
              <a:t>en doğal haklarıdır. Yaşlı bireylerin </a:t>
            </a:r>
            <a:r>
              <a:rPr lang="tr-TR" sz="2800" dirty="0">
                <a:solidFill>
                  <a:srgbClr val="FF0000"/>
                </a:solidFill>
                <a:cs typeface="Times New Roman" panose="02020603050405020304" pitchFamily="18" charset="0"/>
              </a:rPr>
              <a:t>her türlü istismar ve sömürüden uzak ve güven içinde </a:t>
            </a:r>
            <a:r>
              <a:rPr lang="tr-TR" sz="2800" dirty="0">
                <a:cs typeface="Times New Roman" panose="02020603050405020304" pitchFamily="18" charset="0"/>
              </a:rPr>
              <a:t>yaşamaları büyük önem arz etmektedir. </a:t>
            </a:r>
          </a:p>
          <a:p>
            <a:pPr marL="0" indent="0" algn="just">
              <a:buNone/>
            </a:pPr>
            <a:r>
              <a:rPr lang="tr-TR" sz="2800" dirty="0">
                <a:cs typeface="Times New Roman" panose="02020603050405020304" pitchFamily="18" charset="0"/>
              </a:rPr>
              <a:t>Sosyal hizmetlerden yararlanırken yaşlı bireylere </a:t>
            </a:r>
            <a:r>
              <a:rPr lang="tr-TR" sz="2800" dirty="0">
                <a:solidFill>
                  <a:srgbClr val="FF0000"/>
                </a:solidFill>
                <a:cs typeface="Times New Roman" panose="02020603050405020304" pitchFamily="18" charset="0"/>
              </a:rPr>
              <a:t>insan onuruna yakışır bir şekilde davranılmalı; </a:t>
            </a:r>
            <a:r>
              <a:rPr lang="tr-TR" sz="2800" dirty="0">
                <a:solidFill>
                  <a:schemeClr val="tx1"/>
                </a:solidFill>
                <a:cs typeface="Times New Roman" panose="02020603050405020304" pitchFamily="18" charset="0"/>
              </a:rPr>
              <a:t>yaş, cinsiyet, etkin köken, ırk, engel durumu</a:t>
            </a:r>
            <a:r>
              <a:rPr lang="tr-TR" sz="2800" dirty="0">
                <a:cs typeface="Times New Roman" panose="02020603050405020304" pitchFamily="18" charset="0"/>
              </a:rPr>
              <a:t>, maddi durum veya diğer bireysel nitelikleri nedeniyle yaşlı bireyler bir ayrımcılığa uğramamalıdır.</a:t>
            </a:r>
          </a:p>
          <a:p>
            <a:pPr marL="549275" indent="-342900" algn="just">
              <a:tabLst>
                <a:tab pos="0" algn="l"/>
              </a:tabLst>
            </a:pPr>
            <a:endParaRPr lang="tr-TR" dirty="0">
              <a:ea typeface="Times New Roman" panose="02020603050405020304" pitchFamily="18" charset="0"/>
              <a:cs typeface="Times New Roman" panose="02020603050405020304" pitchFamily="18" charset="0"/>
            </a:endParaRPr>
          </a:p>
          <a:p>
            <a:pPr marL="549275" indent="-342900" algn="just">
              <a:tabLst>
                <a:tab pos="0" algn="l"/>
              </a:tabLst>
            </a:pPr>
            <a:endParaRPr lang="tr-TR" dirty="0">
              <a:ea typeface="Times New Roman" panose="02020603050405020304" pitchFamily="18" charset="0"/>
              <a:cs typeface="Times New Roman" panose="02020603050405020304" pitchFamily="18" charset="0"/>
            </a:endParaRPr>
          </a:p>
          <a:p>
            <a:pPr marL="434975" algn="just">
              <a:buFont typeface="Wingdings" panose="05000000000000000000" pitchFamily="2" charset="2"/>
              <a:buChar char="ü"/>
              <a:tabLst>
                <a:tab pos="0" algn="l"/>
              </a:tabLst>
            </a:pPr>
            <a:endParaRPr lang="tr-TR" sz="2000" dirty="0">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4" name="Slayt Numarası Yer Tutucusu 3">
            <a:extLst>
              <a:ext uri="{FF2B5EF4-FFF2-40B4-BE49-F238E27FC236}">
                <a16:creationId xmlns:a16="http://schemas.microsoft.com/office/drawing/2014/main" id="{2B91D957-ECDE-4F1B-881E-D28D4BE4E93D}"/>
              </a:ext>
            </a:extLst>
          </p:cNvPr>
          <p:cNvSpPr>
            <a:spLocks noGrp="1"/>
          </p:cNvSpPr>
          <p:nvPr>
            <p:ph type="sldNum" sz="quarter" idx="12"/>
          </p:nvPr>
        </p:nvSpPr>
        <p:spPr/>
        <p:txBody>
          <a:bodyPr/>
          <a:lstStyle/>
          <a:p>
            <a:fld id="{B1DEFA8C-F947-479F-BE07-76B6B3F80BF1}" type="slidenum">
              <a:rPr lang="tr-TR" smtClean="0"/>
              <a:pPr/>
              <a:t>7</a:t>
            </a:fld>
            <a:endParaRPr lang="tr-TR"/>
          </a:p>
        </p:txBody>
      </p:sp>
    </p:spTree>
    <p:extLst>
      <p:ext uri="{BB962C8B-B14F-4D97-AF65-F5344CB8AC3E}">
        <p14:creationId xmlns:p14="http://schemas.microsoft.com/office/powerpoint/2010/main" val="104590605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847E00C-0180-44DD-8E66-B1EEA0011497}"/>
              </a:ext>
            </a:extLst>
          </p:cNvPr>
          <p:cNvSpPr>
            <a:spLocks noGrp="1"/>
          </p:cNvSpPr>
          <p:nvPr>
            <p:ph type="title"/>
          </p:nvPr>
        </p:nvSpPr>
        <p:spPr>
          <a:xfrm>
            <a:off x="1775521" y="465457"/>
            <a:ext cx="9884667" cy="644650"/>
          </a:xfrm>
        </p:spPr>
        <p:txBody>
          <a:bodyPr anchor="ctr">
            <a:normAutofit fontScale="90000"/>
          </a:bodyPr>
          <a:lstStyle/>
          <a:p>
            <a:br>
              <a:rPr lang="tr-TR" sz="2800" b="1" dirty="0">
                <a:latin typeface="Times New Roman" panose="02020603050405020304" pitchFamily="18" charset="0"/>
                <a:cs typeface="Times New Roman" panose="02020603050405020304" pitchFamily="18" charset="0"/>
              </a:rPr>
            </a:br>
            <a:r>
              <a:rPr lang="tr-TR" sz="3100" b="1" dirty="0">
                <a:latin typeface="+mn-lt"/>
                <a:cs typeface="Times New Roman" panose="02020603050405020304" pitchFamily="18" charset="0"/>
              </a:rPr>
              <a:t>Yaşlı Ayrımcılığı</a:t>
            </a:r>
            <a:br>
              <a:rPr lang="tr-TR" sz="3100" b="1" dirty="0">
                <a:latin typeface="+mn-lt"/>
                <a:cs typeface="Times New Roman" panose="02020603050405020304" pitchFamily="18" charset="0"/>
              </a:rPr>
            </a:br>
            <a:endParaRPr lang="tr-TR" sz="3100" b="1" dirty="0">
              <a:latin typeface="+mn-lt"/>
              <a:cs typeface="Times New Roman" panose="02020603050405020304" pitchFamily="18" charset="0"/>
            </a:endParaRPr>
          </a:p>
        </p:txBody>
      </p:sp>
      <p:sp>
        <p:nvSpPr>
          <p:cNvPr id="3" name="İçerik Yer Tutucusu 2">
            <a:extLst>
              <a:ext uri="{FF2B5EF4-FFF2-40B4-BE49-F238E27FC236}">
                <a16:creationId xmlns:a16="http://schemas.microsoft.com/office/drawing/2014/main" id="{5C63639C-8B93-4703-AF98-004A43D2CDED}"/>
              </a:ext>
            </a:extLst>
          </p:cNvPr>
          <p:cNvSpPr>
            <a:spLocks noGrp="1"/>
          </p:cNvSpPr>
          <p:nvPr>
            <p:ph idx="1"/>
          </p:nvPr>
        </p:nvSpPr>
        <p:spPr>
          <a:xfrm>
            <a:off x="1775521" y="1110107"/>
            <a:ext cx="9721080" cy="5199213"/>
          </a:xfrm>
        </p:spPr>
        <p:txBody>
          <a:bodyPr>
            <a:noAutofit/>
          </a:bodyPr>
          <a:lstStyle/>
          <a:p>
            <a:pPr marL="434975" algn="just">
              <a:buFont typeface="Wingdings" panose="05000000000000000000" pitchFamily="2" charset="2"/>
              <a:buChar char="ü"/>
              <a:tabLst>
                <a:tab pos="0" algn="l"/>
              </a:tabLst>
            </a:pPr>
            <a:endParaRPr lang="tr-TR" sz="2400" dirty="0">
              <a:latin typeface="Times New Roman" panose="02020603050405020304" pitchFamily="18" charset="0"/>
              <a:ea typeface="Times New Roman" panose="02020603050405020304" pitchFamily="18" charset="0"/>
              <a:cs typeface="Times New Roman" panose="02020603050405020304" pitchFamily="18" charset="0"/>
            </a:endParaRPr>
          </a:p>
          <a:p>
            <a:pPr marL="549275" indent="-342900" algn="just">
              <a:tabLst>
                <a:tab pos="0" algn="l"/>
              </a:tabLst>
            </a:pPr>
            <a:r>
              <a:rPr lang="tr-TR" dirty="0">
                <a:ea typeface="Times New Roman" panose="02020603050405020304" pitchFamily="18" charset="0"/>
                <a:cs typeface="Times New Roman" panose="02020603050405020304" pitchFamily="18" charset="0"/>
              </a:rPr>
              <a:t>Son 30 yılda yaş(</a:t>
            </a:r>
            <a:r>
              <a:rPr lang="tr-TR" dirty="0" err="1">
                <a:ea typeface="Times New Roman" panose="02020603050405020304" pitchFamily="18" charset="0"/>
                <a:cs typeface="Times New Roman" panose="02020603050405020304" pitchFamily="18" charset="0"/>
              </a:rPr>
              <a:t>lı</a:t>
            </a:r>
            <a:r>
              <a:rPr lang="tr-TR" dirty="0">
                <a:ea typeface="Times New Roman" panose="02020603050405020304" pitchFamily="18" charset="0"/>
                <a:cs typeface="Times New Roman" panose="02020603050405020304" pitchFamily="18" charset="0"/>
              </a:rPr>
              <a:t>) ayrımcılığı sıklıkla gündeme gelen bir ayrımcılık çeşidi olarak karşımıza çıkmaktadır. Yaş(</a:t>
            </a:r>
            <a:r>
              <a:rPr lang="tr-TR" dirty="0" err="1">
                <a:ea typeface="Times New Roman" panose="02020603050405020304" pitchFamily="18" charset="0"/>
                <a:cs typeface="Times New Roman" panose="02020603050405020304" pitchFamily="18" charset="0"/>
              </a:rPr>
              <a:t>lı</a:t>
            </a:r>
            <a:r>
              <a:rPr lang="tr-TR" dirty="0">
                <a:ea typeface="Times New Roman" panose="02020603050405020304" pitchFamily="18" charset="0"/>
                <a:cs typeface="Times New Roman" panose="02020603050405020304" pitchFamily="18" charset="0"/>
              </a:rPr>
              <a:t>) ayrımcılığının karşılığı olan yaşçılık, bir bireye ya da gruba yaşlarından ötürü önyargılı davranmak ve ayrımcılık yapmak anlamına gelmektedir. </a:t>
            </a:r>
          </a:p>
          <a:p>
            <a:pPr marL="434975" algn="just">
              <a:buFont typeface="Wingdings" panose="05000000000000000000" pitchFamily="2" charset="2"/>
              <a:buChar char="ü"/>
              <a:tabLst>
                <a:tab pos="0" algn="l"/>
              </a:tabLst>
            </a:pPr>
            <a:endParaRPr lang="tr-TR" sz="2400" dirty="0">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4" name="Slayt Numarası Yer Tutucusu 3">
            <a:extLst>
              <a:ext uri="{FF2B5EF4-FFF2-40B4-BE49-F238E27FC236}">
                <a16:creationId xmlns:a16="http://schemas.microsoft.com/office/drawing/2014/main" id="{2B91D957-ECDE-4F1B-881E-D28D4BE4E93D}"/>
              </a:ext>
            </a:extLst>
          </p:cNvPr>
          <p:cNvSpPr>
            <a:spLocks noGrp="1"/>
          </p:cNvSpPr>
          <p:nvPr>
            <p:ph type="sldNum" sz="quarter" idx="12"/>
          </p:nvPr>
        </p:nvSpPr>
        <p:spPr/>
        <p:txBody>
          <a:bodyPr/>
          <a:lstStyle/>
          <a:p>
            <a:fld id="{B1DEFA8C-F947-479F-BE07-76B6B3F80BF1}" type="slidenum">
              <a:rPr lang="tr-TR" smtClean="0"/>
              <a:pPr/>
              <a:t>8</a:t>
            </a:fld>
            <a:endParaRPr lang="tr-TR"/>
          </a:p>
        </p:txBody>
      </p:sp>
    </p:spTree>
    <p:extLst>
      <p:ext uri="{BB962C8B-B14F-4D97-AF65-F5344CB8AC3E}">
        <p14:creationId xmlns:p14="http://schemas.microsoft.com/office/powerpoint/2010/main" val="94785360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847E00C-0180-44DD-8E66-B1EEA0011497}"/>
              </a:ext>
            </a:extLst>
          </p:cNvPr>
          <p:cNvSpPr>
            <a:spLocks noGrp="1"/>
          </p:cNvSpPr>
          <p:nvPr>
            <p:ph type="title"/>
          </p:nvPr>
        </p:nvSpPr>
        <p:spPr>
          <a:xfrm>
            <a:off x="1775521" y="465457"/>
            <a:ext cx="9884667" cy="644650"/>
          </a:xfrm>
        </p:spPr>
        <p:txBody>
          <a:bodyPr anchor="ctr">
            <a:normAutofit fontScale="90000"/>
          </a:bodyPr>
          <a:lstStyle/>
          <a:p>
            <a:br>
              <a:rPr lang="tr-TR" sz="2800" b="1" dirty="0">
                <a:latin typeface="Times New Roman" panose="02020603050405020304" pitchFamily="18" charset="0"/>
                <a:cs typeface="Times New Roman" panose="02020603050405020304" pitchFamily="18" charset="0"/>
              </a:rPr>
            </a:br>
            <a:r>
              <a:rPr lang="tr-TR" sz="3100" b="1" dirty="0">
                <a:latin typeface="+mn-lt"/>
                <a:cs typeface="Times New Roman" panose="02020603050405020304" pitchFamily="18" charset="0"/>
              </a:rPr>
              <a:t>Yaşlı Ayrımcılığı</a:t>
            </a:r>
            <a:br>
              <a:rPr lang="tr-TR" sz="3100" b="1" dirty="0">
                <a:latin typeface="+mn-lt"/>
                <a:cs typeface="Times New Roman" panose="02020603050405020304" pitchFamily="18" charset="0"/>
              </a:rPr>
            </a:br>
            <a:endParaRPr lang="tr-TR" sz="3100" b="1" dirty="0">
              <a:latin typeface="+mn-lt"/>
              <a:cs typeface="Times New Roman" panose="02020603050405020304" pitchFamily="18" charset="0"/>
            </a:endParaRPr>
          </a:p>
        </p:txBody>
      </p:sp>
      <p:sp>
        <p:nvSpPr>
          <p:cNvPr id="3" name="İçerik Yer Tutucusu 2">
            <a:extLst>
              <a:ext uri="{FF2B5EF4-FFF2-40B4-BE49-F238E27FC236}">
                <a16:creationId xmlns:a16="http://schemas.microsoft.com/office/drawing/2014/main" id="{5C63639C-8B93-4703-AF98-004A43D2CDED}"/>
              </a:ext>
            </a:extLst>
          </p:cNvPr>
          <p:cNvSpPr>
            <a:spLocks noGrp="1"/>
          </p:cNvSpPr>
          <p:nvPr>
            <p:ph idx="1"/>
          </p:nvPr>
        </p:nvSpPr>
        <p:spPr>
          <a:xfrm>
            <a:off x="1775521" y="1110107"/>
            <a:ext cx="9721080" cy="5199213"/>
          </a:xfrm>
        </p:spPr>
        <p:txBody>
          <a:bodyPr>
            <a:noAutofit/>
          </a:bodyPr>
          <a:lstStyle/>
          <a:p>
            <a:pPr marL="400590" lvl="1" indent="0" algn="just">
              <a:buClr>
                <a:srgbClr val="B31166"/>
              </a:buClr>
              <a:buNone/>
            </a:pPr>
            <a:r>
              <a:rPr lang="tr-TR" sz="2800" dirty="0">
                <a:effectLst/>
                <a:ea typeface="Times New Roman" panose="02020603050405020304" pitchFamily="18" charset="0"/>
              </a:rPr>
              <a:t>Yaşlılara yönelik ayrımcı bakış açısını temsil eden yaşçılık kavramı kendi içerisinde </a:t>
            </a:r>
            <a:r>
              <a:rPr lang="tr-TR" sz="2800" dirty="0">
                <a:solidFill>
                  <a:srgbClr val="FF0000"/>
                </a:solidFill>
                <a:effectLst/>
                <a:ea typeface="Times New Roman" panose="02020603050405020304" pitchFamily="18" charset="0"/>
              </a:rPr>
              <a:t>ön yargı, basmakalıp düşünceler </a:t>
            </a:r>
            <a:r>
              <a:rPr lang="tr-TR" sz="2800" dirty="0">
                <a:solidFill>
                  <a:schemeClr val="tx1"/>
                </a:solidFill>
                <a:effectLst/>
                <a:ea typeface="Times New Roman" panose="02020603050405020304" pitchFamily="18" charset="0"/>
              </a:rPr>
              <a:t>ve</a:t>
            </a:r>
            <a:r>
              <a:rPr lang="tr-TR" sz="2800" dirty="0">
                <a:solidFill>
                  <a:srgbClr val="FF0000"/>
                </a:solidFill>
                <a:effectLst/>
                <a:ea typeface="Times New Roman" panose="02020603050405020304" pitchFamily="18" charset="0"/>
              </a:rPr>
              <a:t> ayrımcılık</a:t>
            </a:r>
            <a:r>
              <a:rPr lang="tr-TR" sz="2800" dirty="0">
                <a:effectLst/>
                <a:ea typeface="Times New Roman" panose="02020603050405020304" pitchFamily="18" charset="0"/>
              </a:rPr>
              <a:t> olarak üç alt boyuttan meydana gelmektedir.</a:t>
            </a:r>
          </a:p>
          <a:p>
            <a:pPr marL="400590" lvl="1" indent="0" algn="just">
              <a:buClr>
                <a:srgbClr val="B31166"/>
              </a:buClr>
              <a:buNone/>
            </a:pPr>
            <a:r>
              <a:rPr lang="tr-TR" sz="2800" dirty="0">
                <a:effectLst/>
                <a:ea typeface="Times New Roman" panose="02020603050405020304" pitchFamily="18" charset="0"/>
              </a:rPr>
              <a:t>1.	Yaşlılara, yaşlılığa ve yaşlanma sürecine karşı ön yargılı tutumlar,</a:t>
            </a:r>
          </a:p>
          <a:p>
            <a:pPr marL="400590" lvl="1" indent="0" algn="just">
              <a:buClr>
                <a:srgbClr val="B31166"/>
              </a:buClr>
              <a:buNone/>
            </a:pPr>
            <a:r>
              <a:rPr lang="tr-TR" sz="2800" dirty="0">
                <a:effectLst/>
                <a:ea typeface="Times New Roman" panose="02020603050405020304" pitchFamily="18" charset="0"/>
              </a:rPr>
              <a:t>2.	Özellikle çalışma yaşamında ancak diğer sosyal roller de dâhil olmak üzere ayrımcı davranışlar,</a:t>
            </a:r>
          </a:p>
          <a:p>
            <a:pPr marL="400590" lvl="1" indent="0" algn="just">
              <a:buClr>
                <a:srgbClr val="B31166"/>
              </a:buClr>
              <a:buNone/>
            </a:pPr>
            <a:r>
              <a:rPr lang="tr-TR" sz="2800" dirty="0">
                <a:effectLst/>
                <a:ea typeface="Times New Roman" panose="02020603050405020304" pitchFamily="18" charset="0"/>
              </a:rPr>
              <a:t>3.	Genellikle kötü niyet içermeksizin yaşlılara yönelik basmakalıp inançlar sürdürerek tatmin edici bir hayat yaşama fırsatlarını azaltmak ve bireysel itibarlarını azaltan kurumsal pratik ve uygulamalar.</a:t>
            </a:r>
          </a:p>
          <a:p>
            <a:pPr marL="434975" algn="just">
              <a:buFont typeface="Wingdings" panose="05000000000000000000" pitchFamily="2" charset="2"/>
              <a:buChar char="ü"/>
              <a:tabLst>
                <a:tab pos="0" algn="l"/>
              </a:tabLst>
            </a:pPr>
            <a:endParaRPr lang="tr-TR" dirty="0">
              <a:ea typeface="Times New Roman" panose="02020603050405020304" pitchFamily="18" charset="0"/>
              <a:cs typeface="Times New Roman" panose="02020603050405020304" pitchFamily="18" charset="0"/>
            </a:endParaRPr>
          </a:p>
          <a:p>
            <a:pPr marL="434975" algn="just">
              <a:buFont typeface="Wingdings" panose="05000000000000000000" pitchFamily="2" charset="2"/>
              <a:buChar char="ü"/>
              <a:tabLst>
                <a:tab pos="0" algn="l"/>
              </a:tabLst>
            </a:pPr>
            <a:endParaRPr lang="tr-TR" sz="2400" dirty="0">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4" name="Slayt Numarası Yer Tutucusu 3">
            <a:extLst>
              <a:ext uri="{FF2B5EF4-FFF2-40B4-BE49-F238E27FC236}">
                <a16:creationId xmlns:a16="http://schemas.microsoft.com/office/drawing/2014/main" id="{2B91D957-ECDE-4F1B-881E-D28D4BE4E93D}"/>
              </a:ext>
            </a:extLst>
          </p:cNvPr>
          <p:cNvSpPr>
            <a:spLocks noGrp="1"/>
          </p:cNvSpPr>
          <p:nvPr>
            <p:ph type="sldNum" sz="quarter" idx="12"/>
          </p:nvPr>
        </p:nvSpPr>
        <p:spPr/>
        <p:txBody>
          <a:bodyPr/>
          <a:lstStyle/>
          <a:p>
            <a:fld id="{B1DEFA8C-F947-479F-BE07-76B6B3F80BF1}" type="slidenum">
              <a:rPr lang="tr-TR" smtClean="0"/>
              <a:pPr/>
              <a:t>9</a:t>
            </a:fld>
            <a:endParaRPr lang="tr-TR"/>
          </a:p>
        </p:txBody>
      </p:sp>
    </p:spTree>
    <p:extLst>
      <p:ext uri="{BB962C8B-B14F-4D97-AF65-F5344CB8AC3E}">
        <p14:creationId xmlns:p14="http://schemas.microsoft.com/office/powerpoint/2010/main" val="3061924730"/>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31958</TotalTime>
  <Words>1288</Words>
  <Application>Microsoft Office PowerPoint</Application>
  <PresentationFormat>Geniş ekran</PresentationFormat>
  <Paragraphs>150</Paragraphs>
  <Slides>18</Slides>
  <Notes>18</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18</vt:i4>
      </vt:variant>
    </vt:vector>
  </HeadingPairs>
  <TitlesOfParts>
    <vt:vector size="24" baseType="lpstr">
      <vt:lpstr>Arial</vt:lpstr>
      <vt:lpstr>Calibri</vt:lpstr>
      <vt:lpstr>Calibri Light</vt:lpstr>
      <vt:lpstr>Times New Roman</vt:lpstr>
      <vt:lpstr>Wingdings</vt:lpstr>
      <vt:lpstr>Office Teması</vt:lpstr>
      <vt:lpstr> Ankara Üniversitesi  Sağlık Bilimleri Fakültesi Sosyal Hizmet Anabilim Dalı</vt:lpstr>
      <vt:lpstr>Yaşlı Hakları</vt:lpstr>
      <vt:lpstr>Yaşlı Hakları</vt:lpstr>
      <vt:lpstr>Yaşlı Hakları</vt:lpstr>
      <vt:lpstr>Yaşlı Hakları</vt:lpstr>
      <vt:lpstr>Yaşlı Hakları</vt:lpstr>
      <vt:lpstr>Yaşlı Hakları</vt:lpstr>
      <vt:lpstr> Yaşlı Ayrımcılığı </vt:lpstr>
      <vt:lpstr> Yaşlı Ayrımcılığı </vt:lpstr>
      <vt:lpstr> Yaşlı Ayrımcılığı </vt:lpstr>
      <vt:lpstr> Yaşlı Ayrımcılığı </vt:lpstr>
      <vt:lpstr>Yaşçılık Türleri</vt:lpstr>
      <vt:lpstr>Yaşçılık Türleri</vt:lpstr>
      <vt:lpstr>Yaşçılık Türleri</vt:lpstr>
      <vt:lpstr>Yaşçılık ve Yaşlı Ayrımcılığının Etkili Olduğu Alanlar</vt:lpstr>
      <vt:lpstr>Yaşçılık ve Yaşlı Ayrımcılığının Etkili Olduğu Alanlar</vt:lpstr>
      <vt:lpstr>Yaşlı Ayrımcılığı İle Mücadele</vt:lpstr>
      <vt:lpstr>Kaynaklar</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CİNSEL ŞİDDET MAĞDURLARINA SOSYAL HİZMET YAKLAŞIMI</dc:title>
  <dc:creator>hkn</dc:creator>
  <cp:lastModifiedBy>SATI KAPISIZ</cp:lastModifiedBy>
  <cp:revision>207</cp:revision>
  <dcterms:created xsi:type="dcterms:W3CDTF">2019-12-10T17:31:29Z</dcterms:created>
  <dcterms:modified xsi:type="dcterms:W3CDTF">2022-12-26T16:21:01Z</dcterms:modified>
</cp:coreProperties>
</file>