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24C3B460-A224-4944-9A03-8BF24668AD67}"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24C3B460-A224-4944-9A03-8BF24668AD67}" type="datetimeFigureOut">
              <a:rPr lang="en-US" smtClean="0"/>
              <a:pPr/>
              <a:t>5/12/2019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24C3B460-A224-4944-9A03-8BF24668AD67}" type="datetimeFigureOut">
              <a:rPr lang="en-US" smtClean="0"/>
              <a:pPr/>
              <a:t>5/12/2019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3B460-A224-4944-9A03-8BF24668AD67}" type="datetimeFigureOut">
              <a:rPr lang="en-US" smtClean="0"/>
              <a:pPr/>
              <a:t>5/12/2019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4C3B460-A224-4944-9A03-8BF24668AD67}"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4C3B460-A224-4944-9A03-8BF24668AD67}"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3B460-A224-4944-9A03-8BF24668AD67}" type="datetimeFigureOut">
              <a:rPr lang="en-US" smtClean="0"/>
              <a:pPr/>
              <a:t>5/12/2019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C114E-EABD-A446-9C7A-54B4B802C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Savunuculuk</a:t>
            </a:r>
            <a:r>
              <a:rPr lang="en-US" dirty="0" smtClean="0"/>
              <a:t> (Advocacy)</a:t>
            </a:r>
            <a:endParaRPr lang="en-US" dirty="0"/>
          </a:p>
        </p:txBody>
      </p:sp>
      <p:sp>
        <p:nvSpPr>
          <p:cNvPr id="3" name="Subtitle 2"/>
          <p:cNvSpPr>
            <a:spLocks noGrp="1"/>
          </p:cNvSpPr>
          <p:nvPr>
            <p:ph type="subTitle" idx="1"/>
          </p:nvPr>
        </p:nvSpPr>
        <p:spPr/>
        <p:txBody>
          <a:bodyPr/>
          <a:lstStyle/>
          <a:p>
            <a:r>
              <a:rPr lang="tr-TR" smtClean="0"/>
              <a:t>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Savunuculuk</a:t>
            </a:r>
            <a:r>
              <a:rPr lang="en-US" dirty="0" smtClean="0"/>
              <a:t> </a:t>
            </a:r>
            <a:r>
              <a:rPr lang="en-US" dirty="0" err="1" smtClean="0"/>
              <a:t>Nedir</a:t>
            </a:r>
            <a:r>
              <a:rPr lang="en-US" dirty="0" smtClean="0"/>
              <a:t>?</a:t>
            </a:r>
            <a:endParaRPr lang="en-US" dirty="0"/>
          </a:p>
        </p:txBody>
      </p:sp>
      <p:sp>
        <p:nvSpPr>
          <p:cNvPr id="3" name="Content Placeholder 2"/>
          <p:cNvSpPr>
            <a:spLocks noGrp="1"/>
          </p:cNvSpPr>
          <p:nvPr>
            <p:ph sz="half" idx="1"/>
          </p:nvPr>
        </p:nvSpPr>
        <p:spPr/>
        <p:txBody>
          <a:bodyPr>
            <a:normAutofit fontScale="77500" lnSpcReduction="20000"/>
          </a:bodyPr>
          <a:lstStyle/>
          <a:p>
            <a:r>
              <a:rPr lang="tr-TR" dirty="0"/>
              <a:t>Savunuculuk, başlangıcından beri halkla ilişkiler alanının temel çalışma konularından birisi olmuş ve temel halkla ilişkiler fonkisyonları arasında kendisine yer  bulmuştur.</a:t>
            </a:r>
            <a:r>
              <a:rPr lang="tr-TR" dirty="0" smtClean="0"/>
              <a:t> </a:t>
            </a:r>
          </a:p>
          <a:p>
            <a:r>
              <a:rPr lang="tr-TR" dirty="0" smtClean="0"/>
              <a:t>Özellikle </a:t>
            </a:r>
            <a:r>
              <a:rPr lang="tr-TR" dirty="0"/>
              <a:t>s</a:t>
            </a:r>
            <a:r>
              <a:rPr lang="tr-TR" dirty="0" smtClean="0"/>
              <a:t>ivil </a:t>
            </a:r>
            <a:r>
              <a:rPr lang="tr-TR" dirty="0"/>
              <a:t>toplum örgütlerinin amaçlarına</a:t>
            </a:r>
            <a:r>
              <a:rPr lang="tr-TR" dirty="0" smtClean="0"/>
              <a:t> ulaşabilmeleri için  </a:t>
            </a:r>
            <a:r>
              <a:rPr lang="tr-TR" dirty="0"/>
              <a:t>kamuoyunun  desteğine duydukları güçlü ihtiyaç onlar için halkla ilişkileri ve halkla ilişkilerin bir fonksiyonu olarak savunculuğu merkezi  bir noktaya koyar. </a:t>
            </a:r>
            <a:endParaRPr lang="en-US" dirty="0"/>
          </a:p>
        </p:txBody>
      </p:sp>
      <p:pic>
        <p:nvPicPr>
          <p:cNvPr id="5" name="Content Placeholder 4" descr="savunuculuk.jpg"/>
          <p:cNvPicPr>
            <a:picLocks noGrp="1" noChangeAspect="1"/>
          </p:cNvPicPr>
          <p:nvPr>
            <p:ph sz="half" idx="2"/>
          </p:nvPr>
        </p:nvPicPr>
        <p:blipFill>
          <a:blip r:embed="rId2"/>
          <a:srcRect t="-33442" b="-33442"/>
          <a:stretch>
            <a:fillRect/>
          </a:stretch>
        </p:blip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Savunuculuk bir halkla ilişkiler fonksiyonu olarak, </a:t>
            </a:r>
            <a:r>
              <a:rPr lang="tr-TR" dirty="0" smtClean="0"/>
              <a:t>“bir bireyin, kurumun ya da düşünenin the </a:t>
            </a:r>
            <a:r>
              <a:rPr lang="tr-TR" dirty="0"/>
              <a:t>act of publicly representing an individual, organization, or idea  with the object of persuading targeted audiences to look favorably on-or accept the point of view-the individual, the organization the idea” (Edgett, 2002:1) biçiminde tanımlanabilir.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70000" lnSpcReduction="20000"/>
          </a:bodyPr>
          <a:lstStyle/>
          <a:p>
            <a:r>
              <a:rPr lang="tr-TR" dirty="0"/>
              <a:t>Savunuculuk sivil toplum kuruluşunun çalıştığı konulara ilişkin kamuoyu desteği yaratmanın bir aracıdır ve sivil toplum örgütlerinin varlıklarını devamlı kılmalarına katkı sağladığı gibi sivil toplum örgütlerinin politika oluşturma süreçleri üzerinde daha etkili olmalarının da önünü </a:t>
            </a:r>
            <a:r>
              <a:rPr lang="tr-TR" dirty="0" smtClean="0"/>
              <a:t>açar.</a:t>
            </a:r>
          </a:p>
          <a:p>
            <a:r>
              <a:rPr lang="tr-TR" dirty="0" smtClean="0"/>
              <a:t>Özellikle</a:t>
            </a:r>
            <a:r>
              <a:rPr lang="tr-TR" dirty="0"/>
              <a:t>, kamu çıkarı savunuculuğunu benimseyen sivil toplum kuruluşları genellikle tüketici hakları, çevre, barış, sivil haklar ve sosyal adalet gibi konularda savunuculuk faaliyetlerinde bulunurlar </a:t>
            </a:r>
            <a:endParaRPr lang="en-US" dirty="0"/>
          </a:p>
        </p:txBody>
      </p:sp>
      <p:pic>
        <p:nvPicPr>
          <p:cNvPr id="6" name="Content Placeholder 5" descr="savunuculuk2.jpg"/>
          <p:cNvPicPr>
            <a:picLocks noGrp="1" noChangeAspect="1"/>
          </p:cNvPicPr>
          <p:nvPr>
            <p:ph sz="half" idx="2"/>
          </p:nvPr>
        </p:nvPicPr>
        <p:blipFill>
          <a:blip r:embed="rId2"/>
          <a:srcRect t="-41055" b="-41055"/>
          <a:stretch>
            <a:fillRect/>
          </a:stretch>
        </p:blip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Neden</a:t>
            </a:r>
            <a:r>
              <a:rPr lang="en-US" dirty="0" smtClean="0"/>
              <a:t> 1980’ler?</a:t>
            </a:r>
            <a:endParaRPr lang="en-US" dirty="0"/>
          </a:p>
        </p:txBody>
      </p:sp>
      <p:sp>
        <p:nvSpPr>
          <p:cNvPr id="3" name="Content Placeholder 2"/>
          <p:cNvSpPr>
            <a:spLocks noGrp="1"/>
          </p:cNvSpPr>
          <p:nvPr>
            <p:ph idx="1"/>
          </p:nvPr>
        </p:nvSpPr>
        <p:spPr/>
        <p:txBody>
          <a:bodyPr>
            <a:normAutofit fontScale="77500" lnSpcReduction="20000"/>
          </a:bodyPr>
          <a:lstStyle/>
          <a:p>
            <a:r>
              <a:rPr lang="tr-TR" dirty="0" smtClean="0"/>
              <a:t>Özellikle </a:t>
            </a:r>
            <a:r>
              <a:rPr lang="tr-TR" dirty="0"/>
              <a:t>geçtiğimiz otuz yıllık dönem sivil toplum kuruluşlarının savunuculuk faaliyetlerine yerel, ulusal ve uluslararası düzeyde daha fazla zaman ve öncelik verdikleri dönemler olarak öne </a:t>
            </a:r>
            <a:r>
              <a:rPr lang="tr-TR" dirty="0" smtClean="0"/>
              <a:t>çıkmaktadır.  </a:t>
            </a:r>
          </a:p>
          <a:p>
            <a:r>
              <a:rPr lang="tr-TR" dirty="0" smtClean="0"/>
              <a:t>1980</a:t>
            </a:r>
            <a:r>
              <a:rPr lang="tr-TR" dirty="0"/>
              <a:t>’lerle birlikte neoliberal politikaların yaygınlık kazanması ve yönetişim söyleminden geçerek devlet-vatandaş ilişkilerinde yaşanan dönüşüm, temsili demokrasi içerisinde tartışılmayan bazı konuların, sivil toplum örgütleri aracılığıyla daha görünür ve üzerine konuşulur olmasının önünü açmış, aynı zamanda yeni iletişim teknolojilerinde yaşanan gelişmeler de sivil toplum örgütlerinin savunuculuk çalışmalarına çok daha yaygın bir kamuoyu desteği bulmasını olanaklı kılmıştır.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85000" lnSpcReduction="20000"/>
          </a:bodyPr>
          <a:lstStyle/>
          <a:p>
            <a:r>
              <a:rPr lang="tr-TR" dirty="0" smtClean="0"/>
              <a:t>STK’lar özel </a:t>
            </a:r>
            <a:r>
              <a:rPr lang="tr-TR" dirty="0"/>
              <a:t>sektörün bir parçası olmadıkları halde oldukça rekabet yoğun bir ortamda varlık göstermeye çalışırlar. Kamu yönetiminin bir parçası olmadıkları halde ihtiyaç duyanlara hizmet sağlamaya gayret gösterirler ve bir taban örgütü olmadıkları halde hayati arabulucu kurumlar olarak işlemeleri, politika oluşturma süreçlerine aktif katılımları ve demokrasiyi güçlendirmeleri beklenir.</a:t>
            </a:r>
            <a:r>
              <a:rPr lang="tr-TR" dirty="0" smtClean="0"/>
              <a:t> </a:t>
            </a:r>
            <a:endParaRPr lang="en-US" dirty="0"/>
          </a:p>
        </p:txBody>
      </p:sp>
      <p:pic>
        <p:nvPicPr>
          <p:cNvPr id="6" name="Content Placeholder 5" descr="ngo.jpg"/>
          <p:cNvPicPr>
            <a:picLocks noGrp="1" noChangeAspect="1"/>
          </p:cNvPicPr>
          <p:nvPr>
            <p:ph sz="half" idx="2"/>
          </p:nvPr>
        </p:nvPicPr>
        <p:blipFill>
          <a:blip r:embed="rId2"/>
          <a:srcRect t="-80746" b="-80746"/>
          <a:stretch>
            <a:fillRect/>
          </a:stretch>
        </p:blip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STK’ların</a:t>
            </a:r>
            <a:r>
              <a:rPr lang="en-US" dirty="0" smtClean="0"/>
              <a:t> </a:t>
            </a:r>
            <a:r>
              <a:rPr lang="en-US" dirty="0" err="1" smtClean="0"/>
              <a:t>hedef</a:t>
            </a:r>
            <a:r>
              <a:rPr lang="en-US" dirty="0" smtClean="0"/>
              <a:t> </a:t>
            </a:r>
            <a:r>
              <a:rPr lang="en-US" dirty="0" err="1" smtClean="0"/>
              <a:t>kitleleri</a:t>
            </a:r>
            <a:endParaRPr lang="en-US" dirty="0"/>
          </a:p>
        </p:txBody>
      </p:sp>
      <p:sp>
        <p:nvSpPr>
          <p:cNvPr id="3" name="Content Placeholder 2"/>
          <p:cNvSpPr>
            <a:spLocks noGrp="1"/>
          </p:cNvSpPr>
          <p:nvPr>
            <p:ph sz="half" idx="1"/>
          </p:nvPr>
        </p:nvSpPr>
        <p:spPr/>
        <p:txBody>
          <a:bodyPr>
            <a:normAutofit fontScale="85000" lnSpcReduction="10000"/>
          </a:bodyPr>
          <a:lstStyle/>
          <a:p>
            <a:r>
              <a:rPr lang="tr-TR" dirty="0" smtClean="0"/>
              <a:t>STKlar programlarını </a:t>
            </a:r>
            <a:r>
              <a:rPr lang="tr-TR" dirty="0"/>
              <a:t>ve hizmetlerini hayata geçirebilmek için </a:t>
            </a:r>
            <a:r>
              <a:rPr lang="tr-TR" b="1" dirty="0"/>
              <a:t>gönüllülere</a:t>
            </a:r>
            <a:r>
              <a:rPr lang="tr-TR" dirty="0"/>
              <a:t>; çalışmalarını, etkinliklerini ve kampanyalarını duyurabilmek için </a:t>
            </a:r>
            <a:r>
              <a:rPr lang="tr-TR" b="1" dirty="0"/>
              <a:t>medyaya</a:t>
            </a:r>
            <a:r>
              <a:rPr lang="tr-TR" dirty="0"/>
              <a:t>; fon yaratabilmek için </a:t>
            </a:r>
            <a:r>
              <a:rPr lang="tr-TR" b="1" dirty="0"/>
              <a:t>bağışçılara </a:t>
            </a:r>
            <a:r>
              <a:rPr lang="tr-TR" dirty="0"/>
              <a:t>ve </a:t>
            </a:r>
            <a:r>
              <a:rPr lang="tr-TR" b="1" dirty="0"/>
              <a:t>destekçilere </a:t>
            </a:r>
            <a:r>
              <a:rPr lang="tr-TR" dirty="0"/>
              <a:t>ve savunuculuk faaliyetleri için </a:t>
            </a:r>
            <a:r>
              <a:rPr lang="tr-TR" b="1" dirty="0"/>
              <a:t>genel kamuoyu desteğine </a:t>
            </a:r>
            <a:r>
              <a:rPr lang="tr-TR" dirty="0"/>
              <a:t>ihtiyaç duyarlar.</a:t>
            </a:r>
            <a:r>
              <a:rPr lang="tr-TR" dirty="0" smtClean="0"/>
              <a:t> </a:t>
            </a:r>
          </a:p>
          <a:p>
            <a:endParaRPr lang="en-US" dirty="0"/>
          </a:p>
        </p:txBody>
      </p:sp>
      <p:pic>
        <p:nvPicPr>
          <p:cNvPr id="5" name="Content Placeholder 4" descr="target.jpg"/>
          <p:cNvPicPr>
            <a:picLocks noGrp="1" noChangeAspect="1"/>
          </p:cNvPicPr>
          <p:nvPr>
            <p:ph sz="half" idx="2"/>
          </p:nvPr>
        </p:nvPicPr>
        <p:blipFill>
          <a:blip r:embed="rId2"/>
          <a:srcRect t="-24808" b="-24808"/>
          <a:stretch>
            <a:fillRect/>
          </a:stretch>
        </p:blip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STKlar</a:t>
            </a:r>
            <a:r>
              <a:rPr lang="en-US" dirty="0" smtClean="0"/>
              <a:t> </a:t>
            </a:r>
            <a:r>
              <a:rPr lang="en-US" dirty="0" err="1" smtClean="0"/>
              <a:t>ve</a:t>
            </a:r>
            <a:r>
              <a:rPr lang="en-US" dirty="0" smtClean="0"/>
              <a:t> </a:t>
            </a:r>
            <a:r>
              <a:rPr lang="en-US" dirty="0" err="1" smtClean="0"/>
              <a:t>yeni</a:t>
            </a:r>
            <a:r>
              <a:rPr lang="en-US" dirty="0" smtClean="0"/>
              <a:t> </a:t>
            </a:r>
            <a:r>
              <a:rPr lang="en-US" dirty="0" err="1" smtClean="0"/>
              <a:t>iletişim</a:t>
            </a:r>
            <a:r>
              <a:rPr lang="en-US" dirty="0" smtClean="0"/>
              <a:t> </a:t>
            </a:r>
            <a:r>
              <a:rPr lang="en-US" dirty="0" err="1" smtClean="0"/>
              <a:t>ortamları</a:t>
            </a:r>
            <a:endParaRPr lang="en-US" dirty="0"/>
          </a:p>
        </p:txBody>
      </p:sp>
      <p:sp>
        <p:nvSpPr>
          <p:cNvPr id="3" name="Content Placeholder 2"/>
          <p:cNvSpPr>
            <a:spLocks noGrp="1"/>
          </p:cNvSpPr>
          <p:nvPr>
            <p:ph idx="1"/>
          </p:nvPr>
        </p:nvSpPr>
        <p:spPr/>
        <p:txBody>
          <a:bodyPr>
            <a:normAutofit fontScale="92500"/>
          </a:bodyPr>
          <a:lstStyle/>
          <a:p>
            <a:r>
              <a:rPr lang="tr-TR" dirty="0" smtClean="0"/>
              <a:t>Yeni medya STKlar için bir çok yeni olanak getirir. </a:t>
            </a:r>
          </a:p>
          <a:p>
            <a:r>
              <a:rPr lang="tr-TR" dirty="0" smtClean="0"/>
              <a:t>STKlar özellikle </a:t>
            </a:r>
            <a:r>
              <a:rPr lang="tr-TR" dirty="0"/>
              <a:t>kaynakları bir araya getirmek ve hedef kamu kategorileriyle iletişime</a:t>
            </a:r>
            <a:r>
              <a:rPr lang="tr-TR" dirty="0" smtClean="0"/>
              <a:t> girmek için çok önemli bir mecradır</a:t>
            </a:r>
            <a:r>
              <a:rPr lang="tr-TR" dirty="0"/>
              <a:t>.</a:t>
            </a:r>
            <a:r>
              <a:rPr lang="tr-TR" dirty="0" smtClean="0"/>
              <a:t> </a:t>
            </a:r>
          </a:p>
          <a:p>
            <a:r>
              <a:rPr lang="tr-TR" dirty="0" smtClean="0"/>
              <a:t>STKların gereksinimleri </a:t>
            </a:r>
            <a:r>
              <a:rPr lang="tr-TR" dirty="0"/>
              <a:t>göz önüne </a:t>
            </a:r>
            <a:r>
              <a:rPr lang="tr-TR" dirty="0" smtClean="0"/>
              <a:t>alındığında internet hedef kitlelerle iletişim </a:t>
            </a:r>
            <a:r>
              <a:rPr lang="tr-TR" dirty="0"/>
              <a:t>kurulması ve ilişkilerin geliştirilmesi için geleneksel halkla ilişkiler araçlarının kullanılmasından daha az maliyetli ve daha hızlı, kısacası daha verimlidir. </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Sosyal</a:t>
            </a:r>
            <a:r>
              <a:rPr lang="en-US" dirty="0" smtClean="0"/>
              <a:t> </a:t>
            </a:r>
            <a:r>
              <a:rPr lang="en-US" dirty="0" err="1" smtClean="0"/>
              <a:t>Medyanın</a:t>
            </a:r>
            <a:r>
              <a:rPr lang="en-US" dirty="0" smtClean="0"/>
              <a:t> </a:t>
            </a:r>
            <a:r>
              <a:rPr lang="en-US" dirty="0" err="1" smtClean="0"/>
              <a:t>Avantajları</a:t>
            </a:r>
            <a:endParaRPr lang="en-US" dirty="0"/>
          </a:p>
        </p:txBody>
      </p:sp>
      <p:sp>
        <p:nvSpPr>
          <p:cNvPr id="3" name="Content Placeholder 2"/>
          <p:cNvSpPr>
            <a:spLocks noGrp="1"/>
          </p:cNvSpPr>
          <p:nvPr>
            <p:ph sz="half" idx="1"/>
          </p:nvPr>
        </p:nvSpPr>
        <p:spPr/>
        <p:txBody>
          <a:bodyPr>
            <a:normAutofit fontScale="77500" lnSpcReduction="20000"/>
          </a:bodyPr>
          <a:lstStyle/>
          <a:p>
            <a:r>
              <a:rPr lang="tr-TR" dirty="0"/>
              <a:t>Sosyal</a:t>
            </a:r>
            <a:r>
              <a:rPr lang="tr-TR" dirty="0" smtClean="0"/>
              <a:t> sivil </a:t>
            </a:r>
            <a:r>
              <a:rPr lang="tr-TR" dirty="0"/>
              <a:t>toplum kuruluşlarının savunuculuk faaliyetlerine aktif olarak katılacak insanların öne sürdükleri </a:t>
            </a:r>
            <a:r>
              <a:rPr lang="tr-TR" dirty="0" smtClean="0"/>
              <a:t>“zamanım yok”</a:t>
            </a:r>
            <a:r>
              <a:rPr lang="tr-TR" dirty="0"/>
              <a:t>, </a:t>
            </a:r>
            <a:r>
              <a:rPr lang="tr-TR" dirty="0" smtClean="0"/>
              <a:t>“konu hakkında yeterince bilgim yok” ya da  </a:t>
            </a:r>
            <a:r>
              <a:rPr lang="tr-TR" dirty="0"/>
              <a:t>“</a:t>
            </a:r>
            <a:r>
              <a:rPr lang="tr-TR" dirty="0" smtClean="0"/>
              <a:t> nereden başlamam gerek bilmiyorum” ve </a:t>
            </a:r>
            <a:r>
              <a:rPr lang="tr-TR" dirty="0"/>
              <a:t>benzeri bahanelerin önüne geçmek için oldukça aktif kullanılacak bir mecra </a:t>
            </a:r>
            <a:r>
              <a:rPr lang="tr-TR" dirty="0" smtClean="0"/>
              <a:t>sağlar.</a:t>
            </a:r>
          </a:p>
          <a:p>
            <a:r>
              <a:rPr lang="en-US" dirty="0" smtClean="0"/>
              <a:t>S</a:t>
            </a:r>
            <a:r>
              <a:rPr lang="tr-TR" dirty="0" smtClean="0"/>
              <a:t>avunuculuk </a:t>
            </a:r>
            <a:r>
              <a:rPr lang="tr-TR" dirty="0"/>
              <a:t>kampanyasına destek vermek mouse ile bir tık yapmak ya da</a:t>
            </a:r>
            <a:r>
              <a:rPr lang="tr-TR" dirty="0" smtClean="0"/>
              <a:t> gönder butonuna </a:t>
            </a:r>
            <a:r>
              <a:rPr lang="tr-TR" dirty="0"/>
              <a:t>basmak kadar kolaydır.  </a:t>
            </a:r>
            <a:endParaRPr lang="en-US" dirty="0"/>
          </a:p>
          <a:p>
            <a:endParaRPr lang="en-US" dirty="0"/>
          </a:p>
        </p:txBody>
      </p:sp>
      <p:pic>
        <p:nvPicPr>
          <p:cNvPr id="5" name="Content Placeholder 4" descr="social media.png"/>
          <p:cNvPicPr>
            <a:picLocks noGrp="1" noChangeAspect="1"/>
          </p:cNvPicPr>
          <p:nvPr>
            <p:ph sz="half" idx="2"/>
          </p:nvPr>
        </p:nvPicPr>
        <p:blipFill>
          <a:blip r:embed="rId2"/>
          <a:srcRect t="-62068" b="-62068"/>
          <a:stretch>
            <a:fillRect/>
          </a:stretch>
        </p:blip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107</TotalTime>
  <Words>482</Words>
  <Application>Microsoft Office PowerPoint</Application>
  <PresentationFormat>Ekran Gösterisi (4:3)</PresentationFormat>
  <Paragraphs>21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Office Theme</vt:lpstr>
      <vt:lpstr>Savunuculuk (Advocacy)</vt:lpstr>
      <vt:lpstr>Savunuculuk Nedir?</vt:lpstr>
      <vt:lpstr>PowerPoint Sunusu</vt:lpstr>
      <vt:lpstr>PowerPoint Sunusu</vt:lpstr>
      <vt:lpstr>Neden 1980’ler?</vt:lpstr>
      <vt:lpstr>PowerPoint Sunusu</vt:lpstr>
      <vt:lpstr>STK’ların hedef kitleleri</vt:lpstr>
      <vt:lpstr>STKlar ve yeni iletişim ortamları</vt:lpstr>
      <vt:lpstr>Sosyal Medyanın Avantajları</vt:lpstr>
    </vt:vector>
  </TitlesOfParts>
  <Company>ankara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savunuculuk</dc:title>
  <dc:creator>Pınar  Özdemir</dc:creator>
  <cp:lastModifiedBy>ilef</cp:lastModifiedBy>
  <cp:revision>14</cp:revision>
  <dcterms:created xsi:type="dcterms:W3CDTF">2016-11-29T15:40:52Z</dcterms:created>
  <dcterms:modified xsi:type="dcterms:W3CDTF">2019-05-12T15:07:15Z</dcterms:modified>
</cp:coreProperties>
</file>