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62" r:id="rId4"/>
    <p:sldId id="263" r:id="rId5"/>
    <p:sldId id="264" r:id="rId6"/>
    <p:sldId id="265" r:id="rId7"/>
    <p:sldId id="266" r:id="rId8"/>
    <p:sldId id="267" r:id="rId9"/>
    <p:sldId id="269" r:id="rId10"/>
    <p:sldId id="270" r:id="rId11"/>
    <p:sldId id="278"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047" autoAdjust="0"/>
    <p:restoredTop sz="94660"/>
  </p:normalViewPr>
  <p:slideViewPr>
    <p:cSldViewPr snapToGrid="0" snapToObjects="1">
      <p:cViewPr varScale="1">
        <p:scale>
          <a:sx n="79" d="100"/>
          <a:sy n="79" d="100"/>
        </p:scale>
        <p:origin x="-96" y="-5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29912C0E-3A6E-FD43-A38F-73B8DA577257}"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A2C78-C129-2044-BB0F-02AFAA9C4633}" type="slidenum">
              <a:rPr lang="en-US" smtClean="0"/>
              <a:t>‹#›</a:t>
            </a:fld>
            <a:endParaRPr lang="en-US"/>
          </a:p>
        </p:txBody>
      </p:sp>
    </p:spTree>
    <p:extLst>
      <p:ext uri="{BB962C8B-B14F-4D97-AF65-F5344CB8AC3E}">
        <p14:creationId xmlns:p14="http://schemas.microsoft.com/office/powerpoint/2010/main" val="2868067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9912C0E-3A6E-FD43-A38F-73B8DA577257}"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A2C78-C129-2044-BB0F-02AFAA9C4633}" type="slidenum">
              <a:rPr lang="en-US" smtClean="0"/>
              <a:t>‹#›</a:t>
            </a:fld>
            <a:endParaRPr lang="en-US"/>
          </a:p>
        </p:txBody>
      </p:sp>
    </p:spTree>
    <p:extLst>
      <p:ext uri="{BB962C8B-B14F-4D97-AF65-F5344CB8AC3E}">
        <p14:creationId xmlns:p14="http://schemas.microsoft.com/office/powerpoint/2010/main" val="192341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9912C0E-3A6E-FD43-A38F-73B8DA577257}"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A2C78-C129-2044-BB0F-02AFAA9C4633}" type="slidenum">
              <a:rPr lang="en-US" smtClean="0"/>
              <a:t>‹#›</a:t>
            </a:fld>
            <a:endParaRPr lang="en-US"/>
          </a:p>
        </p:txBody>
      </p:sp>
    </p:spTree>
    <p:extLst>
      <p:ext uri="{BB962C8B-B14F-4D97-AF65-F5344CB8AC3E}">
        <p14:creationId xmlns:p14="http://schemas.microsoft.com/office/powerpoint/2010/main" val="393435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9912C0E-3A6E-FD43-A38F-73B8DA577257}"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A2C78-C129-2044-BB0F-02AFAA9C4633}" type="slidenum">
              <a:rPr lang="en-US" smtClean="0"/>
              <a:t>‹#›</a:t>
            </a:fld>
            <a:endParaRPr lang="en-US"/>
          </a:p>
        </p:txBody>
      </p:sp>
    </p:spTree>
    <p:extLst>
      <p:ext uri="{BB962C8B-B14F-4D97-AF65-F5344CB8AC3E}">
        <p14:creationId xmlns:p14="http://schemas.microsoft.com/office/powerpoint/2010/main" val="10861575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29912C0E-3A6E-FD43-A38F-73B8DA577257}" type="datetimeFigureOut">
              <a:rPr lang="en-US" smtClean="0"/>
              <a:t>31/10/17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4A2C78-C129-2044-BB0F-02AFAA9C4633}" type="slidenum">
              <a:rPr lang="en-US" smtClean="0"/>
              <a:t>‹#›</a:t>
            </a:fld>
            <a:endParaRPr lang="en-US"/>
          </a:p>
        </p:txBody>
      </p:sp>
    </p:spTree>
    <p:extLst>
      <p:ext uri="{BB962C8B-B14F-4D97-AF65-F5344CB8AC3E}">
        <p14:creationId xmlns:p14="http://schemas.microsoft.com/office/powerpoint/2010/main" val="2830742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29912C0E-3A6E-FD43-A38F-73B8DA577257}"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4A2C78-C129-2044-BB0F-02AFAA9C4633}" type="slidenum">
              <a:rPr lang="en-US" smtClean="0"/>
              <a:t>‹#›</a:t>
            </a:fld>
            <a:endParaRPr lang="en-US"/>
          </a:p>
        </p:txBody>
      </p:sp>
    </p:spTree>
    <p:extLst>
      <p:ext uri="{BB962C8B-B14F-4D97-AF65-F5344CB8AC3E}">
        <p14:creationId xmlns:p14="http://schemas.microsoft.com/office/powerpoint/2010/main" val="2970579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29912C0E-3A6E-FD43-A38F-73B8DA577257}" type="datetimeFigureOut">
              <a:rPr lang="en-US" smtClean="0"/>
              <a:t>31/10/17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4A2C78-C129-2044-BB0F-02AFAA9C4633}" type="slidenum">
              <a:rPr lang="en-US" smtClean="0"/>
              <a:t>‹#›</a:t>
            </a:fld>
            <a:endParaRPr lang="en-US"/>
          </a:p>
        </p:txBody>
      </p:sp>
    </p:spTree>
    <p:extLst>
      <p:ext uri="{BB962C8B-B14F-4D97-AF65-F5344CB8AC3E}">
        <p14:creationId xmlns:p14="http://schemas.microsoft.com/office/powerpoint/2010/main" val="1324167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29912C0E-3A6E-FD43-A38F-73B8DA577257}" type="datetimeFigureOut">
              <a:rPr lang="en-US" smtClean="0"/>
              <a:t>31/10/17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4A2C78-C129-2044-BB0F-02AFAA9C4633}" type="slidenum">
              <a:rPr lang="en-US" smtClean="0"/>
              <a:t>‹#›</a:t>
            </a:fld>
            <a:endParaRPr lang="en-US"/>
          </a:p>
        </p:txBody>
      </p:sp>
    </p:spTree>
    <p:extLst>
      <p:ext uri="{BB962C8B-B14F-4D97-AF65-F5344CB8AC3E}">
        <p14:creationId xmlns:p14="http://schemas.microsoft.com/office/powerpoint/2010/main" val="1675809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912C0E-3A6E-FD43-A38F-73B8DA577257}" type="datetimeFigureOut">
              <a:rPr lang="en-US" smtClean="0"/>
              <a:t>31/10/17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4A2C78-C129-2044-BB0F-02AFAA9C4633}" type="slidenum">
              <a:rPr lang="en-US" smtClean="0"/>
              <a:t>‹#›</a:t>
            </a:fld>
            <a:endParaRPr lang="en-US"/>
          </a:p>
        </p:txBody>
      </p:sp>
    </p:spTree>
    <p:extLst>
      <p:ext uri="{BB962C8B-B14F-4D97-AF65-F5344CB8AC3E}">
        <p14:creationId xmlns:p14="http://schemas.microsoft.com/office/powerpoint/2010/main" val="3594877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29912C0E-3A6E-FD43-A38F-73B8DA577257}"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4A2C78-C129-2044-BB0F-02AFAA9C4633}" type="slidenum">
              <a:rPr lang="en-US" smtClean="0"/>
              <a:t>‹#›</a:t>
            </a:fld>
            <a:endParaRPr lang="en-US"/>
          </a:p>
        </p:txBody>
      </p:sp>
    </p:spTree>
    <p:extLst>
      <p:ext uri="{BB962C8B-B14F-4D97-AF65-F5344CB8AC3E}">
        <p14:creationId xmlns:p14="http://schemas.microsoft.com/office/powerpoint/2010/main" val="2477568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29912C0E-3A6E-FD43-A38F-73B8DA577257}" type="datetimeFigureOut">
              <a:rPr lang="en-US" smtClean="0"/>
              <a:t>31/10/17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4A2C78-C129-2044-BB0F-02AFAA9C4633}" type="slidenum">
              <a:rPr lang="en-US" smtClean="0"/>
              <a:t>‹#›</a:t>
            </a:fld>
            <a:endParaRPr lang="en-US"/>
          </a:p>
        </p:txBody>
      </p:sp>
    </p:spTree>
    <p:extLst>
      <p:ext uri="{BB962C8B-B14F-4D97-AF65-F5344CB8AC3E}">
        <p14:creationId xmlns:p14="http://schemas.microsoft.com/office/powerpoint/2010/main" val="374965812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912C0E-3A6E-FD43-A38F-73B8DA577257}" type="datetimeFigureOut">
              <a:rPr lang="en-US" smtClean="0"/>
              <a:t>31/10/17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4A2C78-C129-2044-BB0F-02AFAA9C4633}" type="slidenum">
              <a:rPr lang="en-US" smtClean="0"/>
              <a:t>‹#›</a:t>
            </a:fld>
            <a:endParaRPr lang="en-US"/>
          </a:p>
        </p:txBody>
      </p:sp>
    </p:spTree>
    <p:extLst>
      <p:ext uri="{BB962C8B-B14F-4D97-AF65-F5344CB8AC3E}">
        <p14:creationId xmlns:p14="http://schemas.microsoft.com/office/powerpoint/2010/main" val="4023708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turizmdebusabah.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Kültür</a:t>
            </a:r>
            <a:r>
              <a:rPr lang="en-US" dirty="0" smtClean="0"/>
              <a:t> </a:t>
            </a:r>
            <a:r>
              <a:rPr lang="en-US" dirty="0" err="1" smtClean="0"/>
              <a:t>Turizmi</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8168655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91" name="Group 75"/>
          <p:cNvGraphicFramePr>
            <a:graphicFrameLocks noGrp="1"/>
          </p:cNvGraphicFramePr>
          <p:nvPr/>
        </p:nvGraphicFramePr>
        <p:xfrm>
          <a:off x="250825" y="188913"/>
          <a:ext cx="8713788" cy="6077400"/>
        </p:xfrm>
        <a:graphic>
          <a:graphicData uri="http://schemas.openxmlformats.org/drawingml/2006/table">
            <a:tbl>
              <a:tblPr/>
              <a:tblGrid>
                <a:gridCol w="4430713"/>
                <a:gridCol w="4283075"/>
              </a:tblGrid>
              <a:tr h="682494">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tr-TR" sz="2400" b="0" i="0" u="none" strike="noStrike" cap="none" normalizeH="0" baseline="0">
                          <a:ln>
                            <a:noFill/>
                          </a:ln>
                          <a:solidFill>
                            <a:schemeClr val="tx1"/>
                          </a:solidFill>
                          <a:effectLst>
                            <a:outerShdw blurRad="38100" dist="38100" dir="2700000" algn="tl">
                              <a:srgbClr val="000000"/>
                            </a:outerShdw>
                          </a:effectLst>
                          <a:latin typeface="Verdana" charset="0"/>
                          <a:ea typeface="ＭＳ Ｐゴシック" charset="0"/>
                        </a:rPr>
                        <a:t>DENİZ-GÜNEŞ TURİZMİ</a:t>
                      </a:r>
                    </a:p>
                  </a:txBody>
                  <a:tcPr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tr-TR" sz="2400" b="0" i="0" u="none" strike="noStrike" cap="none" normalizeH="0" baseline="0">
                          <a:ln>
                            <a:noFill/>
                          </a:ln>
                          <a:solidFill>
                            <a:schemeClr val="tx1"/>
                          </a:solidFill>
                          <a:effectLst>
                            <a:outerShdw blurRad="38100" dist="38100" dir="2700000" algn="tl">
                              <a:srgbClr val="000000"/>
                            </a:outerShdw>
                          </a:effectLst>
                          <a:latin typeface="Verdana" charset="0"/>
                          <a:ea typeface="ＭＳ Ｐゴシック" charset="0"/>
                        </a:rPr>
                        <a:t>KÜLTÜR TURİZMİ</a:t>
                      </a:r>
                    </a:p>
                  </a:txBody>
                  <a:tcPr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54333">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tr-TR" sz="2400" b="0" i="0" u="none" strike="noStrike" cap="none" normalizeH="0" baseline="0">
                          <a:ln>
                            <a:noFill/>
                          </a:ln>
                          <a:solidFill>
                            <a:schemeClr val="tx1"/>
                          </a:solidFill>
                          <a:effectLst>
                            <a:outerShdw blurRad="38100" dist="38100" dir="2700000" algn="tl">
                              <a:srgbClr val="000000"/>
                            </a:outerShdw>
                          </a:effectLst>
                          <a:latin typeface="Verdana" charset="0"/>
                          <a:ea typeface="ＭＳ Ｐゴシック" charset="0"/>
                        </a:rPr>
                        <a:t>Bölgeye sınırlı gelir bırakması nedeniyle bölge halkı turizm hareketine kayıtsız kalır.</a:t>
                      </a:r>
                    </a:p>
                  </a:txBody>
                  <a:tcPr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tr-TR" sz="2400" b="0" i="0" u="none" strike="noStrike" cap="none" normalizeH="0" baseline="0">
                          <a:ln>
                            <a:noFill/>
                          </a:ln>
                          <a:solidFill>
                            <a:schemeClr val="tx1"/>
                          </a:solidFill>
                          <a:effectLst>
                            <a:outerShdw blurRad="38100" dist="38100" dir="2700000" algn="tl">
                              <a:srgbClr val="000000"/>
                            </a:outerShdw>
                          </a:effectLst>
                          <a:latin typeface="Verdana" charset="0"/>
                          <a:ea typeface="ＭＳ Ｐゴシック" charset="0"/>
                        </a:rPr>
                        <a:t>Artan gelir, bölgenin hayat standardını ve kültür düzeyini yükseltir.</a:t>
                      </a:r>
                    </a:p>
                  </a:txBody>
                  <a:tcPr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20061">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tr-TR" sz="2400" b="0" i="0" u="none" strike="noStrike" cap="none" normalizeH="0" baseline="0">
                          <a:ln>
                            <a:noFill/>
                          </a:ln>
                          <a:solidFill>
                            <a:schemeClr val="tx1"/>
                          </a:solidFill>
                          <a:effectLst>
                            <a:outerShdw blurRad="38100" dist="38100" dir="2700000" algn="tl">
                              <a:srgbClr val="000000"/>
                            </a:outerShdw>
                          </a:effectLst>
                          <a:latin typeface="Verdana" charset="0"/>
                          <a:ea typeface="ＭＳ Ｐゴシック" charset="0"/>
                        </a:rPr>
                        <a:t>Yatırımlar büyük ölçekli, pazarlama ise uluslar arası boyutta olduğu için büyük ölçüde yabancı sermayeye ihtiyaç vardır.</a:t>
                      </a:r>
                    </a:p>
                  </a:txBody>
                  <a:tcPr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tr-TR" sz="2400" b="0" i="0" u="none" strike="noStrike" cap="none" normalizeH="0" baseline="0">
                          <a:ln>
                            <a:noFill/>
                          </a:ln>
                          <a:solidFill>
                            <a:schemeClr val="tx1"/>
                          </a:solidFill>
                          <a:effectLst>
                            <a:outerShdw blurRad="38100" dist="38100" dir="2700000" algn="tl">
                              <a:srgbClr val="000000"/>
                            </a:outerShdw>
                          </a:effectLst>
                          <a:latin typeface="Verdana" charset="0"/>
                          <a:ea typeface="ＭＳ Ｐゴシック" charset="0"/>
                        </a:rPr>
                        <a:t>Yatırımlar ve pazarlama ulusal sermaye tarafından karşılanır.</a:t>
                      </a:r>
                    </a:p>
                  </a:txBody>
                  <a:tcPr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920061">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tr-TR" sz="2400" b="0" i="0" u="none" strike="noStrike" cap="none" normalizeH="0" baseline="0">
                          <a:ln>
                            <a:noFill/>
                          </a:ln>
                          <a:solidFill>
                            <a:schemeClr val="tx1"/>
                          </a:solidFill>
                          <a:effectLst>
                            <a:outerShdw blurRad="38100" dist="38100" dir="2700000" algn="tl">
                              <a:srgbClr val="000000"/>
                            </a:outerShdw>
                          </a:effectLst>
                          <a:latin typeface="Verdana" charset="0"/>
                          <a:ea typeface="ＭＳ Ｐゴシック" charset="0"/>
                        </a:rPr>
                        <a:t>Yatırımların çevreye zarar vermemesi için yüksek maliyetli master planlara ve altyapı yatırımlarına ihtiyaç vardır.</a:t>
                      </a:r>
                    </a:p>
                  </a:txBody>
                  <a:tcPr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tr-TR" sz="2400" b="0" i="0" u="none" strike="noStrike" cap="none" normalizeH="0" baseline="0">
                          <a:ln>
                            <a:noFill/>
                          </a:ln>
                          <a:solidFill>
                            <a:schemeClr val="tx1"/>
                          </a:solidFill>
                          <a:effectLst>
                            <a:outerShdw blurRad="38100" dist="38100" dir="2700000" algn="tl">
                              <a:srgbClr val="000000"/>
                            </a:outerShdw>
                          </a:effectLst>
                          <a:latin typeface="Verdana" charset="0"/>
                          <a:ea typeface="ＭＳ Ｐゴシック" charset="0"/>
                        </a:rPr>
                        <a:t>Yatırımlar çevreye uyumludur, büyük çaplı planlara ve altyapı yatırımlarına ihtiyaç yoktur.</a:t>
                      </a:r>
                    </a:p>
                  </a:txBody>
                  <a:tcPr marT="45711" marB="4571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4870" name="Rectangle 54"/>
          <p:cNvSpPr>
            <a:spLocks noChangeArrowheads="1"/>
          </p:cNvSpPr>
          <p:nvPr/>
        </p:nvSpPr>
        <p:spPr bwMode="auto">
          <a:xfrm>
            <a:off x="0" y="4470400"/>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cs typeface="+mn-cs"/>
            </a:endParaRPr>
          </a:p>
        </p:txBody>
      </p:sp>
      <p:sp>
        <p:nvSpPr>
          <p:cNvPr id="34894" name="Text Box 78"/>
          <p:cNvSpPr txBox="1">
            <a:spLocks noChangeArrowheads="1"/>
          </p:cNvSpPr>
          <p:nvPr/>
        </p:nvSpPr>
        <p:spPr bwMode="auto">
          <a:xfrm>
            <a:off x="250825" y="6308725"/>
            <a:ext cx="85693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tr-TR">
                <a:cs typeface="+mn-cs"/>
              </a:rPr>
              <a:t>Kaynak: </a:t>
            </a:r>
            <a:r>
              <a:rPr lang="tr-TR" i="1">
                <a:cs typeface="+mn-cs"/>
              </a:rPr>
              <a:t>cmyo.ankara.edu.tr/~iktisad/TURKONF/web/kocapinar.doc</a:t>
            </a:r>
          </a:p>
        </p:txBody>
      </p:sp>
    </p:spTree>
    <p:extLst>
      <p:ext uri="{BB962C8B-B14F-4D97-AF65-F5344CB8AC3E}">
        <p14:creationId xmlns:p14="http://schemas.microsoft.com/office/powerpoint/2010/main" val="350074901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4"/>
          <p:cNvSpPr>
            <a:spLocks noChangeArrowheads="1"/>
          </p:cNvSpPr>
          <p:nvPr/>
        </p:nvSpPr>
        <p:spPr bwMode="auto">
          <a:xfrm>
            <a:off x="179388" y="1014363"/>
            <a:ext cx="8137525"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spAutoFit/>
          </a:bodyPr>
          <a:lstStyle/>
          <a:p>
            <a:pPr algn="ctr">
              <a:defRPr/>
            </a:pPr>
            <a:r>
              <a:rPr lang="tr-TR" sz="2400" u="sng" dirty="0">
                <a:solidFill>
                  <a:srgbClr val="003333"/>
                </a:solidFill>
                <a:latin typeface="Arial" charset="0"/>
                <a:cs typeface="+mn-cs"/>
              </a:rPr>
              <a:t>Kaynakça</a:t>
            </a:r>
            <a:r>
              <a:rPr lang="tr-TR" sz="2400" u="sng" dirty="0" smtClean="0">
                <a:solidFill>
                  <a:srgbClr val="003333"/>
                </a:solidFill>
                <a:latin typeface="Arial" charset="0"/>
                <a:cs typeface="+mn-cs"/>
              </a:rPr>
              <a:t>:</a:t>
            </a:r>
          </a:p>
          <a:p>
            <a:pPr algn="ctr">
              <a:defRPr/>
            </a:pPr>
            <a:endParaRPr lang="tr-TR" sz="2400" u="sng" dirty="0">
              <a:solidFill>
                <a:srgbClr val="003333"/>
              </a:solidFill>
              <a:latin typeface="Arial" charset="0"/>
            </a:endParaRPr>
          </a:p>
          <a:p>
            <a:pPr algn="ctr">
              <a:defRPr/>
            </a:pPr>
            <a:endParaRPr lang="tr-TR" sz="2400" u="sng" dirty="0">
              <a:solidFill>
                <a:srgbClr val="003333"/>
              </a:solidFill>
              <a:latin typeface="Arial" charset="0"/>
              <a:cs typeface="+mn-cs"/>
            </a:endParaRPr>
          </a:p>
          <a:p>
            <a:pPr>
              <a:defRPr/>
            </a:pPr>
            <a:r>
              <a:rPr lang="tr-TR" sz="2400" dirty="0">
                <a:solidFill>
                  <a:srgbClr val="003333"/>
                </a:solidFill>
                <a:latin typeface="Arial" charset="0"/>
                <a:cs typeface="+mn-cs"/>
                <a:hlinkClick r:id="rId2"/>
              </a:rPr>
              <a:t>www.turizmdebusabah.com</a:t>
            </a:r>
            <a:endParaRPr lang="tr-TR" sz="2400" dirty="0">
              <a:solidFill>
                <a:srgbClr val="003333"/>
              </a:solidFill>
              <a:latin typeface="Arial" charset="0"/>
              <a:cs typeface="+mn-cs"/>
            </a:endParaRPr>
          </a:p>
          <a:p>
            <a:pPr>
              <a:defRPr/>
            </a:pPr>
            <a:r>
              <a:rPr lang="tr-TR" sz="2400" u="sng" dirty="0" err="1">
                <a:solidFill>
                  <a:srgbClr val="003333"/>
                </a:solidFill>
                <a:latin typeface="Arial" charset="0"/>
                <a:cs typeface="+mn-cs"/>
              </a:rPr>
              <a:t>www.anıtur.com.tr</a:t>
            </a:r>
            <a:endParaRPr lang="tr-TR" sz="2400" u="sng" dirty="0">
              <a:solidFill>
                <a:srgbClr val="003333"/>
              </a:solidFill>
              <a:latin typeface="Arial" charset="0"/>
              <a:cs typeface="+mn-cs"/>
            </a:endParaRPr>
          </a:p>
          <a:p>
            <a:pPr>
              <a:defRPr/>
            </a:pPr>
            <a:r>
              <a:rPr lang="tr-TR" sz="2400" i="1" dirty="0" err="1">
                <a:solidFill>
                  <a:srgbClr val="003333"/>
                </a:solidFill>
                <a:latin typeface="Arial" charset="0"/>
                <a:cs typeface="+mn-cs"/>
              </a:rPr>
              <a:t>cmyo.ankara.edu.tr</a:t>
            </a:r>
            <a:r>
              <a:rPr lang="tr-TR" sz="2400" i="1" dirty="0">
                <a:solidFill>
                  <a:srgbClr val="003333"/>
                </a:solidFill>
                <a:latin typeface="Arial" charset="0"/>
                <a:cs typeface="+mn-cs"/>
              </a:rPr>
              <a:t>/~</a:t>
            </a:r>
            <a:r>
              <a:rPr lang="tr-TR" sz="2400" i="1" dirty="0" err="1">
                <a:solidFill>
                  <a:srgbClr val="003333"/>
                </a:solidFill>
                <a:latin typeface="Arial" charset="0"/>
                <a:cs typeface="+mn-cs"/>
              </a:rPr>
              <a:t>iktisad</a:t>
            </a:r>
            <a:r>
              <a:rPr lang="tr-TR" sz="2400" i="1" dirty="0">
                <a:solidFill>
                  <a:srgbClr val="003333"/>
                </a:solidFill>
                <a:latin typeface="Arial" charset="0"/>
                <a:cs typeface="+mn-cs"/>
              </a:rPr>
              <a:t>/TURKONF/web/</a:t>
            </a:r>
            <a:r>
              <a:rPr lang="tr-TR" sz="2400" i="1" dirty="0" err="1">
                <a:solidFill>
                  <a:srgbClr val="003333"/>
                </a:solidFill>
                <a:latin typeface="Arial" charset="0"/>
                <a:cs typeface="+mn-cs"/>
              </a:rPr>
              <a:t>kocapinar.doc</a:t>
            </a:r>
            <a:endParaRPr lang="tr-TR" sz="2400" i="1" dirty="0">
              <a:solidFill>
                <a:srgbClr val="003333"/>
              </a:solidFill>
              <a:latin typeface="Arial" charset="0"/>
              <a:cs typeface="+mn-cs"/>
            </a:endParaRPr>
          </a:p>
        </p:txBody>
      </p:sp>
    </p:spTree>
    <p:extLst>
      <p:ext uri="{BB962C8B-B14F-4D97-AF65-F5344CB8AC3E}">
        <p14:creationId xmlns:p14="http://schemas.microsoft.com/office/powerpoint/2010/main" val="256931346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normAutofit fontScale="90000"/>
          </a:bodyPr>
          <a:lstStyle/>
          <a:p>
            <a:pPr eaLnBrk="1" hangingPunct="1">
              <a:defRPr/>
            </a:pPr>
            <a:r>
              <a:rPr lang="tr-TR" sz="4000" smtClean="0">
                <a:cs typeface="+mj-cs"/>
              </a:rPr>
              <a:t>BEYPAZARI-MUDURNU-GÖYNÜK </a:t>
            </a:r>
            <a:br>
              <a:rPr lang="tr-TR" sz="4000" smtClean="0">
                <a:cs typeface="+mj-cs"/>
              </a:rPr>
            </a:br>
            <a:r>
              <a:rPr lang="tr-TR" sz="4000" smtClean="0">
                <a:cs typeface="+mj-cs"/>
              </a:rPr>
              <a:t>ÖRNEK KÜLTÜR TURU PROGRAMI</a:t>
            </a:r>
          </a:p>
        </p:txBody>
      </p:sp>
      <p:sp>
        <p:nvSpPr>
          <p:cNvPr id="125955" name="Rectangle 3"/>
          <p:cNvSpPr>
            <a:spLocks noGrp="1" noChangeArrowheads="1"/>
          </p:cNvSpPr>
          <p:nvPr>
            <p:ph type="body" idx="1"/>
          </p:nvPr>
        </p:nvSpPr>
        <p:spPr>
          <a:xfrm>
            <a:off x="468313" y="1773238"/>
            <a:ext cx="8229600" cy="4852987"/>
          </a:xfrm>
        </p:spPr>
        <p:txBody>
          <a:bodyPr/>
          <a:lstStyle/>
          <a:p>
            <a:pPr eaLnBrk="1" hangingPunct="1">
              <a:defRPr/>
            </a:pPr>
            <a:r>
              <a:rPr lang="tr-TR" smtClean="0">
                <a:cs typeface="+mn-cs"/>
              </a:rPr>
              <a:t>1. GÜN</a:t>
            </a:r>
            <a:br>
              <a:rPr lang="tr-TR" smtClean="0">
                <a:cs typeface="+mn-cs"/>
              </a:rPr>
            </a:br>
            <a:r>
              <a:rPr lang="tr-TR" b="1" smtClean="0">
                <a:cs typeface="+mn-cs"/>
              </a:rPr>
              <a:t>YILDIRIM BEYAZIT CAMİİ &amp; HAMAMI – ARMUTÇULAR KONAĞI – BAKIRCILAR ÇARŞISI – SÜNNET GÖL – GÖYNÜK – AKŞEMSETTİN TÜRBESİ – ZAFER KULESİ</a:t>
            </a:r>
            <a:r>
              <a:rPr lang="tr-TR" smtClean="0">
                <a:cs typeface="+mn-cs"/>
              </a:rPr>
              <a:t> </a:t>
            </a:r>
          </a:p>
        </p:txBody>
      </p:sp>
    </p:spTree>
    <p:extLst>
      <p:ext uri="{BB962C8B-B14F-4D97-AF65-F5344CB8AC3E}">
        <p14:creationId xmlns:p14="http://schemas.microsoft.com/office/powerpoint/2010/main" val="267078535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p:cNvSpPr>
            <a:spLocks noGrp="1" noChangeArrowheads="1"/>
          </p:cNvSpPr>
          <p:nvPr>
            <p:ph type="body" idx="1"/>
          </p:nvPr>
        </p:nvSpPr>
        <p:spPr>
          <a:xfrm>
            <a:off x="0" y="1125250"/>
            <a:ext cx="9144000" cy="5543837"/>
          </a:xfrm>
        </p:spPr>
        <p:txBody>
          <a:bodyPr/>
          <a:lstStyle/>
          <a:p>
            <a:pPr eaLnBrk="1" hangingPunct="1">
              <a:lnSpc>
                <a:spcPct val="90000"/>
              </a:lnSpc>
              <a:defRPr/>
            </a:pPr>
            <a:r>
              <a:rPr lang="tr-TR" sz="2400" b="1" dirty="0" smtClean="0">
                <a:cs typeface="+mn-cs"/>
              </a:rPr>
              <a:t>07.00 </a:t>
            </a:r>
            <a:r>
              <a:rPr lang="tr-TR" sz="2400" b="1" dirty="0" err="1" smtClean="0">
                <a:cs typeface="+mn-cs"/>
              </a:rPr>
              <a:t>Cnr</a:t>
            </a:r>
            <a:r>
              <a:rPr lang="tr-TR" sz="2400" b="1" dirty="0" smtClean="0">
                <a:cs typeface="+mn-cs"/>
              </a:rPr>
              <a:t> Fuar Önü - 07.30 İnönü Stadyumu (Dolmabahçe Sarayı Karşısı) - 08.00 Kadıköy Salıpazarı Otoparkı - 09.00 İzmit Vilayet Petrol Ofisi Önü katılacak misafirler ile Bolu Dağı</a:t>
            </a:r>
            <a:r>
              <a:rPr lang="ja-JP" altLang="tr-TR" sz="2400" b="1" dirty="0" smtClean="0">
                <a:latin typeface="Arial"/>
                <a:cs typeface="+mn-cs"/>
              </a:rPr>
              <a:t>’</a:t>
            </a:r>
            <a:r>
              <a:rPr lang="tr-TR" sz="2400" b="1" dirty="0" err="1" smtClean="0">
                <a:cs typeface="+mn-cs"/>
              </a:rPr>
              <a:t>nın</a:t>
            </a:r>
            <a:r>
              <a:rPr lang="tr-TR" sz="2400" b="1" dirty="0" smtClean="0">
                <a:cs typeface="+mn-cs"/>
              </a:rPr>
              <a:t> eteklerinde bulunan Abant Gölü</a:t>
            </a:r>
            <a:r>
              <a:rPr lang="ja-JP" altLang="tr-TR" sz="2400" b="1" dirty="0" smtClean="0">
                <a:latin typeface="Arial"/>
                <a:cs typeface="+mn-cs"/>
              </a:rPr>
              <a:t>’</a:t>
            </a:r>
            <a:r>
              <a:rPr lang="tr-TR" sz="2400" b="1" dirty="0" smtClean="0">
                <a:cs typeface="+mn-cs"/>
              </a:rPr>
              <a:t>ne doğru yola çıkılır.  Göl kıyısına gelindiğinde yürüyüş yapılabilir, dileyenler ise fayton veya atla gezinti yapabilirler. Abant gezisi sonrası Osmanlı döneminden kalma eserleri kadar tavuk çiftlikleriyle de nam salmış Mudurnu</a:t>
            </a:r>
            <a:r>
              <a:rPr lang="ja-JP" altLang="tr-TR" sz="2400" b="1" dirty="0" smtClean="0">
                <a:latin typeface="Arial"/>
                <a:cs typeface="+mn-cs"/>
              </a:rPr>
              <a:t>’</a:t>
            </a:r>
            <a:r>
              <a:rPr lang="tr-TR" sz="2400" b="1" dirty="0" smtClean="0">
                <a:cs typeface="+mn-cs"/>
              </a:rPr>
              <a:t>ya varılır. Osmanlının ilk dönem eserlerinden olan Yıldırım </a:t>
            </a:r>
            <a:r>
              <a:rPr lang="tr-TR" sz="2400" b="1" dirty="0" err="1" smtClean="0">
                <a:cs typeface="+mn-cs"/>
              </a:rPr>
              <a:t>Bayazıt</a:t>
            </a:r>
            <a:r>
              <a:rPr lang="tr-TR" sz="2400" b="1" dirty="0" smtClean="0">
                <a:cs typeface="+mn-cs"/>
              </a:rPr>
              <a:t> Camii ve Hamamını gezilir. Bu gezilerin ardından bölgedeki Rumlardan etkilenerek yapılan Armutçular Konağı</a:t>
            </a:r>
            <a:r>
              <a:rPr lang="ja-JP" altLang="tr-TR" sz="2400" b="1" dirty="0" smtClean="0">
                <a:latin typeface="Arial"/>
                <a:cs typeface="+mn-cs"/>
              </a:rPr>
              <a:t>’</a:t>
            </a:r>
            <a:r>
              <a:rPr lang="tr-TR" sz="2400" b="1" dirty="0" err="1" smtClean="0">
                <a:cs typeface="+mn-cs"/>
              </a:rPr>
              <a:t>nı</a:t>
            </a:r>
            <a:r>
              <a:rPr lang="tr-TR" sz="2400" b="1" dirty="0" smtClean="0">
                <a:cs typeface="+mn-cs"/>
              </a:rPr>
              <a:t> dışardan görülür. Mudurnu</a:t>
            </a:r>
            <a:r>
              <a:rPr lang="ja-JP" altLang="tr-TR" sz="2400" b="1" dirty="0" smtClean="0">
                <a:latin typeface="Arial"/>
                <a:cs typeface="+mn-cs"/>
              </a:rPr>
              <a:t>’</a:t>
            </a:r>
            <a:r>
              <a:rPr lang="tr-TR" sz="2400" b="1" dirty="0" err="1" smtClean="0">
                <a:cs typeface="+mn-cs"/>
              </a:rPr>
              <a:t>daki</a:t>
            </a:r>
            <a:r>
              <a:rPr lang="tr-TR" sz="2400" b="1" dirty="0" smtClean="0">
                <a:cs typeface="+mn-cs"/>
              </a:rPr>
              <a:t> gezileri bakırcılar ve eski çarşıları gezerek tamamlanır. Mudurnu</a:t>
            </a:r>
            <a:r>
              <a:rPr lang="ja-JP" altLang="tr-TR" sz="2400" b="1" dirty="0" smtClean="0">
                <a:latin typeface="Arial"/>
                <a:cs typeface="+mn-cs"/>
              </a:rPr>
              <a:t>’</a:t>
            </a:r>
            <a:r>
              <a:rPr lang="tr-TR" sz="2400" b="1" dirty="0" smtClean="0">
                <a:cs typeface="+mn-cs"/>
              </a:rPr>
              <a:t>dan hareketle 820 m rakımdaki Sünnet Göl</a:t>
            </a:r>
            <a:r>
              <a:rPr lang="ja-JP" altLang="tr-TR" sz="2400" b="1" dirty="0" smtClean="0">
                <a:latin typeface="Arial"/>
                <a:cs typeface="+mn-cs"/>
              </a:rPr>
              <a:t>’</a:t>
            </a:r>
            <a:r>
              <a:rPr lang="tr-TR" sz="2400" b="1" dirty="0" smtClean="0">
                <a:cs typeface="+mn-cs"/>
              </a:rPr>
              <a:t>e doğru devam edilir.</a:t>
            </a:r>
            <a:r>
              <a:rPr lang="tr-TR" sz="2400" dirty="0" smtClean="0">
                <a:cs typeface="+mn-cs"/>
              </a:rPr>
              <a:t> </a:t>
            </a:r>
          </a:p>
        </p:txBody>
      </p:sp>
    </p:spTree>
    <p:extLst>
      <p:ext uri="{BB962C8B-B14F-4D97-AF65-F5344CB8AC3E}">
        <p14:creationId xmlns:p14="http://schemas.microsoft.com/office/powerpoint/2010/main" val="6158474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3" name="Rectangle 3"/>
          <p:cNvSpPr>
            <a:spLocks noGrp="1" noChangeArrowheads="1"/>
          </p:cNvSpPr>
          <p:nvPr>
            <p:ph type="body" idx="1"/>
          </p:nvPr>
        </p:nvSpPr>
        <p:spPr>
          <a:xfrm>
            <a:off x="0" y="948424"/>
            <a:ext cx="9144000" cy="5909575"/>
          </a:xfrm>
        </p:spPr>
        <p:txBody>
          <a:bodyPr/>
          <a:lstStyle/>
          <a:p>
            <a:pPr eaLnBrk="1" hangingPunct="1">
              <a:lnSpc>
                <a:spcPct val="90000"/>
              </a:lnSpc>
              <a:defRPr/>
            </a:pPr>
            <a:r>
              <a:rPr lang="tr-TR" sz="2800" b="1" dirty="0" smtClean="0">
                <a:cs typeface="+mn-cs"/>
              </a:rPr>
              <a:t>Sünnet Göl</a:t>
            </a:r>
            <a:r>
              <a:rPr lang="ja-JP" altLang="tr-TR" sz="2800" b="1" dirty="0" smtClean="0">
                <a:latin typeface="Arial"/>
                <a:cs typeface="+mn-cs"/>
              </a:rPr>
              <a:t>’</a:t>
            </a:r>
            <a:r>
              <a:rPr lang="tr-TR" sz="2800" b="1" dirty="0" smtClean="0">
                <a:cs typeface="+mn-cs"/>
              </a:rPr>
              <a:t>de yürüyüş ve serbest zaman sonrası bölgeye gelen ilk Türklerin yerleştiği, Fatih Sultan Mehmet</a:t>
            </a:r>
            <a:r>
              <a:rPr lang="ja-JP" altLang="tr-TR" sz="2800" b="1" dirty="0" smtClean="0">
                <a:latin typeface="Arial"/>
                <a:cs typeface="+mn-cs"/>
              </a:rPr>
              <a:t>’</a:t>
            </a:r>
            <a:r>
              <a:rPr lang="tr-TR" sz="2800" b="1" dirty="0" smtClean="0">
                <a:cs typeface="+mn-cs"/>
              </a:rPr>
              <a:t>in Hocası olan ve </a:t>
            </a:r>
            <a:r>
              <a:rPr lang="tr-TR" sz="2800" b="1" dirty="0" err="1" smtClean="0">
                <a:cs typeface="+mn-cs"/>
              </a:rPr>
              <a:t>Pasteur</a:t>
            </a:r>
            <a:r>
              <a:rPr lang="ja-JP" altLang="tr-TR" sz="2800" b="1" dirty="0" smtClean="0">
                <a:latin typeface="Arial"/>
                <a:cs typeface="+mn-cs"/>
              </a:rPr>
              <a:t>’</a:t>
            </a:r>
            <a:r>
              <a:rPr lang="tr-TR" sz="2800" b="1" dirty="0" smtClean="0">
                <a:cs typeface="+mn-cs"/>
              </a:rPr>
              <a:t>dan 400 sene önce mikrobu ilk bulan </a:t>
            </a:r>
            <a:r>
              <a:rPr lang="tr-TR" sz="2800" b="1" dirty="0" err="1" smtClean="0">
                <a:cs typeface="+mn-cs"/>
              </a:rPr>
              <a:t>Akşemsettin</a:t>
            </a:r>
            <a:r>
              <a:rPr lang="ja-JP" altLang="tr-TR" sz="2800" b="1" dirty="0" smtClean="0">
                <a:latin typeface="Arial"/>
                <a:cs typeface="+mn-cs"/>
              </a:rPr>
              <a:t>’</a:t>
            </a:r>
            <a:r>
              <a:rPr lang="tr-TR" sz="2800" b="1" dirty="0" smtClean="0">
                <a:cs typeface="+mn-cs"/>
              </a:rPr>
              <a:t>in memleketi Göynük</a:t>
            </a:r>
            <a:r>
              <a:rPr lang="ja-JP" altLang="tr-TR" sz="2800" b="1" dirty="0" smtClean="0">
                <a:latin typeface="Arial"/>
                <a:cs typeface="+mn-cs"/>
              </a:rPr>
              <a:t>’</a:t>
            </a:r>
            <a:r>
              <a:rPr lang="tr-TR" sz="2800" b="1" dirty="0" smtClean="0">
                <a:cs typeface="+mn-cs"/>
              </a:rPr>
              <a:t>e hareket edilir. Şehirde </a:t>
            </a:r>
            <a:r>
              <a:rPr lang="tr-TR" sz="2800" b="1" dirty="0" err="1" smtClean="0">
                <a:cs typeface="+mn-cs"/>
              </a:rPr>
              <a:t>Akşemsettin</a:t>
            </a:r>
            <a:r>
              <a:rPr lang="tr-TR" sz="2800" b="1" dirty="0" smtClean="0">
                <a:cs typeface="+mn-cs"/>
              </a:rPr>
              <a:t> Türbesini, Romalılar döneminden beri kullanılan hamam ve 1923–24 yılları arasında İstiklal Zaferimizin anısına yapılmış 1960</a:t>
            </a:r>
            <a:r>
              <a:rPr lang="ja-JP" altLang="tr-TR" sz="2800" b="1" dirty="0" smtClean="0">
                <a:latin typeface="Arial"/>
                <a:cs typeface="+mn-cs"/>
              </a:rPr>
              <a:t>’</a:t>
            </a:r>
            <a:r>
              <a:rPr lang="tr-TR" sz="2800" b="1" dirty="0" smtClean="0">
                <a:cs typeface="+mn-cs"/>
              </a:rPr>
              <a:t>da tekrardan restore edilmiş Zafer Kulesine çıkıp Göynük</a:t>
            </a:r>
            <a:r>
              <a:rPr lang="ja-JP" altLang="tr-TR" sz="2800" b="1" dirty="0" smtClean="0">
                <a:latin typeface="Arial"/>
                <a:cs typeface="+mn-cs"/>
              </a:rPr>
              <a:t>’</a:t>
            </a:r>
            <a:r>
              <a:rPr lang="tr-TR" sz="2800" b="1" dirty="0" smtClean="0">
                <a:cs typeface="+mn-cs"/>
              </a:rPr>
              <a:t>ü yukardan da fotoğraflama imkânı bulunabilir.  Gezilerin serbest zamanın ardından otele varış, yerleşme, akşam yemeği ve konaklama.</a:t>
            </a:r>
            <a:br>
              <a:rPr lang="tr-TR" sz="2800" b="1" dirty="0" smtClean="0">
                <a:cs typeface="+mn-cs"/>
              </a:rPr>
            </a:br>
            <a:r>
              <a:rPr lang="tr-TR" sz="2800" b="1" dirty="0" smtClean="0">
                <a:cs typeface="+mn-cs"/>
              </a:rPr>
              <a:t/>
            </a:r>
            <a:br>
              <a:rPr lang="tr-TR" sz="2800" b="1" dirty="0" smtClean="0">
                <a:cs typeface="+mn-cs"/>
              </a:rPr>
            </a:br>
            <a:endParaRPr lang="tr-TR" sz="2800" b="1" dirty="0" smtClean="0">
              <a:cs typeface="+mn-cs"/>
            </a:endParaRPr>
          </a:p>
        </p:txBody>
      </p:sp>
    </p:spTree>
    <p:extLst>
      <p:ext uri="{BB962C8B-B14F-4D97-AF65-F5344CB8AC3E}">
        <p14:creationId xmlns:p14="http://schemas.microsoft.com/office/powerpoint/2010/main" val="162156890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3" name="Rectangle 3"/>
          <p:cNvSpPr>
            <a:spLocks noGrp="1" noChangeArrowheads="1"/>
          </p:cNvSpPr>
          <p:nvPr>
            <p:ph type="body" idx="1"/>
          </p:nvPr>
        </p:nvSpPr>
        <p:spPr/>
        <p:txBody>
          <a:bodyPr/>
          <a:lstStyle/>
          <a:p>
            <a:pPr eaLnBrk="1" hangingPunct="1">
              <a:defRPr/>
            </a:pPr>
            <a:r>
              <a:rPr lang="tr-TR" b="1" smtClean="0">
                <a:cs typeface="+mn-cs"/>
              </a:rPr>
              <a:t>2. GÜN</a:t>
            </a:r>
            <a:br>
              <a:rPr lang="tr-TR" b="1" smtClean="0">
                <a:cs typeface="+mn-cs"/>
              </a:rPr>
            </a:br>
            <a:r>
              <a:rPr lang="tr-TR" b="1" smtClean="0">
                <a:cs typeface="+mn-cs"/>
              </a:rPr>
              <a:t>KAYABAŞI TEPESİ – HIDIRLIK </a:t>
            </a:r>
            <a:br>
              <a:rPr lang="tr-TR" b="1" smtClean="0">
                <a:cs typeface="+mn-cs"/>
              </a:rPr>
            </a:br>
            <a:r>
              <a:rPr lang="tr-TR" b="1" smtClean="0">
                <a:cs typeface="+mn-cs"/>
              </a:rPr>
              <a:t>TEPESİ – YAŞAYAN MÜZE – KURŞUNLU CAMİİ – ALATTİN SOKAĞI – TELKARİCİLER ÇARŞISI</a:t>
            </a:r>
          </a:p>
        </p:txBody>
      </p:sp>
    </p:spTree>
    <p:extLst>
      <p:ext uri="{BB962C8B-B14F-4D97-AF65-F5344CB8AC3E}">
        <p14:creationId xmlns:p14="http://schemas.microsoft.com/office/powerpoint/2010/main" val="51282979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7" name="Rectangle 3"/>
          <p:cNvSpPr>
            <a:spLocks noGrp="1" noChangeArrowheads="1"/>
          </p:cNvSpPr>
          <p:nvPr>
            <p:ph type="body" idx="1"/>
          </p:nvPr>
        </p:nvSpPr>
        <p:spPr>
          <a:xfrm>
            <a:off x="395288" y="765175"/>
            <a:ext cx="8229600" cy="4752975"/>
          </a:xfrm>
        </p:spPr>
        <p:txBody>
          <a:bodyPr/>
          <a:lstStyle/>
          <a:p>
            <a:pPr eaLnBrk="1" hangingPunct="1">
              <a:defRPr/>
            </a:pPr>
            <a:r>
              <a:rPr lang="tr-TR" sz="2800" b="1" smtClean="0">
                <a:cs typeface="+mn-cs"/>
              </a:rPr>
              <a:t>Sabah kahvaltısı sonrasında Kayabaşı Tepesinden inen heyelanla deniz seviyesinden 1150 m yükseklikte oluşmuş Çubuk Gölü</a:t>
            </a:r>
            <a:r>
              <a:rPr lang="ja-JP" altLang="tr-TR" sz="2800" b="1" smtClean="0">
                <a:latin typeface="Arial"/>
                <a:cs typeface="+mn-cs"/>
              </a:rPr>
              <a:t>’</a:t>
            </a:r>
            <a:r>
              <a:rPr lang="tr-TR" sz="2800" b="1" smtClean="0">
                <a:cs typeface="+mn-cs"/>
              </a:rPr>
              <a:t>ne varılır.  Burada küçük bir sabah yürüyüşü yapıp Osmanlı mimarisinin bozulmadan kaldığı ve mimariyle birlikte gelenekleri ve görenekleriyle Osmanlıyı yaşayan kent, Beypazarı'na varılır.</a:t>
            </a:r>
            <a:r>
              <a:rPr lang="tr-TR" sz="2800" smtClean="0">
                <a:cs typeface="+mn-cs"/>
              </a:rPr>
              <a:t> </a:t>
            </a:r>
          </a:p>
        </p:txBody>
      </p:sp>
    </p:spTree>
    <p:extLst>
      <p:ext uri="{BB962C8B-B14F-4D97-AF65-F5344CB8AC3E}">
        <p14:creationId xmlns:p14="http://schemas.microsoft.com/office/powerpoint/2010/main" val="187065675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1" name="Rectangle 3"/>
          <p:cNvSpPr>
            <a:spLocks noGrp="1" noChangeArrowheads="1"/>
          </p:cNvSpPr>
          <p:nvPr>
            <p:ph type="body" idx="1"/>
          </p:nvPr>
        </p:nvSpPr>
        <p:spPr>
          <a:xfrm>
            <a:off x="457200" y="188913"/>
            <a:ext cx="8229600" cy="6480175"/>
          </a:xfrm>
        </p:spPr>
        <p:txBody>
          <a:bodyPr/>
          <a:lstStyle/>
          <a:p>
            <a:pPr eaLnBrk="1" hangingPunct="1">
              <a:lnSpc>
                <a:spcPct val="90000"/>
              </a:lnSpc>
              <a:defRPr/>
            </a:pPr>
            <a:r>
              <a:rPr lang="tr-TR" sz="2400" b="1" smtClean="0">
                <a:cs typeface="+mn-cs"/>
              </a:rPr>
              <a:t>Şehrin panoramik olarak görülebildiği en güzel noktası olan Hıdırlık Tepesine çıkılır  ve şehrin panoramasını çıkarttıktan sonra, 3000 eski evin bulunduğu eski Beypazarın</a:t>
            </a:r>
            <a:r>
              <a:rPr lang="ja-JP" altLang="tr-TR" sz="2400" b="1" smtClean="0">
                <a:latin typeface="Arial"/>
                <a:cs typeface="+mn-cs"/>
              </a:rPr>
              <a:t>’</a:t>
            </a:r>
            <a:r>
              <a:rPr lang="tr-TR" sz="2400" b="1" smtClean="0">
                <a:cs typeface="+mn-cs"/>
              </a:rPr>
              <a:t>da gezintiye çıkılır. Örnek bir Beypazarı Evi olan yaşayan müzeyi gezilir. Yaşayan müzede etkinlikler çerçevesinde dileyenler Ebru Sanatı öğrenip hoca eşliğinde kendi ebrusunu yapabilir, isteyenler kurşun döktürüp bu Türk geleneğini yaşayabilirler. Küçük misafirlerse Hacivat Karagöz oynatarak bu kültürümüzle eğlenceli vakit geçirebilir. Gezerken her katında bölgenin yaşamını anlatan örnekler göreceksiniz. Kurşunlu Camii, İncirli Camisini dışardan görüp, Gümüşçüler Çarşısında telkari takılardan, Suluhan'da havuç lokumuna, kuru erişteye, tarhanaya kadar yöresel ürünler bulabilirsiniz.</a:t>
            </a:r>
            <a:r>
              <a:rPr lang="tr-TR" sz="2400" smtClean="0">
                <a:cs typeface="+mn-cs"/>
              </a:rPr>
              <a:t> </a:t>
            </a:r>
          </a:p>
        </p:txBody>
      </p:sp>
    </p:spTree>
    <p:extLst>
      <p:ext uri="{BB962C8B-B14F-4D97-AF65-F5344CB8AC3E}">
        <p14:creationId xmlns:p14="http://schemas.microsoft.com/office/powerpoint/2010/main" val="116300479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5" name="Rectangle 3"/>
          <p:cNvSpPr>
            <a:spLocks noGrp="1" noChangeArrowheads="1"/>
          </p:cNvSpPr>
          <p:nvPr>
            <p:ph type="body" idx="1"/>
          </p:nvPr>
        </p:nvSpPr>
        <p:spPr>
          <a:xfrm>
            <a:off x="241160" y="948426"/>
            <a:ext cx="8778239" cy="5336902"/>
          </a:xfrm>
        </p:spPr>
        <p:txBody>
          <a:bodyPr/>
          <a:lstStyle/>
          <a:p>
            <a:pPr eaLnBrk="1" hangingPunct="1">
              <a:lnSpc>
                <a:spcPct val="80000"/>
              </a:lnSpc>
              <a:defRPr/>
            </a:pPr>
            <a:r>
              <a:rPr lang="tr-TR" sz="1800" b="1" dirty="0" smtClean="0">
                <a:cs typeface="+mn-cs"/>
              </a:rPr>
              <a:t>. </a:t>
            </a:r>
            <a:r>
              <a:rPr lang="tr-TR" b="1" dirty="0" smtClean="0">
                <a:cs typeface="+mn-cs"/>
              </a:rPr>
              <a:t>Öğle yemeğinde bölgenin yöresel yemeklerini tatma fırsatı bulabilirsiniz. Özellikle tarhana çorbası, yaprak sarma, güveç ve 80 katlı ev baklavası. </a:t>
            </a:r>
            <a:r>
              <a:rPr lang="tr-TR" b="1" dirty="0" err="1" smtClean="0">
                <a:cs typeface="+mn-cs"/>
              </a:rPr>
              <a:t>İnözü</a:t>
            </a:r>
            <a:r>
              <a:rPr lang="tr-TR" b="1" dirty="0" smtClean="0">
                <a:cs typeface="+mn-cs"/>
              </a:rPr>
              <a:t> Vadisi'ni de yapılan gezintinin ardından. İstanbul</a:t>
            </a:r>
            <a:r>
              <a:rPr lang="ja-JP" altLang="tr-TR" b="1" dirty="0" smtClean="0">
                <a:latin typeface="Arial"/>
                <a:cs typeface="+mn-cs"/>
              </a:rPr>
              <a:t>’</a:t>
            </a:r>
            <a:r>
              <a:rPr lang="tr-TR" b="1" dirty="0" smtClean="0">
                <a:cs typeface="+mn-cs"/>
              </a:rPr>
              <a:t>a dönülür.</a:t>
            </a:r>
            <a:br>
              <a:rPr lang="tr-TR" b="1" dirty="0" smtClean="0">
                <a:cs typeface="+mn-cs"/>
              </a:rPr>
            </a:br>
            <a:r>
              <a:rPr lang="tr-TR" sz="1800" b="1" dirty="0" smtClean="0">
                <a:cs typeface="+mn-cs"/>
              </a:rPr>
              <a:t/>
            </a:r>
            <a:br>
              <a:rPr lang="tr-TR" sz="1800" b="1" dirty="0" smtClean="0">
                <a:cs typeface="+mn-cs"/>
              </a:rPr>
            </a:br>
            <a:endParaRPr lang="tr-TR" sz="1800" b="1" dirty="0" smtClean="0">
              <a:cs typeface="+mn-cs"/>
            </a:endParaRPr>
          </a:p>
        </p:txBody>
      </p:sp>
    </p:spTree>
    <p:extLst>
      <p:ext uri="{BB962C8B-B14F-4D97-AF65-F5344CB8AC3E}">
        <p14:creationId xmlns:p14="http://schemas.microsoft.com/office/powerpoint/2010/main" val="144630372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846" name="Group 78"/>
          <p:cNvGraphicFramePr>
            <a:graphicFrameLocks noGrp="1"/>
          </p:cNvGraphicFramePr>
          <p:nvPr/>
        </p:nvGraphicFramePr>
        <p:xfrm>
          <a:off x="179388" y="260350"/>
          <a:ext cx="8713787" cy="6381750"/>
        </p:xfrm>
        <a:graphic>
          <a:graphicData uri="http://schemas.openxmlformats.org/drawingml/2006/table">
            <a:tbl>
              <a:tblPr/>
              <a:tblGrid>
                <a:gridCol w="3973512"/>
                <a:gridCol w="4740275"/>
              </a:tblGrid>
              <a:tr h="9366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tr-TR" sz="2400" b="0" i="0" u="none" strike="noStrike" cap="none" normalizeH="0" baseline="0">
                          <a:ln>
                            <a:noFill/>
                          </a:ln>
                          <a:solidFill>
                            <a:schemeClr val="tx1"/>
                          </a:solidFill>
                          <a:effectLst>
                            <a:outerShdw blurRad="38100" dist="38100" dir="2700000" algn="tl">
                              <a:srgbClr val="000000"/>
                            </a:outerShdw>
                          </a:effectLst>
                          <a:latin typeface="Verdana" charset="0"/>
                          <a:ea typeface="ＭＳ Ｐゴシック" charset="0"/>
                        </a:rPr>
                        <a:t>DENİZ-GÜNEŞ TURİZMİ</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tr-TR" sz="2400" b="0" i="0" u="none" strike="noStrike" cap="none" normalizeH="0" baseline="0">
                          <a:ln>
                            <a:noFill/>
                          </a:ln>
                          <a:solidFill>
                            <a:schemeClr val="tx1"/>
                          </a:solidFill>
                          <a:effectLst>
                            <a:outerShdw blurRad="38100" dist="38100" dir="2700000" algn="tl">
                              <a:srgbClr val="000000"/>
                            </a:outerShdw>
                          </a:effectLst>
                          <a:latin typeface="Verdana" charset="0"/>
                          <a:ea typeface="ＭＳ Ｐゴシック" charset="0"/>
                        </a:rPr>
                        <a:t>KÜLTÜR TURİZMİ</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159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tr-TR" sz="2400" b="0" i="0" u="none" strike="noStrike" cap="none" normalizeH="0" baseline="0">
                          <a:ln>
                            <a:noFill/>
                          </a:ln>
                          <a:solidFill>
                            <a:schemeClr val="tx1"/>
                          </a:solidFill>
                          <a:effectLst>
                            <a:outerShdw blurRad="38100" dist="38100" dir="2700000" algn="tl">
                              <a:srgbClr val="000000"/>
                            </a:outerShdw>
                          </a:effectLst>
                          <a:latin typeface="Verdana" charset="0"/>
                          <a:ea typeface="ＭＳ Ｐゴシック" charset="0"/>
                        </a:rPr>
                        <a:t>Sadece bir yöreye/bölgeye yapılması nedeniyle, oradaki tesislere yararlıdır.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tr-TR" sz="2400" b="0" i="0" u="none" strike="noStrike" cap="none" normalizeH="0" baseline="0">
                          <a:ln>
                            <a:noFill/>
                          </a:ln>
                          <a:solidFill>
                            <a:schemeClr val="tx1"/>
                          </a:solidFill>
                          <a:effectLst>
                            <a:outerShdw blurRad="38100" dist="38100" dir="2700000" algn="tl">
                              <a:srgbClr val="000000"/>
                            </a:outerShdw>
                          </a:effectLst>
                          <a:latin typeface="Verdana" charset="0"/>
                          <a:ea typeface="ＭＳ Ｐゴシック" charset="0"/>
                        </a:rPr>
                        <a:t>En az 3 veya 4 bölgeye yapılması nedeniyle yarar tüm bu bölge yatırımlarına dağılmaktadır.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621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tr-TR" sz="2400" b="0" i="0" u="none" strike="noStrike" cap="none" normalizeH="0" baseline="0">
                          <a:ln>
                            <a:noFill/>
                          </a:ln>
                          <a:solidFill>
                            <a:schemeClr val="tx1"/>
                          </a:solidFill>
                          <a:effectLst>
                            <a:outerShdw blurRad="38100" dist="38100" dir="2700000" algn="tl">
                              <a:srgbClr val="000000"/>
                            </a:outerShdw>
                          </a:effectLst>
                          <a:latin typeface="Verdana" charset="0"/>
                          <a:ea typeface="ＭＳ Ｐゴシック" charset="0"/>
                        </a:rPr>
                        <a:t>Bölge halkı turizm hareketinden sınırlı olarak yararlanmaktadır.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tr-TR" sz="2400" b="0" i="0" u="none" strike="noStrike" cap="none" normalizeH="0" baseline="0">
                          <a:ln>
                            <a:noFill/>
                          </a:ln>
                          <a:solidFill>
                            <a:schemeClr val="tx1"/>
                          </a:solidFill>
                          <a:effectLst>
                            <a:outerShdw blurRad="38100" dist="38100" dir="2700000" algn="tl">
                              <a:srgbClr val="000000"/>
                            </a:outerShdw>
                          </a:effectLst>
                          <a:latin typeface="Verdana" charset="0"/>
                          <a:ea typeface="ＭＳ Ｐゴシック" charset="0"/>
                        </a:rPr>
                        <a:t>Bölge halkı turizm hareketinden geniş oranda pay almaktadır.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72402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tr-TR" sz="2400" b="0" i="0" u="none" strike="noStrike" cap="none" normalizeH="0" baseline="0">
                          <a:ln>
                            <a:noFill/>
                          </a:ln>
                          <a:solidFill>
                            <a:schemeClr val="tx1"/>
                          </a:solidFill>
                          <a:effectLst>
                            <a:outerShdw blurRad="38100" dist="38100" dir="2700000" algn="tl">
                              <a:srgbClr val="000000"/>
                            </a:outerShdw>
                          </a:effectLst>
                          <a:latin typeface="Verdana" charset="0"/>
                          <a:ea typeface="ＭＳ Ｐゴシック" charset="0"/>
                        </a:rPr>
                        <a:t>Orta gelir gurubuna hitap etmesi nedeniyle daha az gelir bırakmaktadır.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0"/>
                        <a:buNone/>
                        <a:tabLst/>
                      </a:pPr>
                      <a:r>
                        <a:rPr kumimoji="0" lang="tr-TR" sz="2400" b="0" i="0" u="none" strike="noStrike" cap="none" normalizeH="0" baseline="0">
                          <a:ln>
                            <a:noFill/>
                          </a:ln>
                          <a:solidFill>
                            <a:schemeClr val="tx1"/>
                          </a:solidFill>
                          <a:effectLst>
                            <a:outerShdw blurRad="38100" dist="38100" dir="2700000" algn="tl">
                              <a:srgbClr val="000000"/>
                            </a:outerShdw>
                          </a:effectLst>
                          <a:latin typeface="Verdana" charset="0"/>
                          <a:ea typeface="ＭＳ Ｐゴシック" charset="0"/>
                        </a:rPr>
                        <a:t>Ortanın üst gelir gurubuna ve üst gelir gurubuna hitap etmesi nedeniyle daha çok gelir getirmektedir.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2822" name="Rectangle 54"/>
          <p:cNvSpPr>
            <a:spLocks noChangeArrowheads="1"/>
          </p:cNvSpPr>
          <p:nvPr/>
        </p:nvSpPr>
        <p:spPr bwMode="auto">
          <a:xfrm>
            <a:off x="0" y="54689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cs typeface="+mn-cs"/>
            </a:endParaRPr>
          </a:p>
        </p:txBody>
      </p:sp>
    </p:spTree>
    <p:extLst>
      <p:ext uri="{BB962C8B-B14F-4D97-AF65-F5344CB8AC3E}">
        <p14:creationId xmlns:p14="http://schemas.microsoft.com/office/powerpoint/2010/main" val="383907155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15</TotalTime>
  <Words>568</Words>
  <Application>Microsoft Macintosh PowerPoint</Application>
  <PresentationFormat>On-screen Show (4:3)</PresentationFormat>
  <Paragraphs>32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Kültür Turizmi</vt:lpstr>
      <vt:lpstr>BEYPAZARI-MUDURNU-GÖYNÜK  ÖRNEK KÜLTÜR TURU PROGRAMI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Kültür Turizmi</dc:title>
  <dc:creator>azade</dc:creator>
  <cp:lastModifiedBy>azade</cp:lastModifiedBy>
  <cp:revision>3</cp:revision>
  <dcterms:created xsi:type="dcterms:W3CDTF">2017-10-29T11:43:36Z</dcterms:created>
  <dcterms:modified xsi:type="dcterms:W3CDTF">2017-10-31T10:21:39Z</dcterms:modified>
</cp:coreProperties>
</file>