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1" r:id="rId8"/>
    <p:sldId id="264" r:id="rId9"/>
    <p:sldId id="265" r:id="rId10"/>
    <p:sldId id="266"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Yaşlılara yönelik hizmetler</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Esnaf ve Sanatkârlar ve Diğer Bağımsız Çalışanlar Kanunu (BAĞKUR/ 1479 ve 2926 Sayılı Kanunlar) ise, genel olarak bağımsız çalışanları kapsamaktadır. Bunların </a:t>
            </a:r>
            <a:r>
              <a:rPr lang="tr-TR" sz="2800" dirty="0" err="1"/>
              <a:t>yanısıra</a:t>
            </a:r>
            <a:r>
              <a:rPr lang="tr-TR" sz="2800" dirty="0"/>
              <a:t>, herhangi bir sosyal güvenlik kuruluşuna tâbi olmayan ve muhtaç durumda bulunan yaşlılara 3294 Sayılı Sosyal Yardımlaşma ve Dayanışmayı Teşvik Kanunu gereği yardım yapılmaktadır (DPT 2007). Bu sosyal güvenlik kuruluşlarından yararlanan bireylerin dağılımı, Tablo 6’da gösterilmektedir.</a:t>
            </a:r>
          </a:p>
        </p:txBody>
      </p:sp>
    </p:spTree>
    <p:extLst>
      <p:ext uri="{BB962C8B-B14F-4D97-AF65-F5344CB8AC3E}">
        <p14:creationId xmlns:p14="http://schemas.microsoft.com/office/powerpoint/2010/main" val="1963496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2690938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Hükümetler, yaşlı bireylere fayda sağlayan, belirli bir yaşta </a:t>
            </a:r>
            <a:r>
              <a:rPr lang="tr-TR" dirty="0" smtClean="0"/>
              <a:t>başlayan </a:t>
            </a:r>
            <a:r>
              <a:rPr lang="tr-TR" dirty="0"/>
              <a:t>ve ulusal yasalara göre tanımlanan sosyal güvenlik taslaklarını düzenlemek için uygun önlemler almalıdır. Ayrıca emeklilik yaşı; bireylerin mesleğine, tehlikeli mesleklerde çalışma durumlarına ve çalışma yeteneklerine göre düzenlenmelidir. </a:t>
            </a:r>
            <a:r>
              <a:rPr lang="tr-TR" dirty="0" smtClean="0"/>
              <a:t>Bu düzenlemeler, ulusal yasalara göre emeklilik yaşında olan; ancak herhangi bir emeklilik maaşı ya da sosyal güvenliği, herhangi bir gelir kaynağı olmayan ve sosyal yardım almayan yaşlı bireylere kaynaklar dikkate alınarak, yani ekonomik gelişme kapasitesine göre yapılmalıdır (</a:t>
            </a:r>
            <a:r>
              <a:rPr lang="tr-TR" dirty="0"/>
              <a:t>UN 2008).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Türkiye’de 1963 yılında başlayan planlı kalkınma çabaları, beş yıllık kalkınma planları ile -2006’dan itibaren yedi yıllık hazırlanmaktadır- her alanda politikaların geliştirilmesi amacına yönelik olarak, günümüze kadar sürmüştür. Bu kalkınma planlarında yaşlı politikaları bazen sosyal güvenlik bazen de sosyal hizmetler başlığı altında ele alınmıştır (DPT 2007).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3200" dirty="0"/>
              <a:t>Yerinde Bilgi Edinme Projesi” kapsamında </a:t>
            </a:r>
            <a:r>
              <a:rPr lang="tr-TR" sz="3200" dirty="0" smtClean="0"/>
              <a:t>İspanya’ya </a:t>
            </a:r>
            <a:r>
              <a:rPr lang="tr-TR" sz="3200" dirty="0"/>
              <a:t>düzenlenen ziyaret sonrasında rapor hazırlanmıştır. Bu raporda “Aktif Yaşlılık Programı” kapsamında boş zaman aktivitelerine ilişkin özellikle tatil ve “sosyal </a:t>
            </a:r>
            <a:r>
              <a:rPr lang="tr-TR" sz="3200" dirty="0" err="1"/>
              <a:t>termalizm</a:t>
            </a:r>
            <a:r>
              <a:rPr lang="tr-TR" sz="3200" dirty="0"/>
              <a:t>” programlarının hizmetleri açıklanmaktadır.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600" dirty="0"/>
              <a:t>Bu rapora göre, İspanya’da 2005 yılından itibaren devlet düzeyinde ve özerk yönetimler, yerel yönetimler ile yaşlılık kurumlarıyla işbirliği içinde yeni bir “aktif yaşlılık” programı stratejisi uygulanmaktadır. </a:t>
            </a:r>
          </a:p>
        </p:txBody>
      </p:sp>
    </p:spTree>
    <p:extLst>
      <p:ext uri="{BB962C8B-B14F-4D97-AF65-F5344CB8AC3E}">
        <p14:creationId xmlns:p14="http://schemas.microsoft.com/office/powerpoint/2010/main" val="335701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2800" dirty="0"/>
              <a:t>Türkiye’de yaşlılar için doğrudan boş zamanları değerlendirmeye yönelik hizmetler, kurumsal bakım modeli kapsamında yürütülmemekle birlikte; Ülkemizde ilk uygulama “Yaşlı Kulübü” olmuştur. </a:t>
            </a:r>
            <a:r>
              <a:rPr lang="tr-TR" sz="2800" dirty="0" smtClean="0"/>
              <a:t>İlk </a:t>
            </a:r>
            <a:r>
              <a:rPr lang="tr-TR" sz="2800" dirty="0"/>
              <a:t>Yaşlı Kulübü 1991 yılında </a:t>
            </a:r>
            <a:r>
              <a:rPr lang="tr-TR" sz="2800" dirty="0" smtClean="0"/>
              <a:t>İl </a:t>
            </a:r>
            <a:r>
              <a:rPr lang="tr-TR" sz="2800" dirty="0"/>
              <a:t>Sosyal Hizmetler Müdürlüğü’nün girişimi ile Tokat’ta açılmış, yöre yaşlılarının sosyal yoksunluklarını gidermek amacı ile </a:t>
            </a:r>
            <a:r>
              <a:rPr lang="tr-TR" sz="2800" dirty="0" err="1"/>
              <a:t>rekreasyonel</a:t>
            </a:r>
            <a:r>
              <a:rPr lang="tr-TR" sz="2800" dirty="0"/>
              <a:t> etkinliklerde bulunulmuş; ancak sürdürülememiştir (http://www.sosyalhizmetuzmani.org/ yaslibakim2.htm).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pPr algn="just"/>
            <a:r>
              <a:rPr lang="tr-TR" dirty="0"/>
              <a:t>Sosyal hizmet uygulamaları aile bireylerinin geleneksel kalıplar ve yaşam koşulları arasında ikilemde kalmalarını önler. Yaşlı birey için izolasyonu önleyerek, aile bireylerinin yaşam dengesini ve </a:t>
            </a:r>
            <a:r>
              <a:rPr lang="tr-TR" dirty="0" smtClean="0"/>
              <a:t>birliğini </a:t>
            </a:r>
            <a:r>
              <a:rPr lang="tr-TR" dirty="0"/>
              <a:t>korur (Koşar 1996, </a:t>
            </a:r>
            <a:r>
              <a:rPr lang="tr-TR" dirty="0" err="1"/>
              <a:t>Lymbery</a:t>
            </a:r>
            <a:r>
              <a:rPr lang="tr-TR" dirty="0"/>
              <a:t> 2005).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Türkiye’de ise “sosyal güvenlik sistemi” denilince sosyal sigorta; “sosyal sigorta” denilince de akla yaşlılık sigortası ya da emeklilik sistemi gelmektedir. Böylece Türkiye’de emeklilik / yaşlılık sigortası gerçekte sosyal güvenlik sistemini ifade etmektedir. Bu sisteme göre, bireyin belirli bir süre çalıştıktan sonra emeklilik aylığına hak kazanması ve böylece sosyal güvenliğinin sağlanması söz konusu olmaktadır (Döner 2006).</a:t>
            </a:r>
          </a:p>
        </p:txBody>
      </p:sp>
    </p:spTree>
    <p:extLst>
      <p:ext uri="{BB962C8B-B14F-4D97-AF65-F5344CB8AC3E}">
        <p14:creationId xmlns:p14="http://schemas.microsoft.com/office/powerpoint/2010/main" val="724284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Yaşlılara sağlanan sosyal güvenlik hizmetleri kapsamında Emekli Sandığı Kanunu (5434 ve 2022 Sayılı Kanunlar) ile kamuda memur olarak çalışan, 18 yaşını doldurmuş Türk vatandaşları ile onların bakmakta olduğu bireylere sosyal güvence sağlanmaktadır. Sosyal Sigortalar Kurumu Kanunu (SSK / 506 Sayılı Kanun ve bu kanunun 20. maddesi ile 2925 Sayılı Kanun) ise bir hizmet akdine dayanarak bir ya da birden fazla işveren tarafından çalıştırılanlar ile onların bakmakla yükümlü olduğu bireylere sosyal güvence sağlamaktadır. </a:t>
            </a:r>
          </a:p>
        </p:txBody>
      </p:sp>
    </p:spTree>
    <p:extLst>
      <p:ext uri="{BB962C8B-B14F-4D97-AF65-F5344CB8AC3E}">
        <p14:creationId xmlns:p14="http://schemas.microsoft.com/office/powerpoint/2010/main" val="13567156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TotalTime>
  <Words>573</Words>
  <Application>Microsoft Office PowerPoint</Application>
  <PresentationFormat>Ekran Gösterisi (4:3)</PresentationFormat>
  <Paragraphs>17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13</cp:revision>
  <dcterms:created xsi:type="dcterms:W3CDTF">2017-04-26T08:36:58Z</dcterms:created>
  <dcterms:modified xsi:type="dcterms:W3CDTF">2020-05-02T06:45:44Z</dcterms:modified>
</cp:coreProperties>
</file>