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7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52B6-97B1-4399-97B6-7241D1C0B802}" type="datetimeFigureOut">
              <a:rPr lang="tr-TR" smtClean="0"/>
              <a:pPr/>
              <a:t>9.4.2018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178C-5B35-4BBF-995B-AEAC00B8501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52B6-97B1-4399-97B6-7241D1C0B802}" type="datetimeFigureOut">
              <a:rPr lang="tr-TR" smtClean="0"/>
              <a:pPr/>
              <a:t>9.4.2018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178C-5B35-4BBF-995B-AEAC00B8501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52B6-97B1-4399-97B6-7241D1C0B802}" type="datetimeFigureOut">
              <a:rPr lang="tr-TR" smtClean="0"/>
              <a:pPr/>
              <a:t>9.4.2018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178C-5B35-4BBF-995B-AEAC00B8501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>
  <p:cSld name="Başlık, Metin v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Grafik Yer Tutucusu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B3B6C-5C89-452F-86E8-9579886826D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38639-1C8F-4F9A-B0AE-56A80157D2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Başlık v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Grafik Yer Tutucusu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33FD6-B575-411B-A319-A184F576C5F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52B6-97B1-4399-97B6-7241D1C0B802}" type="datetimeFigureOut">
              <a:rPr lang="tr-TR" smtClean="0"/>
              <a:pPr/>
              <a:t>9.4.2018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178C-5B35-4BBF-995B-AEAC00B8501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52B6-97B1-4399-97B6-7241D1C0B802}" type="datetimeFigureOut">
              <a:rPr lang="tr-TR" smtClean="0"/>
              <a:pPr/>
              <a:t>9.4.2018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178C-5B35-4BBF-995B-AEAC00B8501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52B6-97B1-4399-97B6-7241D1C0B802}" type="datetimeFigureOut">
              <a:rPr lang="tr-TR" smtClean="0"/>
              <a:pPr/>
              <a:t>9.4.2018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178C-5B35-4BBF-995B-AEAC00B8501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52B6-97B1-4399-97B6-7241D1C0B802}" type="datetimeFigureOut">
              <a:rPr lang="tr-TR" smtClean="0"/>
              <a:pPr/>
              <a:t>9.4.2018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178C-5B35-4BBF-995B-AEAC00B8501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52B6-97B1-4399-97B6-7241D1C0B802}" type="datetimeFigureOut">
              <a:rPr lang="tr-TR" smtClean="0"/>
              <a:pPr/>
              <a:t>9.4.2018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178C-5B35-4BBF-995B-AEAC00B8501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52B6-97B1-4399-97B6-7241D1C0B802}" type="datetimeFigureOut">
              <a:rPr lang="tr-TR" smtClean="0"/>
              <a:pPr/>
              <a:t>9.4.2018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178C-5B35-4BBF-995B-AEAC00B8501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52B6-97B1-4399-97B6-7241D1C0B802}" type="datetimeFigureOut">
              <a:rPr lang="tr-TR" smtClean="0"/>
              <a:pPr/>
              <a:t>9.4.2018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178C-5B35-4BBF-995B-AEAC00B8501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52B6-97B1-4399-97B6-7241D1C0B802}" type="datetimeFigureOut">
              <a:rPr lang="tr-TR" smtClean="0"/>
              <a:pPr/>
              <a:t>9.4.2018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178C-5B35-4BBF-995B-AEAC00B8501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452B6-97B1-4399-97B6-7241D1C0B802}" type="datetimeFigureOut">
              <a:rPr lang="tr-TR" smtClean="0"/>
              <a:pPr/>
              <a:t>9.4.2018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D178C-5B35-4BBF-995B-AEAC00B8501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TEMEL YAŞAM DESTEĞİ (II)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39720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z="2800" smtClean="0"/>
          </a:p>
        </p:txBody>
      </p:sp>
      <p:pic>
        <p:nvPicPr>
          <p:cNvPr id="95236" name="Picture 2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524000"/>
            <a:ext cx="4038600" cy="4186238"/>
          </a:xfrm>
          <a:noFill/>
        </p:spPr>
      </p:pic>
      <p:pic>
        <p:nvPicPr>
          <p:cNvPr id="952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484313"/>
            <a:ext cx="4114800" cy="393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Dış Kalp Masajı Ne Zaman Yapılır?</a:t>
            </a:r>
          </a:p>
        </p:txBody>
      </p:sp>
      <p:sp>
        <p:nvSpPr>
          <p:cNvPr id="392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44763"/>
            <a:ext cx="8229600" cy="24225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Yapay solunum sırasında yetişkinlerde şah damarından , bebeklerde koldan </a:t>
            </a:r>
            <a:r>
              <a:rPr lang="tr-TR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u="sng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5 saniye süre</a:t>
            </a:r>
            <a:r>
              <a:rPr lang="tr-TR" sz="2800" b="1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nabız kontrolü yapılır, nabız yoksa dış kalp masajına başlanır. </a:t>
            </a:r>
            <a:endParaRPr lang="tr-TR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tr-TR" sz="2400" b="1" dirty="0" smtClean="0">
                <a:effectLst/>
                <a:latin typeface="Arial" charset="0"/>
              </a:rPr>
              <a:t>KALP MASAJINA BAŞLAMADAN ÖNCE KALBİN TAMAMEN DURDUĞUNDAN KESİNLİKLE EMİN OLUNMALIDIR!</a:t>
            </a:r>
            <a:r>
              <a:rPr lang="tr-TR" sz="2400" dirty="0" smtClean="0">
                <a:effectLst/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defRPr/>
            </a:pPr>
            <a:endParaRPr lang="tr-TR" sz="2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38912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tr-TR" sz="1800" smtClean="0">
                <a:effectLst/>
              </a:rPr>
              <a:t>Alttaki kaburgalar elle tespit edilir, eller kaydırılarak göğüs kemiğinin alt ucu belirlenir. </a:t>
            </a:r>
          </a:p>
          <a:p>
            <a:pPr eaLnBrk="1" hangingPunct="1">
              <a:lnSpc>
                <a:spcPct val="80000"/>
              </a:lnSpc>
              <a:defRPr/>
            </a:pPr>
            <a:endParaRPr lang="tr-TR" sz="180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tr-TR" sz="1800" smtClean="0">
                <a:effectLst/>
              </a:rPr>
              <a:t>Her iki kaburganın birleştiği noktaya (sternum ucu) iki parmak konur ve üstüne diğer el topuğu yerleştirilerek bası noktası tespit edilir. Bu elin üzerine diğer el yerleştirilir. </a:t>
            </a:r>
          </a:p>
          <a:p>
            <a:pPr eaLnBrk="1" hangingPunct="1">
              <a:lnSpc>
                <a:spcPct val="80000"/>
              </a:lnSpc>
              <a:defRPr/>
            </a:pPr>
            <a:endParaRPr lang="tr-TR" sz="180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tr-TR" sz="1800" smtClean="0">
                <a:effectLst/>
              </a:rPr>
              <a:t>Her iki el parmakları birbirine geçirilir ve hastaya temas etmemesine dikkat edilir. Eller sabit tutulmalıdır. Dirsekler ve omuz düz ve hasta/yaralının vücuduna dik tutulacak şekilde tutulmalıdır. </a:t>
            </a:r>
          </a:p>
          <a:p>
            <a:pPr eaLnBrk="1" hangingPunct="1">
              <a:lnSpc>
                <a:spcPct val="80000"/>
              </a:lnSpc>
              <a:defRPr/>
            </a:pPr>
            <a:endParaRPr lang="tr-TR" sz="1800" smtClean="0"/>
          </a:p>
        </p:txBody>
      </p:sp>
      <p:pic>
        <p:nvPicPr>
          <p:cNvPr id="97284" name="Picture 2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751013"/>
            <a:ext cx="4038600" cy="4229100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277813"/>
            <a:ext cx="3657600" cy="5741987"/>
          </a:xfrm>
        </p:spPr>
        <p:txBody>
          <a:bodyPr/>
          <a:lstStyle/>
          <a:p>
            <a:pPr algn="l" eaLnBrk="1" hangingPunct="1">
              <a:defRPr/>
            </a:pPr>
            <a:r>
              <a:rPr lang="tr-TR" sz="2000" dirty="0" smtClean="0"/>
              <a:t>Yetişkinlerde önce kalp </a:t>
            </a:r>
            <a:br>
              <a:rPr lang="tr-TR" sz="2000" dirty="0" smtClean="0"/>
            </a:br>
            <a:r>
              <a:rPr lang="tr-TR" sz="2000" dirty="0" smtClean="0"/>
              <a:t>masajından başlanır</a:t>
            </a:r>
            <a:br>
              <a:rPr lang="tr-TR" sz="2000" dirty="0" smtClean="0"/>
            </a:br>
            <a:r>
              <a:rPr lang="tr-TR" sz="2000" dirty="0" smtClean="0"/>
              <a:t>Sonra </a:t>
            </a:r>
            <a:r>
              <a:rPr lang="tr-TR" sz="2000" dirty="0" err="1" smtClean="0"/>
              <a:t>sunni</a:t>
            </a:r>
            <a:r>
              <a:rPr lang="tr-TR" sz="2000" dirty="0" smtClean="0"/>
              <a:t> solunum yapılır.</a:t>
            </a:r>
            <a:br>
              <a:rPr lang="tr-TR" sz="2000" dirty="0" smtClean="0"/>
            </a:br>
            <a:r>
              <a:rPr lang="tr-TR" sz="2000" dirty="0" smtClean="0"/>
              <a:t>30 kalp masajı</a:t>
            </a:r>
            <a:br>
              <a:rPr lang="tr-TR" sz="2000" dirty="0" smtClean="0"/>
            </a:br>
            <a:r>
              <a:rPr lang="tr-TR" sz="2000" dirty="0" smtClean="0"/>
              <a:t>2 soluk verilir.</a:t>
            </a:r>
          </a:p>
        </p:txBody>
      </p:sp>
      <p:pic>
        <p:nvPicPr>
          <p:cNvPr id="98307" name="Picture 2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800" y="1600200"/>
            <a:ext cx="3833813" cy="4530725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pic>
        <p:nvPicPr>
          <p:cNvPr id="9933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19625" y="1371600"/>
            <a:ext cx="4491038" cy="5105400"/>
          </a:xfrm>
          <a:noFill/>
        </p:spPr>
      </p:pic>
      <p:pic>
        <p:nvPicPr>
          <p:cNvPr id="9933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347788"/>
            <a:ext cx="3959225" cy="5129212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4"/>
          <p:cNvSpPr>
            <a:spLocks noChangeArrowheads="1"/>
          </p:cNvSpPr>
          <p:nvPr/>
        </p:nvSpPr>
        <p:spPr bwMode="auto">
          <a:xfrm>
            <a:off x="609600" y="236538"/>
            <a:ext cx="70104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tr-TR" b="1">
                <a:solidFill>
                  <a:srgbClr val="FF0000"/>
                </a:solidFill>
                <a:latin typeface="Arial" charset="0"/>
                <a:cs typeface="Arial" charset="0"/>
              </a:rPr>
              <a:t>1- Dış kalp masajına başlamadan önce hazırlık</a:t>
            </a:r>
            <a:r>
              <a:rPr lang="tr-TR">
                <a:latin typeface="Arial" charset="0"/>
                <a:cs typeface="Arial" charset="0"/>
              </a:rPr>
              <a:t> </a:t>
            </a:r>
            <a:endParaRPr lang="tr-TR">
              <a:latin typeface="Arial" charset="0"/>
            </a:endParaRPr>
          </a:p>
          <a:p>
            <a:pPr algn="ctr" eaLnBrk="0" hangingPunct="0">
              <a:buFontTx/>
              <a:buChar char="•"/>
            </a:pPr>
            <a:r>
              <a:rPr lang="tr-TR">
                <a:latin typeface="Arial" charset="0"/>
              </a:rPr>
              <a:t>Şah damarından nabız kontrol edilmeli (üç parmak şekilde görüldüğü gibi şah damarı üzerine yerleştirilip 5 saniye süre ile nabız alınmaya çalışılmalı) </a:t>
            </a:r>
          </a:p>
          <a:p>
            <a:pPr algn="ctr" eaLnBrk="0" hangingPunct="0"/>
            <a:r>
              <a:rPr lang="tr-TR">
                <a:latin typeface="Arial" charset="0"/>
                <a:cs typeface="Arial" charset="0"/>
              </a:rPr>
              <a:t>  </a:t>
            </a:r>
            <a:r>
              <a:rPr lang="tr-TR" sz="12400">
                <a:latin typeface="Arial" charset="0"/>
                <a:cs typeface="Arial" charset="0"/>
              </a:rPr>
              <a:t> </a:t>
            </a:r>
            <a:r>
              <a:rPr lang="tr-TR">
                <a:latin typeface="Arial" charset="0"/>
                <a:cs typeface="Arial" charset="0"/>
              </a:rPr>
              <a:t>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100355" name="Picture 5" descr="Sayfa4DKMUy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9425" y="2736850"/>
            <a:ext cx="4270375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dirty="0" smtClean="0"/>
              <a:t>Nabız alınamıyorsa kazazede sert zemine sırtüstü yatırılmalı </a:t>
            </a:r>
          </a:p>
          <a:p>
            <a:pPr eaLnBrk="1" hangingPunct="1">
              <a:defRPr/>
            </a:pPr>
            <a:r>
              <a:rPr lang="tr-TR" sz="2800" dirty="0" smtClean="0"/>
              <a:t>Tercihen kazazedenin sağ tarafına diz </a:t>
            </a:r>
            <a:r>
              <a:rPr lang="tr-TR" sz="2800" dirty="0" err="1" smtClean="0"/>
              <a:t>çökülmeli</a:t>
            </a:r>
            <a:r>
              <a:rPr lang="tr-TR" sz="2800" dirty="0" smtClean="0"/>
              <a:t> </a:t>
            </a:r>
          </a:p>
          <a:p>
            <a:pPr eaLnBrk="1" hangingPunct="1">
              <a:defRPr/>
            </a:pPr>
            <a:r>
              <a:rPr lang="tr-TR" sz="2800" dirty="0" err="1" smtClean="0"/>
              <a:t>Sternum</a:t>
            </a:r>
            <a:r>
              <a:rPr lang="tr-TR" sz="2800" dirty="0" smtClean="0"/>
              <a:t> kemiğinin (iman tahtası) alt ucundan 2 - 3 parmak yukarı kısım belirlenmeli </a:t>
            </a:r>
          </a:p>
          <a:p>
            <a:pPr eaLnBrk="1" hangingPunct="1">
              <a:defRPr/>
            </a:pPr>
            <a:r>
              <a:rPr lang="tr-TR" sz="2800" dirty="0" smtClean="0"/>
              <a:t>veya kemiğin orta noktası belirlenerek alt yarısının orta-alt kısmı belirlenmeli </a:t>
            </a:r>
          </a:p>
          <a:p>
            <a:pPr eaLnBrk="1" hangingPunct="1">
              <a:defRPr/>
            </a:pPr>
            <a:r>
              <a:rPr lang="tr-TR" sz="2800" dirty="0" smtClean="0"/>
              <a:t>Bir elin ayası buraya yerleştirilmeli </a:t>
            </a:r>
          </a:p>
          <a:p>
            <a:pPr eaLnBrk="1" hangingPunct="1">
              <a:defRPr/>
            </a:pPr>
            <a:r>
              <a:rPr lang="tr-TR" sz="2800" dirty="0" smtClean="0"/>
              <a:t>Diğer el üzerine yerleştirilmeli </a:t>
            </a:r>
          </a:p>
          <a:p>
            <a:pPr eaLnBrk="1" hangingPunct="1">
              <a:defRPr/>
            </a:pPr>
            <a:endParaRPr lang="tr-TR" sz="28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BİYEM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9563" y="1600200"/>
            <a:ext cx="5984875" cy="45307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BİYEMyeni foto 0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1196975"/>
            <a:ext cx="4968875" cy="37274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BİYEMyeni foto 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981075"/>
            <a:ext cx="60483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KALP MASAJI</a:t>
            </a:r>
            <a:endParaRPr lang="tr-TR" dirty="0"/>
          </a:p>
        </p:txBody>
      </p:sp>
      <p:sp>
        <p:nvSpPr>
          <p:cNvPr id="5" name="4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5" descr="Sayfa4DKMUyg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7763"/>
            <a:ext cx="61722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BİYEMyeni foto 01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1268413"/>
            <a:ext cx="5486400" cy="411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BİYEMyeni foto 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836613"/>
            <a:ext cx="6224588" cy="466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6" descr="Sayfa4DKMUyg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7763"/>
            <a:ext cx="61722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5" descr="Sayfa4DKMUy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63600"/>
            <a:ext cx="6858000" cy="513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5" descr="Sayfa4DKMUyg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20750"/>
            <a:ext cx="678180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4"/>
          <p:cNvSpPr>
            <a:spLocks noChangeArrowheads="1"/>
          </p:cNvSpPr>
          <p:nvPr/>
        </p:nvSpPr>
        <p:spPr bwMode="auto">
          <a:xfrm>
            <a:off x="838200" y="1322388"/>
            <a:ext cx="79248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tr-TR" sz="2800" b="1">
                <a:latin typeface="Arial" charset="0"/>
              </a:rPr>
              <a:t>Dış kalp masajı </a:t>
            </a:r>
            <a:r>
              <a:rPr lang="tr-TR" sz="2800">
                <a:latin typeface="Arial" charset="0"/>
              </a:rPr>
              <a:t> </a:t>
            </a:r>
          </a:p>
          <a:p>
            <a:pPr algn="just"/>
            <a:r>
              <a:rPr lang="tr-TR" sz="2800" b="1">
                <a:latin typeface="Arial" charset="0"/>
              </a:rPr>
              <a:t>Altın Kural</a:t>
            </a:r>
            <a:r>
              <a:rPr lang="tr-TR" sz="2800">
                <a:latin typeface="Arial" charset="0"/>
              </a:rPr>
              <a:t> </a:t>
            </a:r>
          </a:p>
          <a:p>
            <a:pPr lvl="1" algn="just"/>
            <a:r>
              <a:rPr lang="tr-TR" sz="2800">
                <a:latin typeface="Arial" charset="0"/>
              </a:rPr>
              <a:t>Parmaklarınızı göğüs kafesi ile temas ettirmemelisiniz ki (sadece el ayası temas etmeli) güç tek bir noktadan verilsin </a:t>
            </a:r>
          </a:p>
          <a:p>
            <a:pPr lvl="1" algn="just"/>
            <a:endParaRPr lang="tr-TR" sz="2800">
              <a:latin typeface="Arial" charset="0"/>
            </a:endParaRPr>
          </a:p>
          <a:p>
            <a:pPr lvl="1" algn="just"/>
            <a:r>
              <a:rPr lang="tr-TR" sz="2800">
                <a:latin typeface="Arial" charset="0"/>
              </a:rPr>
              <a:t>Dirseklerinizi bükmemelisiniz ki ; göğüs kemiği üzerine dik olarak baskı uygulanılabilsin </a:t>
            </a:r>
          </a:p>
          <a:p>
            <a:pPr algn="just" eaLnBrk="0" hangingPunct="0"/>
            <a:endParaRPr lang="tr-TR" sz="2800">
              <a:latin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43257" name="Group 185"/>
          <p:cNvGraphicFramePr>
            <a:graphicFrameLocks noGrp="1"/>
          </p:cNvGraphicFramePr>
          <p:nvPr/>
        </p:nvGraphicFramePr>
        <p:xfrm>
          <a:off x="0" y="0"/>
          <a:ext cx="9144000" cy="8083551"/>
        </p:xfrm>
        <a:graphic>
          <a:graphicData uri="http://schemas.openxmlformats.org/drawingml/2006/table">
            <a:tbl>
              <a:tblPr/>
              <a:tblGrid>
                <a:gridCol w="1973263"/>
                <a:gridCol w="1782762"/>
                <a:gridCol w="1738313"/>
                <a:gridCol w="1944687"/>
                <a:gridCol w="1704975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  <a:cs typeface="Times New Roman" pitchFamily="18" charset="0"/>
                        </a:rPr>
                        <a:t>DOLAŞIM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  <a:cs typeface="Times New Roman" pitchFamily="18" charset="0"/>
                        </a:rPr>
                        <a:t>Erişkin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  <a:cs typeface="Times New Roman" pitchFamily="18" charset="0"/>
                        </a:rPr>
                        <a:t>Çocuk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  <a:cs typeface="Times New Roman" pitchFamily="18" charset="0"/>
                        </a:rPr>
                        <a:t>Bebek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TYD / Suni Solunum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9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Nabız alma 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 YOK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Nabız kontrolü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Karotit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YOK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Karotid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femoral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 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 YOK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Brakial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Solunum yoksa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,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30 göğüs basısı 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 suni solunum  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9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Göğse bası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Uygulanacak yer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Göğüs kemiğinin 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Alt yarısı /  iki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memebaşının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 ortasına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Göğüs kemiğinin 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  alt yarısı /  iki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memebaşının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 ortasına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Göğüs kemiğinin  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  tam ortası /  iki memebaşının ortasına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 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Göğüs basısının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 Uygulanışı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İki el tabanı üst üste konarak  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Tek veya iki 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el tabanı ile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 parmak ile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 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62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Dakikadaki (ortalama)sayısı (sağ.per.için)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100 kez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100 kez 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100 kez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 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5"/>
                    </a:solidFill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Kalp masajı  / 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Suni solunum oranı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 : 2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 : 2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 : 2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 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Göğüs bası derinliği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En az  5cm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Göğüs kafesinin 1/3 derinliği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Göğüs kafesinin 1/3 derinliği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392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35175"/>
            <a:ext cx="8229600" cy="3803650"/>
          </a:xfrm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Hasta / Yaralıya 30 kalp masajından sonra 2 solunum yaptırılır.(30:2)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Temel yaşam desteğine </a:t>
            </a:r>
            <a:r>
              <a:rPr lang="tr-TR" sz="3600" u="sng" dirty="0" smtClean="0">
                <a:latin typeface="Times New Roman" pitchFamily="18" charset="0"/>
                <a:cs typeface="Times New Roman" pitchFamily="18" charset="0"/>
              </a:rPr>
              <a:t>hasta / yaralının yaşamsal refleksleri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veya </a:t>
            </a:r>
            <a:r>
              <a:rPr lang="tr-TR" sz="3600" u="sng" dirty="0" smtClean="0">
                <a:latin typeface="Times New Roman" pitchFamily="18" charset="0"/>
                <a:cs typeface="Times New Roman" pitchFamily="18" charset="0"/>
              </a:rPr>
              <a:t>tıbbi yardım gelene kadar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yada </a:t>
            </a:r>
            <a:r>
              <a:rPr lang="tr-TR" sz="3600" u="sng" dirty="0" smtClean="0">
                <a:latin typeface="Times New Roman" pitchFamily="18" charset="0"/>
                <a:cs typeface="Times New Roman" pitchFamily="18" charset="0"/>
              </a:rPr>
              <a:t>ilkyardımcı yorulana kadar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kesintisiz devam edilir.</a:t>
            </a:r>
          </a:p>
          <a:p>
            <a:pPr eaLnBrk="1" hangingPunct="1">
              <a:defRPr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3200" smtClean="0"/>
              <a:t>1-8 yaş arasındaki çocuklar için hayat kurtarıcı soluk verme tekniği</a:t>
            </a:r>
            <a:br>
              <a:rPr lang="tr-TR" sz="3200" smtClean="0"/>
            </a:br>
            <a:endParaRPr lang="tr-TR" sz="3200" smtClean="0"/>
          </a:p>
        </p:txBody>
      </p:sp>
      <p:sp>
        <p:nvSpPr>
          <p:cNvPr id="39352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Çocuğun yapısına göre </a:t>
            </a:r>
          </a:p>
          <a:p>
            <a:pPr lvl="1" eaLnBrk="1" hangingPunct="1">
              <a:buFontTx/>
              <a:buNone/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Temel yaşam desteği  ayarlanır.</a:t>
            </a:r>
          </a:p>
          <a:p>
            <a:pPr lvl="1" eaLnBrk="1" hangingPunct="1"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Çocuk gelişmişse yetişkin gibi kalp masajından başlanır.</a:t>
            </a:r>
          </a:p>
          <a:p>
            <a:pPr lvl="1" eaLnBrk="1" hangingPunct="1"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Çocuk küçük ise ise temel yaşam desteğine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sunni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solunumla başlanır.</a:t>
            </a:r>
          </a:p>
          <a:p>
            <a:pPr lvl="1" eaLnBrk="1" hangingPunct="1">
              <a:buFontTx/>
              <a:buNone/>
              <a:defRPr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5716" name="Picture 2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33975" y="1600200"/>
            <a:ext cx="3065463" cy="4530725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ChangeArrowheads="1"/>
          </p:cNvSpPr>
          <p:nvPr/>
        </p:nvSpPr>
        <p:spPr bwMode="auto">
          <a:xfrm>
            <a:off x="914400" y="1555750"/>
            <a:ext cx="7543800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76176" anchor="ctr">
            <a:spAutoFit/>
          </a:bodyPr>
          <a:lstStyle/>
          <a:p>
            <a:pPr algn="ctr"/>
            <a:r>
              <a:rPr lang="tr-TR" sz="2800" b="1" u="sng">
                <a:latin typeface="Arial" charset="0"/>
              </a:rPr>
              <a:t>Dış kalp masajı nasıl yapılır?</a:t>
            </a:r>
            <a:endParaRPr lang="tr-TR" sz="2800" b="1">
              <a:latin typeface="Arial" charset="0"/>
            </a:endParaRPr>
          </a:p>
          <a:p>
            <a:pPr algn="just"/>
            <a:r>
              <a:rPr lang="tr-TR" sz="2800">
                <a:latin typeface="Arial" charset="0"/>
              </a:rPr>
              <a:t>Yapay solunum sırasında şah damarından </a:t>
            </a:r>
            <a:r>
              <a:rPr lang="tr-TR" sz="2800" b="1">
                <a:latin typeface="Arial" charset="0"/>
              </a:rPr>
              <a:t>5 saniye süre ile</a:t>
            </a:r>
            <a:r>
              <a:rPr lang="tr-TR" sz="2800">
                <a:latin typeface="Arial" charset="0"/>
              </a:rPr>
              <a:t> nabız kontrolü yapılır, nabız yoksa dış kalp masajına başlanır.</a:t>
            </a:r>
          </a:p>
          <a:p>
            <a:pPr algn="just"/>
            <a:endParaRPr lang="tr-TR" sz="2800">
              <a:latin typeface="Arial" charset="0"/>
            </a:endParaRPr>
          </a:p>
          <a:p>
            <a:pPr algn="just"/>
            <a:r>
              <a:rPr lang="tr-TR" sz="2800">
                <a:latin typeface="Arial" charset="0"/>
              </a:rPr>
              <a:t> </a:t>
            </a:r>
            <a:r>
              <a:rPr lang="tr-TR" sz="2800" b="1">
                <a:latin typeface="Arial" charset="0"/>
              </a:rPr>
              <a:t>KALP MASAJINA BAŞLAMADAN ÖNCE KALBİN TAMAMEN DURDUĞUNDAN KESİNLİKLE EMİN OLUNMALIDIR!</a:t>
            </a:r>
            <a:r>
              <a:rPr lang="tr-TR" sz="2800">
                <a:latin typeface="Arial" charset="0"/>
              </a:rPr>
              <a:t> </a:t>
            </a:r>
          </a:p>
          <a:p>
            <a:pPr algn="ctr" eaLnBrk="0" hangingPunct="0"/>
            <a:endParaRPr lang="tr-TR" sz="2800">
              <a:latin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393728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defRPr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Hava yolu açılır</a:t>
            </a:r>
          </a:p>
          <a:p>
            <a:pPr lvl="1" eaLnBrk="1" hangingPunct="1"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Derin nefes alındıktan sonra bir el çocuğun alına konur.</a:t>
            </a:r>
          </a:p>
          <a:p>
            <a:pPr eaLnBrk="1" hangingPunct="1">
              <a:defRPr/>
            </a:pPr>
            <a:endParaRPr lang="tr-TR" sz="2800" dirty="0" smtClean="0"/>
          </a:p>
        </p:txBody>
      </p:sp>
      <p:pic>
        <p:nvPicPr>
          <p:cNvPr id="116740" name="Picture 2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393830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Ağız çocuğun ağzını kaplayacak şekilde yerleştirilir.</a:t>
            </a:r>
          </a:p>
          <a:p>
            <a:pPr lvl="1" eaLnBrk="1" hangingPunct="1"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Aynı elin baş  ve işaret parmağı ile çocuğun burnu sıkılır.</a:t>
            </a:r>
          </a:p>
          <a:p>
            <a:pPr lvl="1" eaLnBrk="1" hangingPunct="1">
              <a:defRPr/>
            </a:pPr>
            <a:endParaRPr lang="tr-TR" sz="2400" dirty="0" smtClean="0"/>
          </a:p>
          <a:p>
            <a:pPr eaLnBrk="1" hangingPunct="1">
              <a:defRPr/>
            </a:pPr>
            <a:endParaRPr lang="tr-TR" sz="2800" dirty="0" smtClean="0"/>
          </a:p>
        </p:txBody>
      </p:sp>
      <p:pic>
        <p:nvPicPr>
          <p:cNvPr id="117764" name="Picture 2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dirty="0" smtClean="0"/>
          </a:p>
        </p:txBody>
      </p:sp>
      <p:sp>
        <p:nvSpPr>
          <p:cNvPr id="394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Dolaşımın kontrol edilmesi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İki kez hayat kurtarıcı soluk verildikten sonra çocuklarda dolaşımın varlığını kontrol etmek için aşağıdaki belirtilerden biri aranmalıdır.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Yeterli ve düzenli solunum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Öksürük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vücut hareketleri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Çocuklarda nabzı hisset her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zamn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kolay olmayabilir. Bu yüzden bu belirtilerden birinin varlığı dolaşımın bir göstergesi olarak kabul edilir.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Ancak dolaşım sık aralıklarla kontrol edilmelidir.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Çocukta dolaşım belirtileri varsa düzenli ve yeterli solunum yoksa dakikada 12-20 kez solutma işlemine devam edilmelidir.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39475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Çocukta yeterli solunum varsa koma (rahatlama) pozisyonuna getirilir.</a:t>
            </a:r>
          </a:p>
        </p:txBody>
      </p:sp>
      <p:pic>
        <p:nvPicPr>
          <p:cNvPr id="119812" name="Picture 2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701925"/>
            <a:ext cx="4038600" cy="2325688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mtClean="0"/>
              <a:t>1-8 arasındaki çocuklarda kalp masaji tekniği</a:t>
            </a:r>
          </a:p>
        </p:txBody>
      </p:sp>
      <p:sp>
        <p:nvSpPr>
          <p:cNvPr id="39434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z="2800" dirty="0" smtClean="0"/>
          </a:p>
          <a:p>
            <a:pPr lvl="1" eaLnBrk="1" hangingPunct="1"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El ayası ile  memelerden geçen hayali çizginin tam ortasına dik olarak konur. </a:t>
            </a:r>
          </a:p>
          <a:p>
            <a:pPr lvl="1" eaLnBrk="1" hangingPunct="1"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Kaburgalara bası yapmamak için parmaklar yukarıya kaldırılır.</a:t>
            </a:r>
          </a:p>
          <a:p>
            <a:pPr lvl="1" eaLnBrk="1" hangingPunct="1">
              <a:defRPr/>
            </a:pPr>
            <a:r>
              <a:rPr lang="tr-TR" sz="2400" u="sng" dirty="0" smtClean="0">
                <a:latin typeface="Times New Roman" pitchFamily="18" charset="0"/>
                <a:cs typeface="Times New Roman" pitchFamily="18" charset="0"/>
              </a:rPr>
              <a:t>Tek elle masaj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yapılır</a:t>
            </a:r>
          </a:p>
        </p:txBody>
      </p:sp>
      <p:pic>
        <p:nvPicPr>
          <p:cNvPr id="120836" name="Picture 2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268538"/>
            <a:ext cx="4038600" cy="3194050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39454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Dirsekler bükülmeden göğüs kalınlığının 1/3 si (2,5-5 cm) çökecek şekilde bastırılır ve bırakılır.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Masaj hızı yaklaşık olarak dakikada 100 civarında olmalıdır. (yaklaşık 2 masaj/sn)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Her 5 döngüde bir (yaklaşık iki dakika) çocuk yeniden değerlendirilmelidir.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Çocuk iri ise masaj iki elle de yapılabilir.</a:t>
            </a:r>
          </a:p>
        </p:txBody>
      </p:sp>
      <p:pic>
        <p:nvPicPr>
          <p:cNvPr id="121860" name="Picture 2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139950"/>
            <a:ext cx="4038600" cy="3449638"/>
          </a:xfr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16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40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Bebeklerde (0-1 yaş) Temel Yaşam Desteği</a:t>
            </a:r>
          </a:p>
        </p:txBody>
      </p:sp>
      <p:sp>
        <p:nvSpPr>
          <p:cNvPr id="393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47900"/>
            <a:ext cx="6858000" cy="4060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tr-TR" sz="2400" dirty="0" smtClean="0">
                <a:effectLst/>
                <a:latin typeface="Times New Roman" pitchFamily="18" charset="0"/>
              </a:rPr>
              <a:t>Bebek hareketsiz ise, </a:t>
            </a:r>
            <a:r>
              <a:rPr lang="tr-TR" sz="2400" b="1" dirty="0" smtClean="0">
                <a:effectLst/>
                <a:latin typeface="Times New Roman" pitchFamily="18" charset="0"/>
              </a:rPr>
              <a:t>bilincinin açık olup olmadığı</a:t>
            </a:r>
            <a:r>
              <a:rPr lang="tr-TR" sz="2400" dirty="0" smtClean="0">
                <a:effectLst/>
                <a:latin typeface="Times New Roman" pitchFamily="18" charset="0"/>
              </a:rPr>
              <a:t>;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tr-TR" sz="2000" dirty="0" smtClean="0">
                <a:effectLst/>
                <a:latin typeface="Times New Roman" pitchFamily="18" charset="0"/>
                <a:cs typeface="Times New Roman" pitchFamily="18" charset="0"/>
              </a:rPr>
              <a:t>ayak tabanını gıdıklayarak veya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tr-TR" sz="2000" dirty="0" smtClean="0">
                <a:effectLst/>
                <a:latin typeface="Times New Roman" pitchFamily="18" charset="0"/>
                <a:cs typeface="Times New Roman" pitchFamily="18" charset="0"/>
              </a:rPr>
              <a:t>derisini </a:t>
            </a:r>
            <a:r>
              <a:rPr lang="tr-TR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cimdikleyerek</a:t>
            </a:r>
            <a:r>
              <a:rPr lang="tr-TR" sz="2000" dirty="0" smtClean="0">
                <a:effectLst/>
                <a:latin typeface="Times New Roman" pitchFamily="18" charset="0"/>
                <a:cs typeface="Times New Roman" pitchFamily="18" charset="0"/>
              </a:rPr>
              <a:t> tepki verip vermediğine bakılarak karar verilir.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tr-TR" sz="2400" dirty="0" smtClean="0">
                <a:effectLst/>
                <a:latin typeface="Times New Roman" pitchFamily="18" charset="0"/>
                <a:cs typeface="Times New Roman" pitchFamily="18" charset="0"/>
              </a:rPr>
              <a:t>Bebeklerde yetişkinlerden farklı olarak </a:t>
            </a:r>
            <a:r>
              <a:rPr lang="tr-TR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sunni</a:t>
            </a:r>
            <a:r>
              <a:rPr lang="tr-TR" sz="2400" dirty="0" smtClean="0">
                <a:effectLst/>
                <a:latin typeface="Times New Roman" pitchFamily="18" charset="0"/>
                <a:cs typeface="Times New Roman" pitchFamily="18" charset="0"/>
              </a:rPr>
              <a:t> solunumla temel yaşam desteğine başlanır.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229600" cy="314801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Solunum yolunun açılması için bebeğe </a:t>
            </a:r>
            <a:r>
              <a:rPr lang="tr-TR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Baş-Çene pozisyonu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verilir (bebeğin başı hafifçe arkaya itilir).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defRPr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Başın fazla gerdirilmesi bebeklerin solunum yollarının tam gelişmemiş olmasından dolayı solunum yollarını tıkayıp olumsuz sonuçlar yaratabilir ,  başa </a:t>
            </a:r>
            <a:r>
              <a:rPr lang="tr-TR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hafif</a:t>
            </a:r>
            <a:r>
              <a:rPr lang="tr-T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bir eğim vermek son derece önemlidir.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Bebeğin omuzlarının altına 2-3 cm. kalınlığında katlanmış havlu bez vs. koymak hava yolunun açılması için yeterli olabilir.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Bebeğin hava yolu açıldıktan sonra, solunum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Bak-Dinle-Hisset yöntemi</a:t>
            </a:r>
            <a:r>
              <a:rPr lang="tr-TR" sz="2400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ile  5 saniye süre ile değerlendirilir,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pic>
        <p:nvPicPr>
          <p:cNvPr id="124931" name="Picture 2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66938" y="1600200"/>
            <a:ext cx="4808537" cy="4530725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pic>
        <p:nvPicPr>
          <p:cNvPr id="125955" name="Picture 2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38375" y="1600200"/>
            <a:ext cx="4667250" cy="4530725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KALP DURMASI NEDENLERİ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1">
              <a:defRPr/>
            </a:pPr>
            <a:r>
              <a:rPr lang="tr-TR" sz="1800" dirty="0" smtClean="0"/>
              <a:t>Oksijensizlik ( Solunum durması, boğulma, zehirlenme vs. )</a:t>
            </a:r>
            <a:br>
              <a:rPr lang="tr-TR" sz="1800" dirty="0" smtClean="0"/>
            </a:br>
            <a:endParaRPr lang="tr-TR" sz="1800" dirty="0" smtClean="0"/>
          </a:p>
          <a:p>
            <a:pPr lvl="1">
              <a:defRPr/>
            </a:pPr>
            <a:r>
              <a:rPr lang="tr-TR" sz="1800" dirty="0" smtClean="0"/>
              <a:t>Kanamalar</a:t>
            </a:r>
            <a:br>
              <a:rPr lang="tr-TR" sz="1800" dirty="0" smtClean="0"/>
            </a:br>
            <a:endParaRPr lang="tr-TR" sz="1800" dirty="0" smtClean="0"/>
          </a:p>
          <a:p>
            <a:pPr lvl="1">
              <a:defRPr/>
            </a:pPr>
            <a:r>
              <a:rPr lang="tr-TR" sz="1800" dirty="0" smtClean="0"/>
              <a:t>İlaçlar ve kimyasal maddeler</a:t>
            </a:r>
            <a:br>
              <a:rPr lang="tr-TR" sz="1800" dirty="0" smtClean="0"/>
            </a:br>
            <a:endParaRPr lang="tr-TR" sz="1800" dirty="0" smtClean="0"/>
          </a:p>
          <a:p>
            <a:pPr lvl="1">
              <a:defRPr/>
            </a:pPr>
            <a:r>
              <a:rPr lang="tr-TR" sz="1800" dirty="0" smtClean="0"/>
              <a:t>Elektrik veya yıldırım çarpması</a:t>
            </a:r>
            <a:br>
              <a:rPr lang="tr-TR" sz="1800" dirty="0" smtClean="0"/>
            </a:br>
            <a:endParaRPr lang="tr-TR" sz="1800" dirty="0" smtClean="0"/>
          </a:p>
          <a:p>
            <a:pPr lvl="1">
              <a:defRPr/>
            </a:pPr>
            <a:r>
              <a:rPr lang="tr-TR" sz="1800" dirty="0" smtClean="0"/>
              <a:t>Kalp hastalıkları ve beyin hastalıkları</a:t>
            </a:r>
            <a:br>
              <a:rPr lang="tr-TR" sz="1800" dirty="0" smtClean="0"/>
            </a:br>
            <a:endParaRPr lang="tr-TR" sz="1800" dirty="0" smtClean="0"/>
          </a:p>
          <a:p>
            <a:pPr>
              <a:defRPr/>
            </a:pPr>
            <a:r>
              <a:rPr lang="tr-TR" sz="1800" dirty="0" smtClean="0"/>
              <a:t/>
            </a:r>
            <a:br>
              <a:rPr lang="tr-TR" sz="1800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sz="1800" dirty="0"/>
          </a:p>
        </p:txBody>
      </p:sp>
      <p:sp>
        <p:nvSpPr>
          <p:cNvPr id="6" name="5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KALP DURMASI BELİRTİLERİ</a:t>
            </a:r>
            <a:endParaRPr lang="tr-TR" dirty="0"/>
          </a:p>
        </p:txBody>
      </p:sp>
      <p:sp>
        <p:nvSpPr>
          <p:cNvPr id="7" name="6 İçerik Yer Tutucusu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>
              <a:defRPr/>
            </a:pPr>
            <a:r>
              <a:rPr lang="tr-TR" sz="1600" dirty="0" smtClean="0"/>
              <a:t>Kalp sesleri duyulmaz, nabız alınmaz.</a:t>
            </a:r>
            <a:br>
              <a:rPr lang="tr-TR" sz="1600" dirty="0" smtClean="0"/>
            </a:br>
            <a:endParaRPr lang="tr-TR" sz="1600" dirty="0" smtClean="0"/>
          </a:p>
          <a:p>
            <a:pPr lvl="1">
              <a:defRPr/>
            </a:pPr>
            <a:r>
              <a:rPr lang="tr-TR" sz="1600" dirty="0" smtClean="0"/>
              <a:t>Solunum durur, morarma görülür.</a:t>
            </a:r>
            <a:br>
              <a:rPr lang="tr-TR" sz="1600" dirty="0" smtClean="0"/>
            </a:br>
            <a:endParaRPr lang="tr-TR" sz="1600" dirty="0" smtClean="0"/>
          </a:p>
          <a:p>
            <a:pPr lvl="1">
              <a:defRPr/>
            </a:pPr>
            <a:r>
              <a:rPr lang="tr-TR" sz="1600" dirty="0" smtClean="0"/>
              <a:t>Oksijensizliğe bağlı olarak bilinç kaybolur, çırpınmalar görülür.</a:t>
            </a:r>
            <a:br>
              <a:rPr lang="tr-TR" sz="1600" dirty="0" smtClean="0"/>
            </a:br>
            <a:endParaRPr lang="tr-TR" sz="1600" dirty="0" smtClean="0"/>
          </a:p>
          <a:p>
            <a:pPr lvl="1">
              <a:defRPr/>
            </a:pPr>
            <a:r>
              <a:rPr lang="tr-TR" sz="1600" dirty="0" smtClean="0"/>
              <a:t>Göz bebekleri genişler.</a:t>
            </a:r>
            <a:br>
              <a:rPr lang="tr-TR" sz="1600" dirty="0" smtClean="0"/>
            </a:br>
            <a:endParaRPr lang="tr-TR" sz="1600" dirty="0" smtClean="0"/>
          </a:p>
          <a:p>
            <a:pPr lvl="1">
              <a:defRPr/>
            </a:pPr>
            <a:r>
              <a:rPr lang="tr-TR" sz="1600" dirty="0" smtClean="0"/>
              <a:t>İleri dönemde koma ve ölüm gerçekleşir.</a:t>
            </a:r>
          </a:p>
          <a:p>
            <a:pPr>
              <a:defRPr/>
            </a:pPr>
            <a:endParaRPr lang="tr-TR" dirty="0" smtClean="0"/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Hayat kurtarıcı soluk verme tekniği</a:t>
            </a:r>
          </a:p>
        </p:txBody>
      </p:sp>
      <p:sp>
        <p:nvSpPr>
          <p:cNvPr id="394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Soluk aldıktan sonra ağız bebeğin ağız ve burnunu kaplayacak şekilde yerleştirilir. </a:t>
            </a:r>
          </a:p>
          <a:p>
            <a:pPr eaLnBrk="1" hangingPunct="1">
              <a:defRPr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1-1,5 saniye süre ile bebeğin ağız ve burnundan içeriye üflenir.</a:t>
            </a:r>
          </a:p>
          <a:p>
            <a:pPr eaLnBrk="1" hangingPunct="1">
              <a:defRPr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Bebeğin nefes vermesini bir süre beklenir. Aynı işlemler yapılarak ikinci kez soluk verilir.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39495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Baş parmak yöntemine göre</a:t>
            </a:r>
          </a:p>
          <a:p>
            <a:pPr lvl="1" eaLnBrk="1" hangingPunct="1"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Her iki baş parmağı yan yana gelecek şekilde tutulur.</a:t>
            </a:r>
          </a:p>
          <a:p>
            <a:pPr lvl="1" eaLnBrk="1" hangingPunct="1"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Parmaklar hayali çizginin ortasına ve bir aşağısına konur. Diğer parmaklarla göğüs kafesi sarılır.</a:t>
            </a:r>
          </a:p>
          <a:p>
            <a:pPr eaLnBrk="1" hangingPunct="1">
              <a:defRPr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8004" name="Picture 2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127250"/>
            <a:ext cx="4038600" cy="3475038"/>
          </a:xfr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Bebeklerde kalp masajı</a:t>
            </a:r>
          </a:p>
        </p:txBody>
      </p:sp>
      <p:sp>
        <p:nvSpPr>
          <p:cNvPr id="39485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Baş parmak veya iki parmak tekniği ile yapılabilir.</a:t>
            </a:r>
          </a:p>
          <a:p>
            <a:pPr eaLnBrk="1" hangingPunct="1">
              <a:defRPr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Baş parmak tekniği ile</a:t>
            </a:r>
          </a:p>
          <a:p>
            <a:pPr lvl="1" eaLnBrk="1" hangingPunct="1"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Bebeğin yan tarafında durulur</a:t>
            </a:r>
            <a:r>
              <a:rPr lang="tr-TR" sz="2400" dirty="0" smtClean="0"/>
              <a:t>.</a:t>
            </a:r>
          </a:p>
        </p:txBody>
      </p:sp>
      <p:pic>
        <p:nvPicPr>
          <p:cNvPr id="129028" name="Picture 2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085975"/>
            <a:ext cx="4038600" cy="3559175"/>
          </a:xfr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130051" name="Rectangle 4"/>
          <p:cNvSpPr>
            <a:spLocks noGrp="1" noChangeArrowheads="1" noTextEdit="1"/>
          </p:cNvSpPr>
          <p:nvPr>
            <p:ph type="chart" sz="half" idx="2"/>
          </p:nvPr>
        </p:nvSpPr>
        <p:spPr/>
      </p:sp>
      <p:pic>
        <p:nvPicPr>
          <p:cNvPr id="130052" name="Picture 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524000"/>
            <a:ext cx="4191000" cy="4641850"/>
          </a:xfrm>
          <a:noFill/>
        </p:spPr>
      </p:pic>
      <p:sp>
        <p:nvSpPr>
          <p:cNvPr id="130053" name="4 Dikdörtgen"/>
          <p:cNvSpPr>
            <a:spLocks noChangeArrowheads="1"/>
          </p:cNvSpPr>
          <p:nvPr/>
        </p:nvSpPr>
        <p:spPr bwMode="auto">
          <a:xfrm>
            <a:off x="457200" y="2058988"/>
            <a:ext cx="3886200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Blip>
                <a:blip r:embed="rId3"/>
              </a:buBlip>
            </a:pPr>
            <a:r>
              <a:rPr lang="tr-TR">
                <a:latin typeface="Times New Roman" pitchFamily="18" charset="0"/>
                <a:cs typeface="Times New Roman" pitchFamily="18" charset="0"/>
              </a:rPr>
              <a:t>1 yaşın altındaki bebeklerde;</a:t>
            </a:r>
          </a:p>
          <a:p>
            <a:pPr lvl="1">
              <a:buFontTx/>
              <a:buBlip>
                <a:blip r:embed="rId3"/>
              </a:buBlip>
            </a:pPr>
            <a:r>
              <a:rPr lang="tr-TR">
                <a:latin typeface="Times New Roman" pitchFamily="18" charset="0"/>
                <a:cs typeface="Times New Roman" pitchFamily="18" charset="0"/>
              </a:rPr>
              <a:t>  Her iki meme başından geçen hattın hemen altına iki parmak konur,</a:t>
            </a:r>
          </a:p>
          <a:p>
            <a:pPr lvl="1">
              <a:buFontTx/>
              <a:buBlip>
                <a:blip r:embed="rId3"/>
              </a:buBlip>
            </a:pPr>
            <a:r>
              <a:rPr lang="tr-TR">
                <a:latin typeface="Times New Roman" pitchFamily="18" charset="0"/>
                <a:cs typeface="Times New Roman" pitchFamily="18" charset="0"/>
              </a:rPr>
              <a:t>  Parmaklar yan yana ve yere dik olacak, </a:t>
            </a:r>
          </a:p>
          <a:p>
            <a:pPr lvl="2">
              <a:buFontTx/>
              <a:buBlip>
                <a:blip r:embed="rId3"/>
              </a:buBlip>
            </a:pPr>
            <a:r>
              <a:rPr lang="tr-TR">
                <a:latin typeface="Times New Roman" pitchFamily="18" charset="0"/>
                <a:cs typeface="Times New Roman" pitchFamily="18" charset="0"/>
              </a:rPr>
              <a:t>  göğüs kemiği </a:t>
            </a:r>
            <a:r>
              <a:rPr lang="tr-TR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1-1,5 cm </a:t>
            </a:r>
            <a:r>
              <a:rPr lang="tr-TR">
                <a:latin typeface="Times New Roman" pitchFamily="18" charset="0"/>
                <a:cs typeface="Times New Roman" pitchFamily="18" charset="0"/>
              </a:rPr>
              <a:t>içe çökecek şekilde,</a:t>
            </a:r>
          </a:p>
          <a:p>
            <a:pPr lvl="1">
              <a:buFontTx/>
              <a:buBlip>
                <a:blip r:embed="rId3"/>
              </a:buBlip>
            </a:pPr>
            <a:r>
              <a:rPr lang="tr-TR">
                <a:latin typeface="Times New Roman" pitchFamily="18" charset="0"/>
                <a:cs typeface="Times New Roman" pitchFamily="18" charset="0"/>
              </a:rPr>
              <a:t>  bası sıklığı dakikada </a:t>
            </a:r>
            <a:r>
              <a:rPr lang="tr-TR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100 bası</a:t>
            </a:r>
            <a:r>
              <a:rPr lang="tr-TR">
                <a:latin typeface="Times New Roman" pitchFamily="18" charset="0"/>
                <a:cs typeface="Times New Roman" pitchFamily="18" charset="0"/>
              </a:rPr>
              <a:t> olacak şekilde 30/2 oranında yapılır.</a:t>
            </a:r>
          </a:p>
          <a:p>
            <a:pPr>
              <a:buFont typeface="Wingdings" pitchFamily="2" charset="2"/>
              <a:buNone/>
            </a:pPr>
            <a:endParaRPr lang="tr-TR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dirty="0" smtClean="0"/>
          </a:p>
        </p:txBody>
      </p:sp>
      <p:sp>
        <p:nvSpPr>
          <p:cNvPr id="39659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400" dirty="0" smtClean="0"/>
              <a:t>Temel yaşam desteğinin yapılması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000" dirty="0" smtClean="0"/>
              <a:t>Ortamın güvenliği sağlanır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000" dirty="0" smtClean="0"/>
              <a:t>Bilinç değerlendirilir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tr-TR" sz="1800" dirty="0" smtClean="0"/>
              <a:t>Yanıt verirse bir sorun olup olmadığı araştırılır.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tr-TR" sz="1800" dirty="0" smtClean="0"/>
              <a:t>Yanıt vermiyorsa 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tr-TR" sz="1600" dirty="0" smtClean="0">
                <a:effectLst/>
              </a:rPr>
              <a:t>çevrede biri varsa hemen 112 aratılmalıdır.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tr-TR" sz="1600" dirty="0" smtClean="0">
                <a:effectLst/>
              </a:rPr>
              <a:t> Boğulma ve travmalarda ilkyardımcı yalnız ise 1 </a:t>
            </a:r>
            <a:r>
              <a:rPr lang="tr-TR" sz="1600" dirty="0" err="1" smtClean="0">
                <a:effectLst/>
              </a:rPr>
              <a:t>siklusdan</a:t>
            </a:r>
            <a:r>
              <a:rPr lang="tr-TR" sz="1600" dirty="0" smtClean="0">
                <a:effectLst/>
              </a:rPr>
              <a:t> sonra kendisi yardım çağırmalıdır. 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tr-TR" sz="1600" dirty="0" smtClean="0">
                <a:effectLst/>
              </a:rPr>
              <a:t>Bebek ve çocuklarda, ilk önce iki solunum yapılır, ardından 112 aranır. </a:t>
            </a:r>
            <a:endParaRPr lang="tr-TR" sz="1600" dirty="0" smtClean="0"/>
          </a:p>
        </p:txBody>
      </p:sp>
      <p:pic>
        <p:nvPicPr>
          <p:cNvPr id="90116" name="Picture 2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020888"/>
            <a:ext cx="4038600" cy="3689350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6705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tr-T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Siklus</a:t>
            </a:r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30 dış kalp masajı ve 2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sunni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solunumun 5 kez tekrarıdır </a:t>
            </a:r>
          </a:p>
          <a:p>
            <a:pPr eaLnBrk="1" hangingPunct="1"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Her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siklusta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hasta / yaralının solunumu ve şah damarından nabzı 5 saniye süre ile kontrol edilmelidir</a:t>
            </a: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39669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2800" smtClean="0"/>
              <a:t>Hava yolu kontrol edilir</a:t>
            </a:r>
          </a:p>
        </p:txBody>
      </p:sp>
      <p:pic>
        <p:nvPicPr>
          <p:cNvPr id="92164" name="Picture 2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733550"/>
            <a:ext cx="4038600" cy="4262438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39700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2800" dirty="0" smtClean="0"/>
              <a:t>Solunum kontrol edilir</a:t>
            </a:r>
          </a:p>
          <a:p>
            <a:pPr eaLnBrk="1" hangingPunct="1">
              <a:defRPr/>
            </a:pPr>
            <a:endParaRPr lang="tr-TR" sz="2800" dirty="0" smtClean="0"/>
          </a:p>
        </p:txBody>
      </p:sp>
      <p:pic>
        <p:nvPicPr>
          <p:cNvPr id="93188" name="Picture 2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719263"/>
            <a:ext cx="4038600" cy="4291012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3971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tr-TR" sz="2400" smtClean="0"/>
              <a:t>Solunum varsa koma pozisyonuna sokulur</a:t>
            </a:r>
          </a:p>
          <a:p>
            <a:pPr eaLnBrk="1" hangingPunct="1">
              <a:defRPr/>
            </a:pPr>
            <a:endParaRPr lang="tr-TR" sz="2800" smtClean="0"/>
          </a:p>
        </p:txBody>
      </p:sp>
      <p:pic>
        <p:nvPicPr>
          <p:cNvPr id="94212" name="Picture 2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804988"/>
            <a:ext cx="4038600" cy="4119562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981</Words>
  <Application>Microsoft Office PowerPoint</Application>
  <PresentationFormat>Ekran Gösterisi (4:3)</PresentationFormat>
  <Paragraphs>158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4" baseType="lpstr">
      <vt:lpstr>Ofis Teması</vt:lpstr>
      <vt:lpstr>TEMEL YAŞAM DESTEĞİ (II)</vt:lpstr>
      <vt:lpstr>KALP MASAJI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Dış Kalp Masajı Ne Zaman Yapılır?</vt:lpstr>
      <vt:lpstr>Slayt 12</vt:lpstr>
      <vt:lpstr>Yetişkinlerde önce kalp  masajından başlanır Sonra sunni solunum yapılır. 30 kalp masajı 2 soluk verilir.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1-8 yaş arasındaki çocuklar için hayat kurtarıcı soluk verme tekniği </vt:lpstr>
      <vt:lpstr>Slayt 30</vt:lpstr>
      <vt:lpstr>Slayt 31</vt:lpstr>
      <vt:lpstr>Slayt 32</vt:lpstr>
      <vt:lpstr>Slayt 33</vt:lpstr>
      <vt:lpstr>1-8 arasındaki çocuklarda kalp masaji tekniği</vt:lpstr>
      <vt:lpstr>Slayt 35</vt:lpstr>
      <vt:lpstr>Bebeklerde (0-1 yaş) Temel Yaşam Desteği</vt:lpstr>
      <vt:lpstr>Slayt 37</vt:lpstr>
      <vt:lpstr>Slayt 38</vt:lpstr>
      <vt:lpstr>Slayt 39</vt:lpstr>
      <vt:lpstr>Hayat kurtarıcı soluk verme tekniği</vt:lpstr>
      <vt:lpstr>Slayt 41</vt:lpstr>
      <vt:lpstr>Bebeklerde kalp masajı</vt:lpstr>
      <vt:lpstr>Slayt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TEMEL YAŞAM DESTEĞİ (II)</dc:title>
  <dc:creator>Gozansoy</dc:creator>
  <cp:lastModifiedBy>Gozansoy</cp:lastModifiedBy>
  <cp:revision>1</cp:revision>
  <dcterms:created xsi:type="dcterms:W3CDTF">2018-04-09T09:25:30Z</dcterms:created>
  <dcterms:modified xsi:type="dcterms:W3CDTF">2018-04-09T11:55:25Z</dcterms:modified>
</cp:coreProperties>
</file>