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4" d="100"/>
          <a:sy n="84" d="100"/>
        </p:scale>
        <p:origin x="-1392" y="-6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35744734-59BC-4FE9-81D4-686E1B263C3F}" type="datetimeFigureOut">
              <a:rPr lang="tr-TR" smtClean="0"/>
              <a:t>19.5.2020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FFF26B5-EAD5-4A93-9060-69958E277437}"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35744734-59BC-4FE9-81D4-686E1B263C3F}" type="datetimeFigureOut">
              <a:rPr lang="tr-TR" smtClean="0"/>
              <a:t>19.5.2020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FFF26B5-EAD5-4A93-9060-69958E277437}"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35744734-59BC-4FE9-81D4-686E1B263C3F}" type="datetimeFigureOut">
              <a:rPr lang="tr-TR" smtClean="0"/>
              <a:t>19.5.2020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FFF26B5-EAD5-4A93-9060-69958E277437}" type="slidenum">
              <a:rPr lang="tr-TR" smtClean="0"/>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 1 column" type="tx">
  <p:cSld name="Title + 1 column">
    <p:spTree>
      <p:nvGrpSpPr>
        <p:cNvPr id="1" name="Shape 19"/>
        <p:cNvGrpSpPr/>
        <p:nvPr/>
      </p:nvGrpSpPr>
      <p:grpSpPr>
        <a:xfrm>
          <a:off x="0" y="0"/>
          <a:ext cx="0" cy="0"/>
          <a:chOff x="0" y="0"/>
          <a:chExt cx="0" cy="0"/>
        </a:xfrm>
      </p:grpSpPr>
      <p:sp>
        <p:nvSpPr>
          <p:cNvPr id="20" name="Google Shape;20;p5"/>
          <p:cNvSpPr txBox="1">
            <a:spLocks noGrp="1"/>
          </p:cNvSpPr>
          <p:nvPr>
            <p:ph type="title"/>
          </p:nvPr>
        </p:nvSpPr>
        <p:spPr>
          <a:xfrm>
            <a:off x="1887900" y="579433"/>
            <a:ext cx="5368200" cy="11432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a:lvl1pPr>
            <a:lvl2pPr lvl="1">
              <a:spcBef>
                <a:spcPts val="0"/>
              </a:spcBef>
              <a:spcAft>
                <a:spcPts val="0"/>
              </a:spcAft>
              <a:buSzPts val="2400"/>
              <a:buNone/>
              <a:defRPr/>
            </a:lvl2pPr>
            <a:lvl3pPr lvl="2">
              <a:spcBef>
                <a:spcPts val="0"/>
              </a:spcBef>
              <a:spcAft>
                <a:spcPts val="0"/>
              </a:spcAft>
              <a:buSzPts val="2400"/>
              <a:buNone/>
              <a:defRPr/>
            </a:lvl3pPr>
            <a:lvl4pPr lvl="3">
              <a:spcBef>
                <a:spcPts val="0"/>
              </a:spcBef>
              <a:spcAft>
                <a:spcPts val="0"/>
              </a:spcAft>
              <a:buSzPts val="2400"/>
              <a:buNone/>
              <a:defRPr/>
            </a:lvl4pPr>
            <a:lvl5pPr lvl="4">
              <a:spcBef>
                <a:spcPts val="0"/>
              </a:spcBef>
              <a:spcAft>
                <a:spcPts val="0"/>
              </a:spcAft>
              <a:buSzPts val="2400"/>
              <a:buNone/>
              <a:defRPr/>
            </a:lvl5pPr>
            <a:lvl6pPr lvl="5">
              <a:spcBef>
                <a:spcPts val="0"/>
              </a:spcBef>
              <a:spcAft>
                <a:spcPts val="0"/>
              </a:spcAft>
              <a:buSzPts val="2400"/>
              <a:buNone/>
              <a:defRPr/>
            </a:lvl6pPr>
            <a:lvl7pPr lvl="6">
              <a:spcBef>
                <a:spcPts val="0"/>
              </a:spcBef>
              <a:spcAft>
                <a:spcPts val="0"/>
              </a:spcAft>
              <a:buSzPts val="2400"/>
              <a:buNone/>
              <a:defRPr/>
            </a:lvl7pPr>
            <a:lvl8pPr lvl="7">
              <a:spcBef>
                <a:spcPts val="0"/>
              </a:spcBef>
              <a:spcAft>
                <a:spcPts val="0"/>
              </a:spcAft>
              <a:buSzPts val="2400"/>
              <a:buNone/>
              <a:defRPr/>
            </a:lvl8pPr>
            <a:lvl9pPr lvl="8">
              <a:spcBef>
                <a:spcPts val="0"/>
              </a:spcBef>
              <a:spcAft>
                <a:spcPts val="0"/>
              </a:spcAft>
              <a:buSzPts val="2400"/>
              <a:buNone/>
              <a:defRPr/>
            </a:lvl9pPr>
          </a:lstStyle>
          <a:p>
            <a:endParaRPr/>
          </a:p>
        </p:txBody>
      </p:sp>
      <p:sp>
        <p:nvSpPr>
          <p:cNvPr id="21" name="Google Shape;21;p5"/>
          <p:cNvSpPr txBox="1">
            <a:spLocks noGrp="1"/>
          </p:cNvSpPr>
          <p:nvPr>
            <p:ph type="body" idx="1"/>
          </p:nvPr>
        </p:nvSpPr>
        <p:spPr>
          <a:xfrm>
            <a:off x="1224425" y="1970333"/>
            <a:ext cx="6695100" cy="4597600"/>
          </a:xfrm>
          <a:prstGeom prst="rect">
            <a:avLst/>
          </a:prstGeom>
        </p:spPr>
        <p:txBody>
          <a:bodyPr spcFirstLastPara="1" wrap="square" lIns="91425" tIns="91425" rIns="91425" bIns="91425" anchor="t" anchorCtr="0">
            <a:noAutofit/>
          </a:bodyPr>
          <a:lstStyle>
            <a:lvl1pPr marL="457200" lvl="0" indent="-381000">
              <a:spcBef>
                <a:spcPts val="600"/>
              </a:spcBef>
              <a:spcAft>
                <a:spcPts val="0"/>
              </a:spcAft>
              <a:buSzPts val="2400"/>
              <a:buChar char="✣"/>
              <a:defRPr/>
            </a:lvl1pPr>
            <a:lvl2pPr marL="914400" lvl="1" indent="-355600">
              <a:spcBef>
                <a:spcPts val="0"/>
              </a:spcBef>
              <a:spcAft>
                <a:spcPts val="0"/>
              </a:spcAft>
              <a:buSzPts val="2000"/>
              <a:buChar char="⨳"/>
              <a:defRPr/>
            </a:lvl2pPr>
            <a:lvl3pPr marL="1371600" lvl="2" indent="-355600">
              <a:spcBef>
                <a:spcPts val="0"/>
              </a:spcBef>
              <a:spcAft>
                <a:spcPts val="0"/>
              </a:spcAft>
              <a:buSzPts val="2000"/>
              <a:buChar char="■"/>
              <a:defRPr/>
            </a:lvl3pPr>
            <a:lvl4pPr marL="1828800" lvl="3" indent="-330200">
              <a:spcBef>
                <a:spcPts val="0"/>
              </a:spcBef>
              <a:spcAft>
                <a:spcPts val="0"/>
              </a:spcAft>
              <a:buSzPts val="1600"/>
              <a:buChar char="●"/>
              <a:defRPr/>
            </a:lvl4pPr>
            <a:lvl5pPr marL="2286000" lvl="4" indent="-330200">
              <a:spcBef>
                <a:spcPts val="0"/>
              </a:spcBef>
              <a:spcAft>
                <a:spcPts val="0"/>
              </a:spcAft>
              <a:buSzPts val="1600"/>
              <a:buChar char="○"/>
              <a:defRPr/>
            </a:lvl5pPr>
            <a:lvl6pPr marL="2743200" lvl="5" indent="-330200">
              <a:spcBef>
                <a:spcPts val="0"/>
              </a:spcBef>
              <a:spcAft>
                <a:spcPts val="0"/>
              </a:spcAft>
              <a:buSzPts val="1600"/>
              <a:buChar char="■"/>
              <a:defRPr/>
            </a:lvl6pPr>
            <a:lvl7pPr marL="3200400" lvl="6" indent="-330200">
              <a:spcBef>
                <a:spcPts val="0"/>
              </a:spcBef>
              <a:spcAft>
                <a:spcPts val="0"/>
              </a:spcAft>
              <a:buSzPts val="1600"/>
              <a:buChar char="●"/>
              <a:defRPr/>
            </a:lvl7pPr>
            <a:lvl8pPr marL="3657600" lvl="7" indent="-330200">
              <a:spcBef>
                <a:spcPts val="0"/>
              </a:spcBef>
              <a:spcAft>
                <a:spcPts val="0"/>
              </a:spcAft>
              <a:buSzPts val="1600"/>
              <a:buChar char="○"/>
              <a:defRPr/>
            </a:lvl8pPr>
            <a:lvl9pPr marL="4114800" lvl="8" indent="-330200">
              <a:spcBef>
                <a:spcPts val="0"/>
              </a:spcBef>
              <a:spcAft>
                <a:spcPts val="0"/>
              </a:spcAft>
              <a:buSzPts val="1600"/>
              <a:buChar char="■"/>
              <a:defRPr/>
            </a:lvl9pPr>
          </a:lstStyle>
          <a:p>
            <a:endParaRPr/>
          </a:p>
        </p:txBody>
      </p:sp>
      <p:sp>
        <p:nvSpPr>
          <p:cNvPr id="23" name="Google Shape;23;p5"/>
          <p:cNvSpPr txBox="1">
            <a:spLocks noGrp="1"/>
          </p:cNvSpPr>
          <p:nvPr>
            <p:ph type="sldNum" idx="12"/>
          </p:nvPr>
        </p:nvSpPr>
        <p:spPr>
          <a:xfrm>
            <a:off x="4297650" y="6333201"/>
            <a:ext cx="548700" cy="5248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ctr" rtl="0">
              <a:spcBef>
                <a:spcPts val="0"/>
              </a:spcBef>
              <a:spcAft>
                <a:spcPts val="0"/>
              </a:spcAft>
              <a:buNone/>
            </a:pPr>
            <a:fld id="{00000000-1234-1234-1234-123412341234}" type="slidenum">
              <a:rPr lang="en"/>
              <a:pPr marL="0" lvl="0" indent="0" algn="ct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35744734-59BC-4FE9-81D4-686E1B263C3F}" type="datetimeFigureOut">
              <a:rPr lang="tr-TR" smtClean="0"/>
              <a:t>19.5.2020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FFF26B5-EAD5-4A93-9060-69958E277437}"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35744734-59BC-4FE9-81D4-686E1B263C3F}" type="datetimeFigureOut">
              <a:rPr lang="tr-TR" smtClean="0"/>
              <a:t>19.5.2020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FFF26B5-EAD5-4A93-9060-69958E277437}"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35744734-59BC-4FE9-81D4-686E1B263C3F}" type="datetimeFigureOut">
              <a:rPr lang="tr-TR" smtClean="0"/>
              <a:t>19.5.2020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9FFF26B5-EAD5-4A93-9060-69958E277437}"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35744734-59BC-4FE9-81D4-686E1B263C3F}" type="datetimeFigureOut">
              <a:rPr lang="tr-TR" smtClean="0"/>
              <a:t>19.5.2020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9FFF26B5-EAD5-4A93-9060-69958E277437}"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35744734-59BC-4FE9-81D4-686E1B263C3F}" type="datetimeFigureOut">
              <a:rPr lang="tr-TR" smtClean="0"/>
              <a:t>19.5.2020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9FFF26B5-EAD5-4A93-9060-69958E277437}"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35744734-59BC-4FE9-81D4-686E1B263C3F}" type="datetimeFigureOut">
              <a:rPr lang="tr-TR" smtClean="0"/>
              <a:t>19.5.2020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9FFF26B5-EAD5-4A93-9060-69958E277437}"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35744734-59BC-4FE9-81D4-686E1B263C3F}" type="datetimeFigureOut">
              <a:rPr lang="tr-TR" smtClean="0"/>
              <a:t>19.5.2020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9FFF26B5-EAD5-4A93-9060-69958E277437}"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35744734-59BC-4FE9-81D4-686E1B263C3F}" type="datetimeFigureOut">
              <a:rPr lang="tr-TR" smtClean="0"/>
              <a:t>19.5.2020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9FFF26B5-EAD5-4A93-9060-69958E277437}"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744734-59BC-4FE9-81D4-686E1B263C3F}" type="datetimeFigureOut">
              <a:rPr lang="tr-TR" smtClean="0"/>
              <a:t>19.5.2020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FF26B5-EAD5-4A93-9060-69958E277437}"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740703"/>
            <a:ext cx="8064896" cy="5952661"/>
          </a:xfrm>
        </p:spPr>
        <p:txBody>
          <a:bodyPr/>
          <a:lstStyle/>
          <a:p>
            <a:pPr algn="ctr">
              <a:buNone/>
            </a:pPr>
            <a:r>
              <a:rPr lang="tr-TR" sz="2000" dirty="0" smtClean="0">
                <a:latin typeface="Times New Roman" pitchFamily="18" charset="0"/>
                <a:cs typeface="Times New Roman" pitchFamily="18" charset="0"/>
              </a:rPr>
              <a:t>Ortaçağ </a:t>
            </a:r>
            <a:r>
              <a:rPr lang="tr-TR" sz="2000" dirty="0" err="1" smtClean="0">
                <a:latin typeface="Times New Roman" pitchFamily="18" charset="0"/>
                <a:cs typeface="Times New Roman" pitchFamily="18" charset="0"/>
              </a:rPr>
              <a:t>Avrupasında</a:t>
            </a:r>
            <a:r>
              <a:rPr lang="tr-TR" sz="2000" dirty="0" smtClean="0">
                <a:latin typeface="Times New Roman" pitchFamily="18" charset="0"/>
                <a:cs typeface="Times New Roman" pitchFamily="18" charset="0"/>
              </a:rPr>
              <a:t> Ekonomik Gelişme </a:t>
            </a:r>
          </a:p>
          <a:p>
            <a:pPr algn="ctr">
              <a:buNone/>
            </a:pPr>
            <a:r>
              <a:rPr lang="tr-TR" sz="1800" dirty="0" smtClean="0">
                <a:latin typeface="Times New Roman" pitchFamily="18" charset="0"/>
                <a:cs typeface="Times New Roman" pitchFamily="18" charset="0"/>
              </a:rPr>
              <a:t>Kırsal Toplum</a:t>
            </a:r>
          </a:p>
          <a:p>
            <a:pPr algn="just">
              <a:buNone/>
            </a:pPr>
            <a:r>
              <a:rPr lang="tr-TR" sz="1800" dirty="0" smtClean="0">
                <a:latin typeface="Times New Roman" pitchFamily="18" charset="0"/>
                <a:cs typeface="Times New Roman" pitchFamily="18" charset="0"/>
              </a:rPr>
              <a:t>	Feodal toplum düzeninde üç sınıf mevcuttu: </a:t>
            </a:r>
          </a:p>
          <a:p>
            <a:pPr algn="just">
              <a:buNone/>
            </a:pPr>
            <a:r>
              <a:rPr lang="tr-TR" sz="1800" dirty="0" smtClean="0">
                <a:latin typeface="Times New Roman" pitchFamily="18" charset="0"/>
                <a:cs typeface="Times New Roman" pitchFamily="18" charset="0"/>
              </a:rPr>
              <a:t>	1) </a:t>
            </a:r>
            <a:r>
              <a:rPr lang="tr-TR" sz="1800" dirty="0" err="1" smtClean="0">
                <a:latin typeface="Times New Roman" pitchFamily="18" charset="0"/>
                <a:cs typeface="Times New Roman" pitchFamily="18" charset="0"/>
              </a:rPr>
              <a:t>Lordlar</a:t>
            </a:r>
            <a:r>
              <a:rPr lang="tr-TR" sz="1800" dirty="0" smtClean="0">
                <a:latin typeface="Times New Roman" pitchFamily="18" charset="0"/>
                <a:cs typeface="Times New Roman" pitchFamily="18" charset="0"/>
              </a:rPr>
              <a:t>/beyler/toprak sahipleri: savunma ve adaleti sağlama </a:t>
            </a:r>
          </a:p>
          <a:p>
            <a:pPr algn="just">
              <a:buNone/>
            </a:pPr>
            <a:r>
              <a:rPr lang="tr-TR" sz="1800" dirty="0" smtClean="0">
                <a:latin typeface="Times New Roman" pitchFamily="18" charset="0"/>
                <a:cs typeface="Times New Roman" pitchFamily="18" charset="0"/>
              </a:rPr>
              <a:t>	2) Din adamları: toplumun manevi refahını sağlama </a:t>
            </a:r>
          </a:p>
          <a:p>
            <a:pPr algn="just">
              <a:buNone/>
            </a:pPr>
            <a:r>
              <a:rPr lang="tr-TR" sz="1800" dirty="0" smtClean="0">
                <a:latin typeface="Times New Roman" pitchFamily="18" charset="0"/>
                <a:cs typeface="Times New Roman" pitchFamily="18" charset="0"/>
              </a:rPr>
              <a:t>	3) Serfler (ve çok az sayıdaki özgür köylüler): işgücü </a:t>
            </a:r>
          </a:p>
          <a:p>
            <a:pPr algn="just">
              <a:buFontTx/>
              <a:buChar char="-"/>
            </a:pPr>
            <a:endParaRPr lang="tr-TR" sz="1800" dirty="0" smtClean="0">
              <a:latin typeface="Times New Roman" pitchFamily="18" charset="0"/>
              <a:cs typeface="Times New Roman" pitchFamily="18" charset="0"/>
            </a:endParaRPr>
          </a:p>
          <a:p>
            <a:pPr algn="just">
              <a:buNone/>
            </a:pPr>
            <a:r>
              <a:rPr lang="tr-TR" sz="1800" dirty="0" smtClean="0">
                <a:latin typeface="Times New Roman" pitchFamily="18" charset="0"/>
                <a:cs typeface="Times New Roman" pitchFamily="18" charset="0"/>
              </a:rPr>
              <a:t>	Ortaçağ toplumunun bu hiyerarşik manzarasında henüz kasaba-şehir sakinleri (burjuvazi) bulunmamaktadır. Bu grup ancak 11. yüzyılda toplumun önemli bir unsuru olmaya başlamış ve giderek </a:t>
            </a:r>
            <a:r>
              <a:rPr lang="tr-TR" sz="1800" dirty="0" err="1" smtClean="0">
                <a:latin typeface="Times New Roman" pitchFamily="18" charset="0"/>
                <a:cs typeface="Times New Roman" pitchFamily="18" charset="0"/>
              </a:rPr>
              <a:t>lordlar</a:t>
            </a:r>
            <a:r>
              <a:rPr lang="tr-TR" sz="1800" dirty="0" smtClean="0">
                <a:latin typeface="Times New Roman" pitchFamily="18" charset="0"/>
                <a:cs typeface="Times New Roman" pitchFamily="18" charset="0"/>
              </a:rPr>
              <a:t> ve din adamlarından daha kalabalık bir sınıf oluşturmaya başlamışlardır.  </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1</a:t>
            </a:fld>
            <a:endParaRPr lang="en"/>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740703"/>
            <a:ext cx="8064896" cy="5952661"/>
          </a:xfrm>
        </p:spPr>
        <p:txBody>
          <a:bodyPr/>
          <a:lstStyle/>
          <a:p>
            <a:pPr algn="ctr">
              <a:buNone/>
            </a:pPr>
            <a:r>
              <a:rPr lang="tr-TR" sz="2000" dirty="0" smtClean="0">
                <a:latin typeface="Times New Roman" pitchFamily="18" charset="0"/>
                <a:cs typeface="Times New Roman" pitchFamily="18" charset="0"/>
              </a:rPr>
              <a:t>Ortaçağ </a:t>
            </a:r>
            <a:r>
              <a:rPr lang="tr-TR" sz="2000" dirty="0" err="1" smtClean="0">
                <a:latin typeface="Times New Roman" pitchFamily="18" charset="0"/>
                <a:cs typeface="Times New Roman" pitchFamily="18" charset="0"/>
              </a:rPr>
              <a:t>Avrupasında</a:t>
            </a:r>
            <a:r>
              <a:rPr lang="tr-TR" sz="2000" dirty="0" smtClean="0">
                <a:latin typeface="Times New Roman" pitchFamily="18" charset="0"/>
                <a:cs typeface="Times New Roman" pitchFamily="18" charset="0"/>
              </a:rPr>
              <a:t> Ekonomik Gelişme </a:t>
            </a:r>
          </a:p>
          <a:p>
            <a:pPr algn="just">
              <a:buFontTx/>
              <a:buChar char="-"/>
            </a:pPr>
            <a:r>
              <a:rPr lang="tr-TR" sz="2000" dirty="0" smtClean="0">
                <a:latin typeface="Times New Roman" pitchFamily="18" charset="0"/>
                <a:cs typeface="Times New Roman" pitchFamily="18" charset="0"/>
              </a:rPr>
              <a:t>- Köylülerin çoğu feodal beyin </a:t>
            </a:r>
            <a:r>
              <a:rPr lang="tr-TR" sz="2000" i="1" dirty="0" err="1" smtClean="0">
                <a:latin typeface="Times New Roman" pitchFamily="18" charset="0"/>
                <a:cs typeface="Times New Roman" pitchFamily="18" charset="0"/>
              </a:rPr>
              <a:t>demesne</a:t>
            </a:r>
            <a:r>
              <a:rPr lang="tr-TR" sz="2000" dirty="0" err="1" smtClean="0">
                <a:latin typeface="Times New Roman" pitchFamily="18" charset="0"/>
                <a:cs typeface="Times New Roman" pitchFamily="18" charset="0"/>
              </a:rPr>
              <a:t>si</a:t>
            </a:r>
            <a:r>
              <a:rPr lang="tr-TR" sz="2000" dirty="0" smtClean="0">
                <a:latin typeface="Times New Roman" pitchFamily="18" charset="0"/>
                <a:cs typeface="Times New Roman" pitchFamily="18" charset="0"/>
              </a:rPr>
              <a:t> üzerinde bazı işgücü hizmetlerini yerine getirmek zorundaydı. Bu hizmetler köylünün (serfin) kendi toprağındaki işlere göre öncelik taşımaktaydı. Hizmetlerin kapsamı ve doğası bölgeye, zamana, köylünün ve toprağın imtiyazına göre değişiyordu. Özgür bir köylünün serf türü yükümlülükleri olması ya da bir serfin bazen bir mülk kiralaması gibi durumlar da olabiliyordu. Serfler ortalama olarak haftada 3-4 gün feodal bey için çalışmak zorundaydı. </a:t>
            </a:r>
          </a:p>
          <a:p>
            <a:pPr algn="just">
              <a:buFontTx/>
              <a:buChar char="-"/>
            </a:pPr>
            <a:r>
              <a:rPr lang="tr-TR" sz="2000" dirty="0" smtClean="0">
                <a:latin typeface="Times New Roman" pitchFamily="18" charset="0"/>
                <a:cs typeface="Times New Roman" pitchFamily="18" charset="0"/>
              </a:rPr>
              <a:t>- Kadınlar </a:t>
            </a:r>
            <a:r>
              <a:rPr lang="tr-TR" sz="2000" dirty="0" err="1" smtClean="0">
                <a:latin typeface="Times New Roman" pitchFamily="18" charset="0"/>
                <a:cs typeface="Times New Roman" pitchFamily="18" charset="0"/>
              </a:rPr>
              <a:t>klübelerinde</a:t>
            </a:r>
            <a:r>
              <a:rPr lang="tr-TR" sz="2000" dirty="0" smtClean="0">
                <a:latin typeface="Times New Roman" pitchFamily="18" charset="0"/>
                <a:cs typeface="Times New Roman" pitchFamily="18" charset="0"/>
              </a:rPr>
              <a:t> ya da feodal beyin atölyelerinde iplik eğirip kumaş dokuyabiliyorlardı. Çocuklar beyin evinde hizmetçi olarak kullanılabiliyordu. </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10</a:t>
            </a:fld>
            <a:endParaRPr lang="en"/>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740703"/>
            <a:ext cx="8064896" cy="5952661"/>
          </a:xfrm>
        </p:spPr>
        <p:txBody>
          <a:bodyPr/>
          <a:lstStyle/>
          <a:p>
            <a:pPr algn="ctr">
              <a:buNone/>
            </a:pPr>
            <a:r>
              <a:rPr lang="tr-TR" sz="2000" dirty="0" smtClean="0">
                <a:latin typeface="Times New Roman" pitchFamily="18" charset="0"/>
                <a:cs typeface="Times New Roman" pitchFamily="18" charset="0"/>
              </a:rPr>
              <a:t>Ortaçağ </a:t>
            </a:r>
            <a:r>
              <a:rPr lang="tr-TR" sz="2000" dirty="0" err="1" smtClean="0">
                <a:latin typeface="Times New Roman" pitchFamily="18" charset="0"/>
                <a:cs typeface="Times New Roman" pitchFamily="18" charset="0"/>
              </a:rPr>
              <a:t>Avrupasında</a:t>
            </a:r>
            <a:r>
              <a:rPr lang="tr-TR" sz="2000" dirty="0" smtClean="0">
                <a:latin typeface="Times New Roman" pitchFamily="18" charset="0"/>
                <a:cs typeface="Times New Roman" pitchFamily="18" charset="0"/>
              </a:rPr>
              <a:t> Ekonomik Gelişme </a:t>
            </a:r>
          </a:p>
          <a:p>
            <a:pPr algn="just">
              <a:buFontTx/>
              <a:buChar char="-"/>
            </a:pPr>
            <a:r>
              <a:rPr lang="tr-TR" sz="2000" dirty="0" smtClean="0">
                <a:latin typeface="Times New Roman" pitchFamily="18" charset="0"/>
                <a:cs typeface="Times New Roman" pitchFamily="18" charset="0"/>
              </a:rPr>
              <a:t>- 10. yüzyılın başlarında Avrupa’da bazı bölgelerde işgücü/emek hizmetlerini lağvetmek/kaldırmak ya da para ile ödenir hale getirmek gibi “yenilikçi” bir hareket görülmeye başlandı. (Bu gelişme uzun dönemde feodal sistemin köklerini sarsacaktır.) </a:t>
            </a:r>
          </a:p>
          <a:p>
            <a:pPr algn="just">
              <a:buFontTx/>
              <a:buChar char="-"/>
            </a:pPr>
            <a:r>
              <a:rPr lang="tr-TR" sz="2000" dirty="0" smtClean="0">
                <a:latin typeface="Times New Roman" pitchFamily="18" charset="0"/>
                <a:cs typeface="Times New Roman" pitchFamily="18" charset="0"/>
              </a:rPr>
              <a:t>- İşgücü/emek hizmetlerine ek olarak çoğu köylünün toprak sahibine/feodal beye aynî ya da nakdî olmak üzere başka kira, harç, resim vb. ödemeleri olabiliyordu. Bunların bazısı </a:t>
            </a:r>
            <a:r>
              <a:rPr lang="tr-TR" sz="2000" u="sng" dirty="0" smtClean="0">
                <a:latin typeface="Times New Roman" pitchFamily="18" charset="0"/>
                <a:cs typeface="Times New Roman" pitchFamily="18" charset="0"/>
              </a:rPr>
              <a:t>düzenli</a:t>
            </a:r>
            <a:r>
              <a:rPr lang="tr-TR" sz="2000" dirty="0" smtClean="0">
                <a:latin typeface="Times New Roman" pitchFamily="18" charset="0"/>
                <a:cs typeface="Times New Roman" pitchFamily="18" charset="0"/>
              </a:rPr>
              <a:t> olarak toplanıyordu: örneğin yıllık belirli bir nakdî kira yanında yılbaşında bir koyun ya da birkaç tavuk gibi. Özel bazı durumlarda ise </a:t>
            </a:r>
            <a:r>
              <a:rPr lang="tr-TR" sz="2000" u="sng" dirty="0" smtClean="0">
                <a:latin typeface="Times New Roman" pitchFamily="18" charset="0"/>
                <a:cs typeface="Times New Roman" pitchFamily="18" charset="0"/>
              </a:rPr>
              <a:t>düzensiz</a:t>
            </a:r>
            <a:r>
              <a:rPr lang="tr-TR" sz="2000" dirty="0" smtClean="0">
                <a:latin typeface="Times New Roman" pitchFamily="18" charset="0"/>
                <a:cs typeface="Times New Roman" pitchFamily="18" charset="0"/>
              </a:rPr>
              <a:t> ödemeler olabiliyordu: örneğin evlilikte ya da ölen bir serfin imtiyazının/haklarının devralınmasında olduğu gibi.  </a:t>
            </a:r>
          </a:p>
          <a:p>
            <a:pPr algn="just">
              <a:buFontTx/>
              <a:buChar char="-"/>
            </a:pPr>
            <a:endParaRPr lang="tr-TR" sz="2000" dirty="0" smtClean="0">
              <a:latin typeface="Times New Roman" pitchFamily="18" charset="0"/>
              <a:cs typeface="Times New Roman" pitchFamily="18" charset="0"/>
            </a:endParaRPr>
          </a:p>
          <a:p>
            <a:pPr algn="just">
              <a:buFontTx/>
              <a:buChar char="-"/>
            </a:pPr>
            <a:endParaRPr lang="tr-TR" sz="2000" dirty="0" smtClean="0">
              <a:latin typeface="Times New Roman" pitchFamily="18" charset="0"/>
              <a:cs typeface="Times New Roman" pitchFamily="18" charset="0"/>
            </a:endParaRP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11</a:t>
            </a:fld>
            <a:endParaRPr lang="en"/>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740703"/>
            <a:ext cx="8064896" cy="5952661"/>
          </a:xfrm>
        </p:spPr>
        <p:txBody>
          <a:bodyPr/>
          <a:lstStyle/>
          <a:p>
            <a:pPr algn="ctr">
              <a:buNone/>
            </a:pPr>
            <a:r>
              <a:rPr lang="tr-TR" sz="2000" dirty="0" smtClean="0">
                <a:latin typeface="Times New Roman" pitchFamily="18" charset="0"/>
                <a:cs typeface="Times New Roman" pitchFamily="18" charset="0"/>
              </a:rPr>
              <a:t>Ortaçağ </a:t>
            </a:r>
            <a:r>
              <a:rPr lang="tr-TR" sz="2000" dirty="0" err="1" smtClean="0">
                <a:latin typeface="Times New Roman" pitchFamily="18" charset="0"/>
                <a:cs typeface="Times New Roman" pitchFamily="18" charset="0"/>
              </a:rPr>
              <a:t>Avrupasında</a:t>
            </a:r>
            <a:r>
              <a:rPr lang="tr-TR" sz="2000" dirty="0" smtClean="0">
                <a:latin typeface="Times New Roman" pitchFamily="18" charset="0"/>
                <a:cs typeface="Times New Roman" pitchFamily="18" charset="0"/>
              </a:rPr>
              <a:t> Ekonomik Gelişme </a:t>
            </a:r>
          </a:p>
          <a:p>
            <a:pPr algn="just">
              <a:buFontTx/>
              <a:buChar char="-"/>
            </a:pPr>
            <a:r>
              <a:rPr lang="tr-TR" sz="2000" dirty="0" smtClean="0">
                <a:latin typeface="Times New Roman" pitchFamily="18" charset="0"/>
                <a:cs typeface="Times New Roman" pitchFamily="18" charset="0"/>
              </a:rPr>
              <a:t>Bütün bu ödemeler bir köylünün yıllık gelirinin %50’sinden fazlasına karşılık gelebiliyordu. Köylüler (serfler) ayrıca feodal beyin değirmeni, üzüm cenderesi, fırını için de bunları kullandıkları zaman ödeme yapmak durumundaydı. </a:t>
            </a:r>
          </a:p>
          <a:p>
            <a:pPr algn="just">
              <a:buFontTx/>
              <a:buChar char="-"/>
            </a:pPr>
            <a:r>
              <a:rPr lang="tr-TR" sz="2000" dirty="0" smtClean="0">
                <a:latin typeface="Times New Roman" pitchFamily="18" charset="0"/>
                <a:cs typeface="Times New Roman" pitchFamily="18" charset="0"/>
              </a:rPr>
              <a:t>Köylüler </a:t>
            </a:r>
            <a:r>
              <a:rPr lang="tr-TR" sz="2000" dirty="0" err="1" smtClean="0">
                <a:latin typeface="Times New Roman" pitchFamily="18" charset="0"/>
                <a:cs typeface="Times New Roman" pitchFamily="18" charset="0"/>
              </a:rPr>
              <a:t>manor</a:t>
            </a:r>
            <a:r>
              <a:rPr lang="tr-TR" sz="2000" dirty="0" smtClean="0">
                <a:latin typeface="Times New Roman" pitchFamily="18" charset="0"/>
                <a:cs typeface="Times New Roman" pitchFamily="18" charset="0"/>
              </a:rPr>
              <a:t> mahkemesinde feodal beyin adaletine tabiydi. Para cezası uygulamaları ile karşılaşabilirlerdi. Köylüler </a:t>
            </a:r>
            <a:r>
              <a:rPr lang="tr-TR" sz="2000" dirty="0" err="1" smtClean="0">
                <a:latin typeface="Times New Roman" pitchFamily="18" charset="0"/>
                <a:cs typeface="Times New Roman" pitchFamily="18" charset="0"/>
              </a:rPr>
              <a:t>lordları</a:t>
            </a:r>
            <a:r>
              <a:rPr lang="tr-TR" sz="2000" dirty="0" smtClean="0">
                <a:latin typeface="Times New Roman" pitchFamily="18" charset="0"/>
                <a:cs typeface="Times New Roman" pitchFamily="18" charset="0"/>
              </a:rPr>
              <a:t> dışında ayrıca </a:t>
            </a:r>
            <a:r>
              <a:rPr lang="tr-TR" sz="2000" u="sng" dirty="0" smtClean="0">
                <a:latin typeface="Times New Roman" pitchFamily="18" charset="0"/>
                <a:cs typeface="Times New Roman" pitchFamily="18" charset="0"/>
              </a:rPr>
              <a:t>kiliseye</a:t>
            </a:r>
            <a:r>
              <a:rPr lang="tr-TR" sz="2000" dirty="0" smtClean="0">
                <a:latin typeface="Times New Roman" pitchFamily="18" charset="0"/>
                <a:cs typeface="Times New Roman" pitchFamily="18" charset="0"/>
              </a:rPr>
              <a:t> öşür ödüyor ve bazen de </a:t>
            </a:r>
            <a:r>
              <a:rPr lang="tr-TR" sz="2000" u="sng" dirty="0" smtClean="0">
                <a:latin typeface="Times New Roman" pitchFamily="18" charset="0"/>
                <a:cs typeface="Times New Roman" pitchFamily="18" charset="0"/>
              </a:rPr>
              <a:t>krallık</a:t>
            </a:r>
            <a:r>
              <a:rPr lang="tr-TR" sz="2000" dirty="0" smtClean="0">
                <a:latin typeface="Times New Roman" pitchFamily="18" charset="0"/>
                <a:cs typeface="Times New Roman" pitchFamily="18" charset="0"/>
              </a:rPr>
              <a:t> vergilemesine tabi olabiliyorlardı. Anlatılanlardan açıkça görüleceği üzere maddi durumları iç açıcı değildi; aksine kişisel müşevvikleri engelleyici nitelikteydi. Toprakları küçük olan köylüler ailelerini geçindirmek için genellikle feodal beyin </a:t>
            </a:r>
            <a:r>
              <a:rPr lang="tr-TR" sz="2000" i="1" dirty="0" err="1" smtClean="0">
                <a:latin typeface="Times New Roman" pitchFamily="18" charset="0"/>
                <a:cs typeface="Times New Roman" pitchFamily="18" charset="0"/>
              </a:rPr>
              <a:t>demesne</a:t>
            </a:r>
            <a:r>
              <a:rPr lang="tr-TR" sz="2000" dirty="0" err="1" smtClean="0">
                <a:latin typeface="Times New Roman" pitchFamily="18" charset="0"/>
                <a:cs typeface="Times New Roman" pitchFamily="18" charset="0"/>
              </a:rPr>
              <a:t>sinde</a:t>
            </a:r>
            <a:r>
              <a:rPr lang="tr-TR" sz="2000" dirty="0" smtClean="0">
                <a:latin typeface="Times New Roman" pitchFamily="18" charset="0"/>
                <a:cs typeface="Times New Roman" pitchFamily="18" charset="0"/>
              </a:rPr>
              <a:t> ilave emek/işgücü hizmeti sunuyorlardı. Hizmetin karşılığı genellikle aynî olarak ödeniyordu. </a:t>
            </a:r>
          </a:p>
          <a:p>
            <a:pPr algn="just">
              <a:buFontTx/>
              <a:buChar char="-"/>
            </a:pPr>
            <a:endParaRPr lang="tr-TR" sz="2000" dirty="0" smtClean="0">
              <a:latin typeface="Times New Roman" pitchFamily="18" charset="0"/>
              <a:cs typeface="Times New Roman" pitchFamily="18" charset="0"/>
            </a:endParaRPr>
          </a:p>
          <a:p>
            <a:pPr algn="just">
              <a:buFontTx/>
              <a:buChar char="-"/>
            </a:pPr>
            <a:endParaRPr lang="tr-TR" sz="2000" dirty="0" smtClean="0">
              <a:latin typeface="Times New Roman" pitchFamily="18" charset="0"/>
              <a:cs typeface="Times New Roman" pitchFamily="18" charset="0"/>
            </a:endParaRP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12</a:t>
            </a:fld>
            <a:endParaRPr lang="en"/>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740703"/>
            <a:ext cx="8064896" cy="5952661"/>
          </a:xfrm>
        </p:spPr>
        <p:txBody>
          <a:bodyPr/>
          <a:lstStyle/>
          <a:p>
            <a:pPr algn="ctr">
              <a:buNone/>
            </a:pPr>
            <a:r>
              <a:rPr lang="tr-TR" sz="2000" dirty="0" smtClean="0">
                <a:latin typeface="Times New Roman" pitchFamily="18" charset="0"/>
                <a:cs typeface="Times New Roman" pitchFamily="18" charset="0"/>
              </a:rPr>
              <a:t>Ortaçağ </a:t>
            </a:r>
            <a:r>
              <a:rPr lang="tr-TR" sz="2000" dirty="0" err="1" smtClean="0">
                <a:latin typeface="Times New Roman" pitchFamily="18" charset="0"/>
                <a:cs typeface="Times New Roman" pitchFamily="18" charset="0"/>
              </a:rPr>
              <a:t>Avrupasında</a:t>
            </a:r>
            <a:r>
              <a:rPr lang="tr-TR" sz="2000" dirty="0" smtClean="0">
                <a:latin typeface="Times New Roman" pitchFamily="18" charset="0"/>
                <a:cs typeface="Times New Roman" pitchFamily="18" charset="0"/>
              </a:rPr>
              <a:t> Ekonomik Gelişme </a:t>
            </a:r>
          </a:p>
          <a:p>
            <a:pPr algn="just">
              <a:buFontTx/>
              <a:buChar char="-"/>
            </a:pPr>
            <a:r>
              <a:rPr lang="tr-TR" sz="2000" dirty="0" err="1" smtClean="0">
                <a:latin typeface="Times New Roman" pitchFamily="18" charset="0"/>
                <a:cs typeface="Times New Roman" pitchFamily="18" charset="0"/>
              </a:rPr>
              <a:t>Manoryal</a:t>
            </a:r>
            <a:r>
              <a:rPr lang="tr-TR" sz="2000" dirty="0" smtClean="0">
                <a:latin typeface="Times New Roman" pitchFamily="18" charset="0"/>
                <a:cs typeface="Times New Roman" pitchFamily="18" charset="0"/>
              </a:rPr>
              <a:t> sistem yüzyıllar içinde yavaşça </a:t>
            </a:r>
            <a:r>
              <a:rPr lang="tr-TR" sz="2000" dirty="0" err="1" smtClean="0">
                <a:latin typeface="Times New Roman" pitchFamily="18" charset="0"/>
                <a:cs typeface="Times New Roman" pitchFamily="18" charset="0"/>
              </a:rPr>
              <a:t>evrilmiş</a:t>
            </a:r>
            <a:r>
              <a:rPr lang="tr-TR" sz="2000" dirty="0" smtClean="0">
                <a:latin typeface="Times New Roman" pitchFamily="18" charset="0"/>
                <a:cs typeface="Times New Roman" pitchFamily="18" charset="0"/>
              </a:rPr>
              <a:t>, bu süreçte siyasi belirsizlikler ve şiddetli isyanlar görülmüştür. Bu süreç ayrıca ticaretin ve örneğin şehirler için tarımsal üretimin azaldığı bir dönemdir. Tarımda (ve </a:t>
            </a:r>
            <a:r>
              <a:rPr lang="tr-TR" sz="2000" dirty="0" err="1" smtClean="0">
                <a:latin typeface="Times New Roman" pitchFamily="18" charset="0"/>
                <a:cs typeface="Times New Roman" pitchFamily="18" charset="0"/>
              </a:rPr>
              <a:t>zanaatlerde</a:t>
            </a:r>
            <a:r>
              <a:rPr lang="tr-TR" sz="2000" dirty="0" smtClean="0">
                <a:latin typeface="Times New Roman" pitchFamily="18" charset="0"/>
                <a:cs typeface="Times New Roman" pitchFamily="18" charset="0"/>
              </a:rPr>
              <a:t>) üretim teknikleri ilkel/basit düzeydeydi. </a:t>
            </a:r>
          </a:p>
          <a:p>
            <a:pPr algn="just">
              <a:buFontTx/>
              <a:buChar char="-"/>
            </a:pP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Manoryal</a:t>
            </a:r>
            <a:r>
              <a:rPr lang="tr-TR" sz="2000" dirty="0" smtClean="0">
                <a:latin typeface="Times New Roman" pitchFamily="18" charset="0"/>
                <a:cs typeface="Times New Roman" pitchFamily="18" charset="0"/>
              </a:rPr>
              <a:t> sistem Avrupa ortaçağlarında sosyal istikrarı sürdürmüş ve seyrek bir nüfusa düşük ama katlanılabilir bir yaşam düzeyi sağlamıştı.Kişileri (herhangi bir yenilik için) teşvik edici değildi ve yeniliğe (</a:t>
            </a:r>
            <a:r>
              <a:rPr lang="tr-TR" sz="2000" dirty="0" err="1" smtClean="0">
                <a:latin typeface="Times New Roman" pitchFamily="18" charset="0"/>
                <a:cs typeface="Times New Roman" pitchFamily="18" charset="0"/>
              </a:rPr>
              <a:t>innovation</a:t>
            </a:r>
            <a:r>
              <a:rPr lang="tr-TR" sz="2000" dirty="0" smtClean="0">
                <a:latin typeface="Times New Roman" pitchFamily="18" charset="0"/>
                <a:cs typeface="Times New Roman" pitchFamily="18" charset="0"/>
              </a:rPr>
              <a:t>) kapalı bir sistemdi. Ancak yine de teknolojik bazı yeniliklere imkân vererek üretimi artıran ve nüfus artışını teşvik eden, böylece dayandığı temelleri değiştiren bir evrim geçirecektir.   </a:t>
            </a:r>
          </a:p>
          <a:p>
            <a:pPr algn="just">
              <a:buFontTx/>
              <a:buChar char="-"/>
            </a:pPr>
            <a:endParaRPr lang="tr-TR" sz="2000" dirty="0" smtClean="0">
              <a:latin typeface="Times New Roman" pitchFamily="18" charset="0"/>
              <a:cs typeface="Times New Roman" pitchFamily="18" charset="0"/>
            </a:endParaRPr>
          </a:p>
          <a:p>
            <a:pPr algn="just">
              <a:buFontTx/>
              <a:buChar char="-"/>
            </a:pPr>
            <a:endParaRPr lang="tr-TR" sz="2000" dirty="0" smtClean="0">
              <a:latin typeface="Times New Roman" pitchFamily="18" charset="0"/>
              <a:cs typeface="Times New Roman" pitchFamily="18" charset="0"/>
            </a:endParaRP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13</a:t>
            </a:fld>
            <a:endParaRPr lang="en"/>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740703"/>
            <a:ext cx="8064896" cy="5952661"/>
          </a:xfrm>
        </p:spPr>
        <p:txBody>
          <a:bodyPr/>
          <a:lstStyle/>
          <a:p>
            <a:pPr algn="ctr">
              <a:buFontTx/>
              <a:buChar char="-"/>
            </a:pPr>
            <a:r>
              <a:rPr lang="tr-TR" sz="2000" dirty="0" smtClean="0">
                <a:latin typeface="Times New Roman" pitchFamily="18" charset="0"/>
                <a:cs typeface="Times New Roman" pitchFamily="18" charset="0"/>
              </a:rPr>
              <a:t>Ortaçağ </a:t>
            </a:r>
            <a:r>
              <a:rPr lang="tr-TR" sz="2000" dirty="0" err="1" smtClean="0">
                <a:latin typeface="Times New Roman" pitchFamily="18" charset="0"/>
                <a:cs typeface="Times New Roman" pitchFamily="18" charset="0"/>
              </a:rPr>
              <a:t>Avrupasında</a:t>
            </a:r>
            <a:r>
              <a:rPr lang="tr-TR" sz="2000" dirty="0" smtClean="0">
                <a:latin typeface="Times New Roman" pitchFamily="18" charset="0"/>
                <a:cs typeface="Times New Roman" pitchFamily="18" charset="0"/>
              </a:rPr>
              <a:t> Ekonomik Gelişme </a:t>
            </a:r>
          </a:p>
          <a:p>
            <a:pPr algn="just">
              <a:buFontTx/>
              <a:buChar char="-"/>
            </a:pPr>
            <a:endParaRPr lang="tr-TR" sz="2000" dirty="0" smtClean="0">
              <a:latin typeface="Times New Roman" pitchFamily="18" charset="0"/>
              <a:cs typeface="Times New Roman" pitchFamily="18" charset="0"/>
            </a:endParaRPr>
          </a:p>
          <a:p>
            <a:pPr algn="just">
              <a:buFontTx/>
              <a:buChar char="-"/>
            </a:pPr>
            <a:r>
              <a:rPr lang="tr-TR" sz="2000" dirty="0" smtClean="0">
                <a:latin typeface="Times New Roman" pitchFamily="18" charset="0"/>
                <a:cs typeface="Times New Roman" pitchFamily="18" charset="0"/>
              </a:rPr>
              <a:t>- Toplumda yönetici sınıf yani toprak sahibi feodal beyler toplam nüfusun %5’inden daha azını oluşturuyordu. En tepede kralın ve an altta en düşük statülü şövalyelerin yer aldığı bu yöneticiler grubu hiyerarşik bir düzene sahipti ancak bu hiyerarşinin zaman zaman karmaşıklaştığı görülebiliyordu: pek çok soylu birden çok </a:t>
            </a:r>
            <a:r>
              <a:rPr lang="tr-TR" sz="2000" dirty="0" err="1" smtClean="0">
                <a:latin typeface="Times New Roman" pitchFamily="18" charset="0"/>
                <a:cs typeface="Times New Roman" pitchFamily="18" charset="0"/>
              </a:rPr>
              <a:t>manor’e</a:t>
            </a:r>
            <a:r>
              <a:rPr lang="tr-TR" sz="2000" dirty="0" smtClean="0">
                <a:latin typeface="Times New Roman" pitchFamily="18" charset="0"/>
                <a:cs typeface="Times New Roman" pitchFamily="18" charset="0"/>
              </a:rPr>
              <a:t> sahip olabildiğinden, eğer bu </a:t>
            </a:r>
            <a:r>
              <a:rPr lang="tr-TR" sz="2000" dirty="0" err="1" smtClean="0">
                <a:latin typeface="Times New Roman" pitchFamily="18" charset="0"/>
                <a:cs typeface="Times New Roman" pitchFamily="18" charset="0"/>
              </a:rPr>
              <a:t>manor</a:t>
            </a:r>
            <a:r>
              <a:rPr lang="tr-TR" sz="2000" dirty="0" smtClean="0">
                <a:latin typeface="Times New Roman" pitchFamily="18" charset="0"/>
                <a:cs typeface="Times New Roman" pitchFamily="18" charset="0"/>
              </a:rPr>
              <a:t> tahsislerini kendilerinden üst bir feodal beyden almışlarsa, bu nedenle birden fazla lordun </a:t>
            </a:r>
            <a:r>
              <a:rPr lang="tr-TR" sz="2000" dirty="0" err="1" smtClean="0">
                <a:latin typeface="Times New Roman" pitchFamily="18" charset="0"/>
                <a:cs typeface="Times New Roman" pitchFamily="18" charset="0"/>
              </a:rPr>
              <a:t>vassal’i</a:t>
            </a:r>
            <a:r>
              <a:rPr lang="tr-TR" sz="2000" dirty="0" smtClean="0">
                <a:latin typeface="Times New Roman" pitchFamily="18" charset="0"/>
                <a:cs typeface="Times New Roman" pitchFamily="18" charset="0"/>
              </a:rPr>
              <a:t> olabiliyorlardı. </a:t>
            </a:r>
          </a:p>
          <a:p>
            <a:pPr algn="just">
              <a:buFontTx/>
              <a:buChar char="-"/>
            </a:pPr>
            <a:r>
              <a:rPr lang="tr-TR" sz="2000" dirty="0" smtClean="0">
                <a:latin typeface="Times New Roman" pitchFamily="18" charset="0"/>
                <a:cs typeface="Times New Roman" pitchFamily="18" charset="0"/>
              </a:rPr>
              <a:t> </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2</a:t>
            </a:fld>
            <a:endParaRPr lang="en"/>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740703"/>
            <a:ext cx="8064896" cy="5952661"/>
          </a:xfrm>
        </p:spPr>
        <p:txBody>
          <a:bodyPr/>
          <a:lstStyle/>
          <a:p>
            <a:pPr algn="ctr">
              <a:buFontTx/>
              <a:buChar char="-"/>
            </a:pPr>
            <a:r>
              <a:rPr lang="tr-TR" sz="2000" dirty="0" smtClean="0">
                <a:latin typeface="Times New Roman" pitchFamily="18" charset="0"/>
                <a:cs typeface="Times New Roman" pitchFamily="18" charset="0"/>
              </a:rPr>
              <a:t>Ortaçağ </a:t>
            </a:r>
            <a:r>
              <a:rPr lang="tr-TR" sz="2000" dirty="0" err="1" smtClean="0">
                <a:latin typeface="Times New Roman" pitchFamily="18" charset="0"/>
                <a:cs typeface="Times New Roman" pitchFamily="18" charset="0"/>
              </a:rPr>
              <a:t>Avrupasında</a:t>
            </a:r>
            <a:r>
              <a:rPr lang="tr-TR" sz="2000" dirty="0" smtClean="0">
                <a:latin typeface="Times New Roman" pitchFamily="18" charset="0"/>
                <a:cs typeface="Times New Roman" pitchFamily="18" charset="0"/>
              </a:rPr>
              <a:t> Ekonomik Gelişme </a:t>
            </a:r>
          </a:p>
          <a:p>
            <a:pPr algn="just">
              <a:buFontTx/>
              <a:buChar char="-"/>
            </a:pPr>
            <a:endParaRPr lang="tr-TR" sz="2000" dirty="0" smtClean="0">
              <a:latin typeface="Times New Roman" pitchFamily="18" charset="0"/>
              <a:cs typeface="Times New Roman" pitchFamily="18" charset="0"/>
            </a:endParaRPr>
          </a:p>
          <a:p>
            <a:pPr algn="just">
              <a:buFontTx/>
              <a:buChar char="-"/>
            </a:pPr>
            <a:r>
              <a:rPr lang="tr-TR" sz="2000" dirty="0" smtClean="0">
                <a:latin typeface="Times New Roman" pitchFamily="18" charset="0"/>
                <a:cs typeface="Times New Roman" pitchFamily="18" charset="0"/>
              </a:rPr>
              <a:t>Din adamları: </a:t>
            </a:r>
          </a:p>
          <a:p>
            <a:pPr algn="just">
              <a:buFontTx/>
              <a:buChar char="-"/>
            </a:pPr>
            <a:r>
              <a:rPr lang="tr-TR" sz="2000" dirty="0" smtClean="0">
                <a:latin typeface="Times New Roman" pitchFamily="18" charset="0"/>
                <a:cs typeface="Times New Roman" pitchFamily="18" charset="0"/>
              </a:rPr>
              <a:t>1) manastır sistemi içindekiler: bunlar günlük hayattan çekilmiş ve toplumdan ayrı yaşayan grubu oluşturmaktaydı.  </a:t>
            </a:r>
          </a:p>
          <a:p>
            <a:pPr algn="just">
              <a:buFontTx/>
              <a:buChar char="-"/>
            </a:pPr>
            <a:endParaRPr lang="tr-TR" sz="2000" dirty="0" smtClean="0">
              <a:latin typeface="Times New Roman" pitchFamily="18" charset="0"/>
              <a:cs typeface="Times New Roman" pitchFamily="18" charset="0"/>
            </a:endParaRPr>
          </a:p>
          <a:p>
            <a:pPr algn="just">
              <a:buFontTx/>
              <a:buChar char="-"/>
            </a:pPr>
            <a:r>
              <a:rPr lang="tr-TR" sz="2000" dirty="0" smtClean="0">
                <a:latin typeface="Times New Roman" pitchFamily="18" charset="0"/>
                <a:cs typeface="Times New Roman" pitchFamily="18" charset="0"/>
              </a:rPr>
              <a:t>2) kiliselerdeki rahipler ve diğer din görevlileri: toplum hayatının içinde yer alan ve önemli sosyal görevleri yürüten grubu oluşturmaktaydı. (doğum, ölüm, evlenme, eğitim gibi sosyal olaylarda/hizmetlerde önemli rol oynuyorlardı) </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3</a:t>
            </a:fld>
            <a:endParaRPr lang="en"/>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740703"/>
            <a:ext cx="8064896" cy="5952661"/>
          </a:xfrm>
        </p:spPr>
        <p:txBody>
          <a:bodyPr/>
          <a:lstStyle/>
          <a:p>
            <a:pPr algn="ctr">
              <a:buNone/>
            </a:pPr>
            <a:r>
              <a:rPr lang="tr-TR" sz="2000" dirty="0" smtClean="0">
                <a:latin typeface="Times New Roman" pitchFamily="18" charset="0"/>
                <a:cs typeface="Times New Roman" pitchFamily="18" charset="0"/>
              </a:rPr>
              <a:t>Ortaçağ </a:t>
            </a:r>
            <a:r>
              <a:rPr lang="tr-TR" sz="2000" dirty="0" err="1" smtClean="0">
                <a:latin typeface="Times New Roman" pitchFamily="18" charset="0"/>
                <a:cs typeface="Times New Roman" pitchFamily="18" charset="0"/>
              </a:rPr>
              <a:t>Avrupasında</a:t>
            </a:r>
            <a:r>
              <a:rPr lang="tr-TR" sz="2000" dirty="0" smtClean="0">
                <a:latin typeface="Times New Roman" pitchFamily="18" charset="0"/>
                <a:cs typeface="Times New Roman" pitchFamily="18" charset="0"/>
              </a:rPr>
              <a:t> Ekonomik Gelişme </a:t>
            </a:r>
          </a:p>
          <a:p>
            <a:pPr algn="just">
              <a:buFontTx/>
              <a:buChar char="-"/>
            </a:pPr>
            <a:endParaRPr lang="tr-TR" sz="2000" dirty="0" smtClean="0">
              <a:latin typeface="Times New Roman" pitchFamily="18" charset="0"/>
              <a:cs typeface="Times New Roman" pitchFamily="18" charset="0"/>
            </a:endParaRPr>
          </a:p>
          <a:p>
            <a:pPr algn="just">
              <a:buFontTx/>
              <a:buChar char="-"/>
            </a:pPr>
            <a:r>
              <a:rPr lang="tr-TR" sz="2000" dirty="0" smtClean="0">
                <a:latin typeface="Times New Roman" pitchFamily="18" charset="0"/>
                <a:cs typeface="Times New Roman" pitchFamily="18" charset="0"/>
              </a:rPr>
              <a:t>Köylüler: iki temel statüye ayrılmaktaydı. Ancak bu iki temel statü arasında değişik özgürlük ve serflik dereceleri görülebiliyordu.  </a:t>
            </a:r>
          </a:p>
          <a:p>
            <a:pPr algn="just">
              <a:buFontTx/>
              <a:buChar char="-"/>
            </a:pPr>
            <a:endParaRPr lang="tr-TR" sz="2000" dirty="0" smtClean="0">
              <a:latin typeface="Times New Roman" pitchFamily="18" charset="0"/>
              <a:cs typeface="Times New Roman" pitchFamily="18" charset="0"/>
            </a:endParaRPr>
          </a:p>
          <a:p>
            <a:pPr algn="just">
              <a:buFontTx/>
              <a:buChar char="-"/>
            </a:pPr>
            <a:r>
              <a:rPr lang="tr-TR" sz="2000" dirty="0" smtClean="0">
                <a:latin typeface="Times New Roman" pitchFamily="18" charset="0"/>
                <a:cs typeface="Times New Roman" pitchFamily="18" charset="0"/>
              </a:rPr>
              <a:t>1) Özgür köylüler </a:t>
            </a:r>
          </a:p>
          <a:p>
            <a:pPr algn="just">
              <a:buFontTx/>
              <a:buChar char="-"/>
            </a:pPr>
            <a:r>
              <a:rPr lang="tr-TR" sz="2000" dirty="0" smtClean="0">
                <a:latin typeface="Times New Roman" pitchFamily="18" charset="0"/>
                <a:cs typeface="Times New Roman" pitchFamily="18" charset="0"/>
              </a:rPr>
              <a:t>2) Serfler  </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4</a:t>
            </a:fld>
            <a:endParaRPr lang="en"/>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740703"/>
            <a:ext cx="8064896" cy="5952661"/>
          </a:xfrm>
        </p:spPr>
        <p:txBody>
          <a:bodyPr/>
          <a:lstStyle/>
          <a:p>
            <a:pPr algn="ctr">
              <a:buNone/>
            </a:pPr>
            <a:r>
              <a:rPr lang="tr-TR" sz="2000" dirty="0" smtClean="0">
                <a:latin typeface="Times New Roman" pitchFamily="18" charset="0"/>
                <a:cs typeface="Times New Roman" pitchFamily="18" charset="0"/>
              </a:rPr>
              <a:t>Ortaçağ </a:t>
            </a:r>
            <a:r>
              <a:rPr lang="tr-TR" sz="2000" dirty="0" err="1" smtClean="0">
                <a:latin typeface="Times New Roman" pitchFamily="18" charset="0"/>
                <a:cs typeface="Times New Roman" pitchFamily="18" charset="0"/>
              </a:rPr>
              <a:t>Avrupasında</a:t>
            </a:r>
            <a:r>
              <a:rPr lang="tr-TR" sz="2000" dirty="0" smtClean="0">
                <a:latin typeface="Times New Roman" pitchFamily="18" charset="0"/>
                <a:cs typeface="Times New Roman" pitchFamily="18" charset="0"/>
              </a:rPr>
              <a:t> Ekonomik Gelişme </a:t>
            </a:r>
          </a:p>
          <a:p>
            <a:pPr algn="just">
              <a:buFontTx/>
              <a:buChar char="-"/>
            </a:pPr>
            <a:endParaRPr lang="tr-TR" sz="2000" dirty="0" smtClean="0">
              <a:latin typeface="Times New Roman" pitchFamily="18" charset="0"/>
              <a:cs typeface="Times New Roman" pitchFamily="18" charset="0"/>
            </a:endParaRPr>
          </a:p>
          <a:p>
            <a:pPr algn="just">
              <a:buFontTx/>
              <a:buChar char="-"/>
            </a:pPr>
            <a:r>
              <a:rPr lang="tr-TR" sz="2000" dirty="0" smtClean="0">
                <a:latin typeface="Times New Roman" pitchFamily="18" charset="0"/>
                <a:cs typeface="Times New Roman" pitchFamily="18" charset="0"/>
              </a:rPr>
              <a:t>Köylüler: </a:t>
            </a:r>
          </a:p>
          <a:p>
            <a:pPr algn="just">
              <a:buFontTx/>
              <a:buChar char="-"/>
            </a:pPr>
            <a:r>
              <a:rPr lang="tr-TR" sz="2000" dirty="0" smtClean="0">
                <a:latin typeface="Times New Roman" pitchFamily="18" charset="0"/>
                <a:cs typeface="Times New Roman" pitchFamily="18" charset="0"/>
              </a:rPr>
              <a:t>Roma İmparatorluğu dönemindeki kölelik zaman içinde ortadan kalkmıştı; 9. yüzyıla gelindiğinde sadece büyük soyluların hanelerinde köleleri bulunmaktaydı. Öte yandan Roma İmparatorluğu döneminde mevcut olan özgür tarım ahalisi (köylü mülk sahipleri ve kiracı çiftçiler) zaman içinde hemen hemen köleliğe benzer bir statüye (serfliğe) dönüştü. Gerçekten özgür kişiler (yani bir köyden diğerine hareket serbestisi olanlar, kendi hesabına arazi edinebilen ya da kullanabilenler, lordunun izni olmaksızın evlenebilenler gibi kişiler) ortaçağ köylülüğü içinde azınlık durumundaydı.  </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5</a:t>
            </a:fld>
            <a:endParaRPr lang="en"/>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740703"/>
            <a:ext cx="8064896" cy="5952661"/>
          </a:xfrm>
        </p:spPr>
        <p:txBody>
          <a:bodyPr/>
          <a:lstStyle/>
          <a:p>
            <a:pPr algn="ctr">
              <a:buNone/>
            </a:pPr>
            <a:r>
              <a:rPr lang="tr-TR" sz="2000" dirty="0" smtClean="0">
                <a:latin typeface="Times New Roman" pitchFamily="18" charset="0"/>
                <a:cs typeface="Times New Roman" pitchFamily="18" charset="0"/>
              </a:rPr>
              <a:t>Ortaçağ </a:t>
            </a:r>
            <a:r>
              <a:rPr lang="tr-TR" sz="2000" dirty="0" err="1" smtClean="0">
                <a:latin typeface="Times New Roman" pitchFamily="18" charset="0"/>
                <a:cs typeface="Times New Roman" pitchFamily="18" charset="0"/>
              </a:rPr>
              <a:t>Avrupasında</a:t>
            </a:r>
            <a:r>
              <a:rPr lang="tr-TR" sz="2000" dirty="0" smtClean="0">
                <a:latin typeface="Times New Roman" pitchFamily="18" charset="0"/>
                <a:cs typeface="Times New Roman" pitchFamily="18" charset="0"/>
              </a:rPr>
              <a:t> Ekonomik Gelişme </a:t>
            </a:r>
          </a:p>
          <a:p>
            <a:pPr algn="just">
              <a:buNone/>
            </a:pPr>
            <a:r>
              <a:rPr lang="tr-TR" sz="2000" dirty="0" smtClean="0">
                <a:latin typeface="Times New Roman" pitchFamily="18" charset="0"/>
                <a:cs typeface="Times New Roman" pitchFamily="18" charset="0"/>
              </a:rPr>
              <a:t>	Köylüler: </a:t>
            </a:r>
          </a:p>
          <a:p>
            <a:pPr algn="just">
              <a:buFontTx/>
              <a:buChar char="-"/>
            </a:pPr>
            <a:r>
              <a:rPr lang="tr-TR" sz="2000" dirty="0" smtClean="0">
                <a:latin typeface="Times New Roman" pitchFamily="18" charset="0"/>
                <a:cs typeface="Times New Roman" pitchFamily="18" charset="0"/>
              </a:rPr>
              <a:t>Köylülüğün ezici çoğunluğunu oluşturan serfler, işledikleri </a:t>
            </a:r>
            <a:r>
              <a:rPr lang="tr-TR" sz="2000" u="sng" dirty="0" smtClean="0">
                <a:latin typeface="Times New Roman" pitchFamily="18" charset="0"/>
                <a:cs typeface="Times New Roman" pitchFamily="18" charset="0"/>
              </a:rPr>
              <a:t>toprağa bağlı</a:t>
            </a:r>
            <a:r>
              <a:rPr lang="tr-TR" sz="2000" dirty="0" smtClean="0">
                <a:latin typeface="Times New Roman" pitchFamily="18" charset="0"/>
                <a:cs typeface="Times New Roman" pitchFamily="18" charset="0"/>
              </a:rPr>
              <a:t> bir grup idi. Bu statüyü i) Roma İmparatorluğu’nun kişileri işledikleri topraklara bağlayan 4. yüzyıl tedbirlerinin ve </a:t>
            </a:r>
            <a:r>
              <a:rPr lang="tr-TR" sz="2000" dirty="0" err="1" smtClean="0">
                <a:latin typeface="Times New Roman" pitchFamily="18" charset="0"/>
                <a:cs typeface="Times New Roman" pitchFamily="18" charset="0"/>
              </a:rPr>
              <a:t>ii</a:t>
            </a:r>
            <a:r>
              <a:rPr lang="tr-TR" sz="2000" dirty="0" smtClean="0">
                <a:latin typeface="Times New Roman" pitchFamily="18" charset="0"/>
                <a:cs typeface="Times New Roman" pitchFamily="18" charset="0"/>
              </a:rPr>
              <a:t>) daha sonrasında kuzeyden ve güneyden Avrupa’yı tehdit eden akınların getirdiği güvenlik sorunlarının küçük köylüleri büyük mülk sahiplerinin topraklarında kalma ya da onlara sığınma eğilimlerinin ortaya çıkardığı söylenebilir. Serfler, üzerinde yaşadıkları </a:t>
            </a:r>
            <a:r>
              <a:rPr lang="tr-TR" sz="2000" dirty="0" err="1" smtClean="0">
                <a:latin typeface="Times New Roman" pitchFamily="18" charset="0"/>
                <a:cs typeface="Times New Roman" pitchFamily="18" charset="0"/>
              </a:rPr>
              <a:t>manorün</a:t>
            </a:r>
            <a:r>
              <a:rPr lang="tr-TR" sz="2000" dirty="0" smtClean="0">
                <a:latin typeface="Times New Roman" pitchFamily="18" charset="0"/>
                <a:cs typeface="Times New Roman" pitchFamily="18" charset="0"/>
              </a:rPr>
              <a:t> sahibi feodal beyin “malı” değillerdi; bu itibarla köleler gibi mal olarak alınıp satılamazlardı. Toprak sahibi efendilerine tabi idiler ama </a:t>
            </a:r>
            <a:r>
              <a:rPr lang="tr-TR" sz="2000" dirty="0" err="1" smtClean="0">
                <a:latin typeface="Times New Roman" pitchFamily="18" charset="0"/>
                <a:cs typeface="Times New Roman" pitchFamily="18" charset="0"/>
              </a:rPr>
              <a:t>bağlılıklarıefendilerinden</a:t>
            </a:r>
            <a:r>
              <a:rPr lang="tr-TR" sz="2000" dirty="0" smtClean="0">
                <a:latin typeface="Times New Roman" pitchFamily="18" charset="0"/>
                <a:cs typeface="Times New Roman" pitchFamily="18" charset="0"/>
              </a:rPr>
              <a:t> çok toprağa idi; toprak sahibi olan </a:t>
            </a:r>
            <a:r>
              <a:rPr lang="tr-TR" sz="2000" dirty="0" err="1" smtClean="0">
                <a:latin typeface="Times New Roman" pitchFamily="18" charset="0"/>
                <a:cs typeface="Times New Roman" pitchFamily="18" charset="0"/>
              </a:rPr>
              <a:t>lord</a:t>
            </a:r>
            <a:r>
              <a:rPr lang="tr-TR" sz="2000" dirty="0" smtClean="0">
                <a:latin typeface="Times New Roman" pitchFamily="18" charset="0"/>
                <a:cs typeface="Times New Roman" pitchFamily="18" charset="0"/>
              </a:rPr>
              <a:t> değişebilirdi ancak serfler aynı arazi üzerinde kalmaya devam ediyorlardı. </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6</a:t>
            </a:fld>
            <a:endParaRPr lang="en"/>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740703"/>
            <a:ext cx="8064896" cy="5952661"/>
          </a:xfrm>
        </p:spPr>
        <p:txBody>
          <a:bodyPr/>
          <a:lstStyle/>
          <a:p>
            <a:pPr algn="ctr">
              <a:buFontTx/>
              <a:buChar char="-"/>
            </a:pPr>
            <a:r>
              <a:rPr lang="tr-TR" sz="2000" dirty="0" smtClean="0">
                <a:latin typeface="Times New Roman" pitchFamily="18" charset="0"/>
                <a:cs typeface="Times New Roman" pitchFamily="18" charset="0"/>
              </a:rPr>
              <a:t>Ortaçağ </a:t>
            </a:r>
            <a:r>
              <a:rPr lang="tr-TR" sz="2000" dirty="0" err="1" smtClean="0">
                <a:latin typeface="Times New Roman" pitchFamily="18" charset="0"/>
                <a:cs typeface="Times New Roman" pitchFamily="18" charset="0"/>
              </a:rPr>
              <a:t>Avrupasında</a:t>
            </a:r>
            <a:r>
              <a:rPr lang="tr-TR" sz="2000" dirty="0" smtClean="0">
                <a:latin typeface="Times New Roman" pitchFamily="18" charset="0"/>
                <a:cs typeface="Times New Roman" pitchFamily="18" charset="0"/>
              </a:rPr>
              <a:t> Ekonomik Gelişme </a:t>
            </a:r>
          </a:p>
          <a:p>
            <a:pPr algn="just">
              <a:buFontTx/>
              <a:buChar char="-"/>
            </a:pPr>
            <a:endParaRPr lang="tr-TR" sz="2000" dirty="0" smtClean="0">
              <a:latin typeface="Times New Roman" pitchFamily="18" charset="0"/>
              <a:cs typeface="Times New Roman" pitchFamily="18" charset="0"/>
            </a:endParaRPr>
          </a:p>
          <a:p>
            <a:pPr algn="just">
              <a:buFontTx/>
              <a:buChar char="-"/>
            </a:pPr>
            <a:r>
              <a:rPr lang="tr-TR" sz="2000" dirty="0" smtClean="0">
                <a:latin typeface="Times New Roman" pitchFamily="18" charset="0"/>
                <a:cs typeface="Times New Roman" pitchFamily="18" charset="0"/>
              </a:rPr>
              <a:t>Böylece serfler (ya da halen mevcut olabilen çok az sayıdaki özgür köylüler) işledikleri araziler üzerinde güvenlikte idiler; </a:t>
            </a:r>
            <a:r>
              <a:rPr lang="tr-TR" sz="2000" dirty="0" err="1" smtClean="0">
                <a:latin typeface="Times New Roman" pitchFamily="18" charset="0"/>
                <a:cs typeface="Times New Roman" pitchFamily="18" charset="0"/>
              </a:rPr>
              <a:t>manor</a:t>
            </a:r>
            <a:r>
              <a:rPr lang="tr-TR" sz="2000" dirty="0" smtClean="0">
                <a:latin typeface="Times New Roman" pitchFamily="18" charset="0"/>
                <a:cs typeface="Times New Roman" pitchFamily="18" charset="0"/>
              </a:rPr>
              <a:t> geleneğinin (</a:t>
            </a:r>
            <a:r>
              <a:rPr lang="tr-TR" sz="2000" dirty="0" err="1" smtClean="0">
                <a:latin typeface="Times New Roman" pitchFamily="18" charset="0"/>
                <a:cs typeface="Times New Roman" pitchFamily="18" charset="0"/>
              </a:rPr>
              <a:t>custom</a:t>
            </a:r>
            <a:r>
              <a:rPr lang="tr-TR" sz="2000" dirty="0" smtClean="0">
                <a:latin typeface="Times New Roman" pitchFamily="18" charset="0"/>
                <a:cs typeface="Times New Roman" pitchFamily="18" charset="0"/>
              </a:rPr>
              <a:t> of </a:t>
            </a:r>
            <a:r>
              <a:rPr lang="tr-TR" sz="2000" dirty="0" err="1" smtClean="0">
                <a:latin typeface="Times New Roman" pitchFamily="18" charset="0"/>
                <a:cs typeface="Times New Roman" pitchFamily="18" charset="0"/>
              </a:rPr>
              <a:t>the</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manor</a:t>
            </a:r>
            <a:r>
              <a:rPr lang="tr-TR" sz="2000" dirty="0" smtClean="0">
                <a:latin typeface="Times New Roman" pitchFamily="18" charset="0"/>
                <a:cs typeface="Times New Roman" pitchFamily="18" charset="0"/>
              </a:rPr>
              <a:t>) yazılı olmayan kurallarınca korunuyorlardı. </a:t>
            </a:r>
          </a:p>
          <a:p>
            <a:pPr algn="just">
              <a:buFontTx/>
              <a:buChar char="-"/>
            </a:pPr>
            <a:r>
              <a:rPr lang="tr-TR" sz="2000" dirty="0" smtClean="0">
                <a:latin typeface="Times New Roman" pitchFamily="18" charset="0"/>
                <a:cs typeface="Times New Roman" pitchFamily="18" charset="0"/>
              </a:rPr>
              <a:t>Serfler feodal bey tarafından korunuyor, yönetiliyor ve yargılanıyorlardı. Başlıca yükümlülükleri ise öncelikle lordun </a:t>
            </a:r>
            <a:r>
              <a:rPr lang="tr-TR" sz="2000" i="1" dirty="0" err="1" smtClean="0">
                <a:latin typeface="Times New Roman" pitchFamily="18" charset="0"/>
                <a:cs typeface="Times New Roman" pitchFamily="18" charset="0"/>
              </a:rPr>
              <a:t>demesne</a:t>
            </a:r>
            <a:r>
              <a:rPr lang="tr-TR" sz="2000" dirty="0" err="1" smtClean="0">
                <a:latin typeface="Times New Roman" pitchFamily="18" charset="0"/>
                <a:cs typeface="Times New Roman" pitchFamily="18" charset="0"/>
              </a:rPr>
              <a:t>sindeki</a:t>
            </a:r>
            <a:r>
              <a:rPr lang="tr-TR" sz="2000" dirty="0" smtClean="0">
                <a:latin typeface="Times New Roman" pitchFamily="18" charset="0"/>
                <a:cs typeface="Times New Roman" pitchFamily="18" charset="0"/>
              </a:rPr>
              <a:t> tarımsal arazileri daha sonra kendilerinin ve ailelerinin geçimlerini sağlayabilmek için şeritler halindeki kendi arazilerini işlemekti. Serfler genellikle haftanın 3-4 günü feodal beyin topraklarını işlemekteydi.  </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7</a:t>
            </a:fld>
            <a:endParaRPr lang="en"/>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395536" y="740703"/>
            <a:ext cx="8496944" cy="5760639"/>
          </a:xfrm>
        </p:spPr>
        <p:txBody>
          <a:bodyPr/>
          <a:lstStyle/>
          <a:p>
            <a:pPr algn="ctr">
              <a:buFontTx/>
              <a:buChar char="-"/>
            </a:pPr>
            <a:r>
              <a:rPr lang="tr-TR" sz="2000" dirty="0" smtClean="0">
                <a:latin typeface="Times New Roman" pitchFamily="18" charset="0"/>
                <a:cs typeface="Times New Roman" pitchFamily="18" charset="0"/>
              </a:rPr>
              <a:t>Ortaçağ </a:t>
            </a:r>
            <a:r>
              <a:rPr lang="tr-TR" sz="2000" dirty="0" err="1" smtClean="0">
                <a:latin typeface="Times New Roman" pitchFamily="18" charset="0"/>
                <a:cs typeface="Times New Roman" pitchFamily="18" charset="0"/>
              </a:rPr>
              <a:t>Avrupasında</a:t>
            </a:r>
            <a:r>
              <a:rPr lang="tr-TR" sz="2000" dirty="0" smtClean="0">
                <a:latin typeface="Times New Roman" pitchFamily="18" charset="0"/>
                <a:cs typeface="Times New Roman" pitchFamily="18" charset="0"/>
              </a:rPr>
              <a:t> Ekonomik Gelişme </a:t>
            </a:r>
          </a:p>
          <a:p>
            <a:pPr algn="just">
              <a:buFontTx/>
              <a:buChar char="-"/>
            </a:pPr>
            <a:r>
              <a:rPr lang="tr-TR" sz="2000" dirty="0" smtClean="0">
                <a:latin typeface="Times New Roman" pitchFamily="18" charset="0"/>
                <a:cs typeface="Times New Roman" pitchFamily="18" charset="0"/>
              </a:rPr>
              <a:t>Köylüler: Köylülüğün sosyal statüsü hakkında iki genel eğilim mevcuttu. </a:t>
            </a:r>
          </a:p>
          <a:p>
            <a:pPr algn="just">
              <a:buFontTx/>
              <a:buChar char="-"/>
            </a:pPr>
            <a:r>
              <a:rPr lang="tr-TR" sz="2000" dirty="0" smtClean="0">
                <a:latin typeface="Times New Roman" pitchFamily="18" charset="0"/>
                <a:cs typeface="Times New Roman" pitchFamily="18" charset="0"/>
              </a:rPr>
              <a:t>1) Roma İmparatorluğu’nun sonunda 10-11. yüzyıllara kadar hem özgür köylülerin hem de serflerin </a:t>
            </a:r>
            <a:r>
              <a:rPr lang="tr-TR" sz="2000" dirty="0" err="1" smtClean="0">
                <a:latin typeface="Times New Roman" pitchFamily="18" charset="0"/>
                <a:cs typeface="Times New Roman" pitchFamily="18" charset="0"/>
              </a:rPr>
              <a:t>manor</a:t>
            </a:r>
            <a:r>
              <a:rPr lang="tr-TR" sz="2000" dirty="0" smtClean="0">
                <a:latin typeface="Times New Roman" pitchFamily="18" charset="0"/>
                <a:cs typeface="Times New Roman" pitchFamily="18" charset="0"/>
              </a:rPr>
              <a:t> geleneği içindeki hakları ve yükümlülükleri sıkı/görece katı şekilde devam etti. </a:t>
            </a:r>
          </a:p>
          <a:p>
            <a:pPr algn="just">
              <a:buFontTx/>
              <a:buChar char="-"/>
            </a:pPr>
            <a:r>
              <a:rPr lang="tr-TR" sz="2000" dirty="0" smtClean="0">
                <a:latin typeface="Times New Roman" pitchFamily="18" charset="0"/>
                <a:cs typeface="Times New Roman" pitchFamily="18" charset="0"/>
              </a:rPr>
              <a:t>2) Yaklaşık olarak 12. yüzyıldan Fransız Devrimi’ne kadar olan dönemde serflerin yükümlülüklerinde giderek bir gevşeme/rahatlama görüldü ve bu durum sonunda Batı Avrupa’da serflik kurumunu ortadan kaldırdı. (Doğu Avrupa’da ise bunun tersi bir eğilim söz konusu oldu ve hem serflik hem de serflerin yükümlülükleri katı bir şekilde devam etti. </a:t>
            </a:r>
          </a:p>
          <a:p>
            <a:pPr algn="just">
              <a:buFontTx/>
              <a:buChar char="-"/>
            </a:pPr>
            <a:r>
              <a:rPr lang="tr-TR" sz="2000" dirty="0" smtClean="0">
                <a:latin typeface="Times New Roman" pitchFamily="18" charset="0"/>
                <a:cs typeface="Times New Roman" pitchFamily="18" charset="0"/>
              </a:rPr>
              <a:t>Yukarıdaki iki eğilim de </a:t>
            </a:r>
            <a:r>
              <a:rPr lang="tr-TR" sz="2000" dirty="0" err="1" smtClean="0">
                <a:latin typeface="Times New Roman" pitchFamily="18" charset="0"/>
                <a:cs typeface="Times New Roman" pitchFamily="18" charset="0"/>
              </a:rPr>
              <a:t>manorün</a:t>
            </a:r>
            <a:r>
              <a:rPr lang="tr-TR" sz="2000" dirty="0" smtClean="0">
                <a:latin typeface="Times New Roman" pitchFamily="18" charset="0"/>
                <a:cs typeface="Times New Roman" pitchFamily="18" charset="0"/>
              </a:rPr>
              <a:t> gelişimi/evrimi ile ilişkilidir. </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8</a:t>
            </a:fld>
            <a:endParaRPr lang="en"/>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740703"/>
            <a:ext cx="8064896" cy="5952661"/>
          </a:xfrm>
        </p:spPr>
        <p:txBody>
          <a:bodyPr/>
          <a:lstStyle/>
          <a:p>
            <a:pPr algn="ctr">
              <a:buFontTx/>
              <a:buChar char="-"/>
            </a:pPr>
            <a:r>
              <a:rPr lang="tr-TR" sz="2000" dirty="0" smtClean="0">
                <a:latin typeface="Times New Roman" pitchFamily="18" charset="0"/>
                <a:cs typeface="Times New Roman" pitchFamily="18" charset="0"/>
              </a:rPr>
              <a:t>Ortaçağ </a:t>
            </a:r>
            <a:r>
              <a:rPr lang="tr-TR" sz="2000" dirty="0" err="1" smtClean="0">
                <a:latin typeface="Times New Roman" pitchFamily="18" charset="0"/>
                <a:cs typeface="Times New Roman" pitchFamily="18" charset="0"/>
              </a:rPr>
              <a:t>Avrupasında</a:t>
            </a:r>
            <a:r>
              <a:rPr lang="tr-TR" sz="2000" dirty="0" smtClean="0">
                <a:latin typeface="Times New Roman" pitchFamily="18" charset="0"/>
                <a:cs typeface="Times New Roman" pitchFamily="18" charset="0"/>
              </a:rPr>
              <a:t> Ekonomik Gelişme </a:t>
            </a:r>
          </a:p>
          <a:p>
            <a:pPr algn="just">
              <a:buFontTx/>
              <a:buChar char="-"/>
            </a:pPr>
            <a:r>
              <a:rPr lang="tr-TR" sz="2000" dirty="0" err="1" smtClean="0">
                <a:latin typeface="Times New Roman" pitchFamily="18" charset="0"/>
                <a:cs typeface="Times New Roman" pitchFamily="18" charset="0"/>
              </a:rPr>
              <a:t>Manordeki</a:t>
            </a:r>
            <a:r>
              <a:rPr lang="tr-TR" sz="2000" dirty="0" smtClean="0">
                <a:latin typeface="Times New Roman" pitchFamily="18" charset="0"/>
                <a:cs typeface="Times New Roman" pitchFamily="18" charset="0"/>
              </a:rPr>
              <a:t> işlerin yürütülmesi hem işbirliğine hem de zorlamaya dayanmaktaydı; kişileri kendi (iktisadi) çıkarları için harekete geçmeye yöneltecek “bireysel </a:t>
            </a:r>
            <a:r>
              <a:rPr lang="tr-TR" sz="2000" dirty="0" err="1" smtClean="0">
                <a:latin typeface="Times New Roman" pitchFamily="18" charset="0"/>
                <a:cs typeface="Times New Roman" pitchFamily="18" charset="0"/>
              </a:rPr>
              <a:t>müşevvikler”in</a:t>
            </a:r>
            <a:r>
              <a:rPr lang="tr-TR" sz="2000" dirty="0" smtClean="0">
                <a:latin typeface="Times New Roman" pitchFamily="18" charset="0"/>
                <a:cs typeface="Times New Roman" pitchFamily="18" charset="0"/>
              </a:rPr>
              <a:t> pek yeri yoktu. En önemli tarımsal faaliyetler toprağı sürme, tohum ekme ve ürünü hasat etme idi ve neredeyse </a:t>
            </a:r>
            <a:r>
              <a:rPr lang="tr-TR" sz="2000" dirty="0" err="1" smtClean="0">
                <a:latin typeface="Times New Roman" pitchFamily="18" charset="0"/>
                <a:cs typeface="Times New Roman" pitchFamily="18" charset="0"/>
              </a:rPr>
              <a:t>manordeki</a:t>
            </a:r>
            <a:r>
              <a:rPr lang="tr-TR" sz="2000" dirty="0" smtClean="0">
                <a:latin typeface="Times New Roman" pitchFamily="18" charset="0"/>
                <a:cs typeface="Times New Roman" pitchFamily="18" charset="0"/>
              </a:rPr>
              <a:t> köyün/köylerin bütün ahalisi katılıyordu. Açık tarla (</a:t>
            </a:r>
            <a:r>
              <a:rPr lang="tr-TR" sz="2000" dirty="0" err="1" smtClean="0">
                <a:latin typeface="Times New Roman" pitchFamily="18" charset="0"/>
                <a:cs typeface="Times New Roman" pitchFamily="18" charset="0"/>
              </a:rPr>
              <a:t>open</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field</a:t>
            </a:r>
            <a:r>
              <a:rPr lang="tr-TR" sz="2000" dirty="0" smtClean="0">
                <a:latin typeface="Times New Roman" pitchFamily="18" charset="0"/>
                <a:cs typeface="Times New Roman" pitchFamily="18" charset="0"/>
              </a:rPr>
              <a:t>) sistemi ve köylülerin (şeritler şeklindeki) topraklarının tarlalar arasında dağılmış durumda olmasından dolayı işlerin ortaklaşa/elbirliğiyle yapılması gerekiyordu. </a:t>
            </a:r>
          </a:p>
          <a:p>
            <a:pPr algn="just">
              <a:buFontTx/>
              <a:buChar char="-"/>
            </a:pPr>
            <a:r>
              <a:rPr lang="tr-TR" sz="2000" dirty="0" smtClean="0">
                <a:latin typeface="Times New Roman" pitchFamily="18" charset="0"/>
                <a:cs typeface="Times New Roman" pitchFamily="18" charset="0"/>
              </a:rPr>
              <a:t>Dahası, daha verimli olan ağır toprakların 4’lü, 6’lı ya da 8’li öküz  takımlarıyla işlenmesi gerekmekteydi ki, köylüler nadiren 1 ya da 2’den fazla öküze sahip olabiliyordu; çoğu köylünün ise hiç öküzü yoktu. Bu nedenle tarımsal faaliyetlerin sürmesi için işbirliği gerekliydi. </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9</a:t>
            </a:fld>
            <a:endParaRPr lang="en"/>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1035</Words>
  <Application>Microsoft Office PowerPoint</Application>
  <PresentationFormat>Ekran Gösterisi (4:3)</PresentationFormat>
  <Paragraphs>81</Paragraphs>
  <Slides>13</Slides>
  <Notes>0</Notes>
  <HiddenSlides>0</HiddenSlides>
  <MMClips>0</MMClips>
  <ScaleCrop>false</ScaleCrop>
  <HeadingPairs>
    <vt:vector size="4" baseType="variant">
      <vt:variant>
        <vt:lpstr>Tema</vt:lpstr>
      </vt:variant>
      <vt:variant>
        <vt:i4>1</vt:i4>
      </vt:variant>
      <vt:variant>
        <vt:lpstr>Slayt Başlıkları</vt:lpstr>
      </vt:variant>
      <vt:variant>
        <vt:i4>13</vt:i4>
      </vt:variant>
    </vt:vector>
  </HeadingPairs>
  <TitlesOfParts>
    <vt:vector size="14" baseType="lpstr">
      <vt:lpstr>Ofis Teması</vt:lpstr>
      <vt:lpstr>İKTİSADî TARİH</vt:lpstr>
      <vt:lpstr>İKTİSADî TARİH</vt:lpstr>
      <vt:lpstr>İKTİSADî TARİH</vt:lpstr>
      <vt:lpstr>İKTİSADî TARİH</vt:lpstr>
      <vt:lpstr>İKTİSADî TARİH</vt:lpstr>
      <vt:lpstr>İKTİSADî TARİH</vt:lpstr>
      <vt:lpstr>İKTİSADî TARİH</vt:lpstr>
      <vt:lpstr>İKTİSADî TARİH</vt:lpstr>
      <vt:lpstr>İKTİSADî TARİH</vt:lpstr>
      <vt:lpstr>İKTİSADî TARİH</vt:lpstr>
      <vt:lpstr>İKTİSADî TARİH</vt:lpstr>
      <vt:lpstr>İKTİSADî TARİH</vt:lpstr>
      <vt:lpstr>İKTİSADî TARİH</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İKTİSADî TARİH</dc:title>
  <dc:creator>MURAT BASKICI</dc:creator>
  <cp:lastModifiedBy>MURAT BASKICI</cp:lastModifiedBy>
  <cp:revision>1</cp:revision>
  <dcterms:created xsi:type="dcterms:W3CDTF">2020-05-19T19:29:24Z</dcterms:created>
  <dcterms:modified xsi:type="dcterms:W3CDTF">2020-05-19T19:30:07Z</dcterms:modified>
</cp:coreProperties>
</file>