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7"/>
  </p:notesMasterIdLst>
  <p:handoutMasterIdLst>
    <p:handoutMasterId r:id="rId8"/>
  </p:handoutMasterIdLst>
  <p:sldIdLst>
    <p:sldId id="256" r:id="rId3"/>
    <p:sldId id="273" r:id="rId4"/>
    <p:sldId id="280" r:id="rId5"/>
    <p:sldId id="288" r:id="rId6"/>
  </p:sldIdLst>
  <p:sldSz cx="9145588" cy="6859588"/>
  <p:notesSz cx="6858000" cy="9144000"/>
  <p:defaultTextStyle>
    <a:defPPr>
      <a:defRPr lang="ru-RU"/>
    </a:defPPr>
    <a:lvl1pPr algn="l" rtl="0" fontAlgn="base">
      <a:spcBef>
        <a:spcPct val="0"/>
      </a:spcBef>
      <a:spcAft>
        <a:spcPct val="0"/>
      </a:spcAft>
      <a:defRPr sz="3600" kern="1200">
        <a:solidFill>
          <a:srgbClr val="F6872B"/>
        </a:solidFill>
        <a:latin typeface="Futura LT Book" pitchFamily="2" charset="0"/>
        <a:ea typeface="굴림" charset="-127"/>
        <a:cs typeface="+mn-cs"/>
      </a:defRPr>
    </a:lvl1pPr>
    <a:lvl2pPr marL="457200" algn="l" rtl="0" fontAlgn="base">
      <a:spcBef>
        <a:spcPct val="0"/>
      </a:spcBef>
      <a:spcAft>
        <a:spcPct val="0"/>
      </a:spcAft>
      <a:defRPr sz="3600" kern="1200">
        <a:solidFill>
          <a:srgbClr val="F6872B"/>
        </a:solidFill>
        <a:latin typeface="Futura LT Book" pitchFamily="2" charset="0"/>
        <a:ea typeface="굴림" charset="-127"/>
        <a:cs typeface="+mn-cs"/>
      </a:defRPr>
    </a:lvl2pPr>
    <a:lvl3pPr marL="914400" algn="l" rtl="0" fontAlgn="base">
      <a:spcBef>
        <a:spcPct val="0"/>
      </a:spcBef>
      <a:spcAft>
        <a:spcPct val="0"/>
      </a:spcAft>
      <a:defRPr sz="3600" kern="1200">
        <a:solidFill>
          <a:srgbClr val="F6872B"/>
        </a:solidFill>
        <a:latin typeface="Futura LT Book" pitchFamily="2" charset="0"/>
        <a:ea typeface="굴림" charset="-127"/>
        <a:cs typeface="+mn-cs"/>
      </a:defRPr>
    </a:lvl3pPr>
    <a:lvl4pPr marL="1371600" algn="l" rtl="0" fontAlgn="base">
      <a:spcBef>
        <a:spcPct val="0"/>
      </a:spcBef>
      <a:spcAft>
        <a:spcPct val="0"/>
      </a:spcAft>
      <a:defRPr sz="3600" kern="1200">
        <a:solidFill>
          <a:srgbClr val="F6872B"/>
        </a:solidFill>
        <a:latin typeface="Futura LT Book" pitchFamily="2" charset="0"/>
        <a:ea typeface="굴림" charset="-127"/>
        <a:cs typeface="+mn-cs"/>
      </a:defRPr>
    </a:lvl4pPr>
    <a:lvl5pPr marL="1828800" algn="l" rtl="0" fontAlgn="base">
      <a:spcBef>
        <a:spcPct val="0"/>
      </a:spcBef>
      <a:spcAft>
        <a:spcPct val="0"/>
      </a:spcAft>
      <a:defRPr sz="3600" kern="1200">
        <a:solidFill>
          <a:srgbClr val="F6872B"/>
        </a:solidFill>
        <a:latin typeface="Futura LT Book" pitchFamily="2" charset="0"/>
        <a:ea typeface="굴림" charset="-127"/>
        <a:cs typeface="+mn-cs"/>
      </a:defRPr>
    </a:lvl5pPr>
    <a:lvl6pPr marL="2286000" algn="l" defTabSz="914400" rtl="0" eaLnBrk="1" latinLnBrk="0" hangingPunct="1">
      <a:defRPr sz="3600" kern="1200">
        <a:solidFill>
          <a:srgbClr val="F6872B"/>
        </a:solidFill>
        <a:latin typeface="Futura LT Book" pitchFamily="2" charset="0"/>
        <a:ea typeface="굴림" charset="-127"/>
        <a:cs typeface="+mn-cs"/>
      </a:defRPr>
    </a:lvl6pPr>
    <a:lvl7pPr marL="2743200" algn="l" defTabSz="914400" rtl="0" eaLnBrk="1" latinLnBrk="0" hangingPunct="1">
      <a:defRPr sz="3600" kern="1200">
        <a:solidFill>
          <a:srgbClr val="F6872B"/>
        </a:solidFill>
        <a:latin typeface="Futura LT Book" pitchFamily="2" charset="0"/>
        <a:ea typeface="굴림" charset="-127"/>
        <a:cs typeface="+mn-cs"/>
      </a:defRPr>
    </a:lvl7pPr>
    <a:lvl8pPr marL="3200400" algn="l" defTabSz="914400" rtl="0" eaLnBrk="1" latinLnBrk="0" hangingPunct="1">
      <a:defRPr sz="3600" kern="1200">
        <a:solidFill>
          <a:srgbClr val="F6872B"/>
        </a:solidFill>
        <a:latin typeface="Futura LT Book" pitchFamily="2" charset="0"/>
        <a:ea typeface="굴림" charset="-127"/>
        <a:cs typeface="+mn-cs"/>
      </a:defRPr>
    </a:lvl8pPr>
    <a:lvl9pPr marL="3657600" algn="l" defTabSz="914400" rtl="0" eaLnBrk="1" latinLnBrk="0" hangingPunct="1">
      <a:defRPr sz="3600" kern="1200">
        <a:solidFill>
          <a:srgbClr val="F6872B"/>
        </a:solidFill>
        <a:latin typeface="Futura LT Book" pitchFamily="2" charset="0"/>
        <a:ea typeface="굴림" charset="-127"/>
        <a:cs typeface="+mn-cs"/>
      </a:defRPr>
    </a:lvl9pPr>
  </p:defaultTextStyle>
  <p:extLst>
    <p:ext uri="{EFAFB233-063F-42B5-8137-9DF3F51BA10A}">
      <p15:sldGuideLst xmlns:p15="http://schemas.microsoft.com/office/powerpoint/2012/main">
        <p15:guide id="1" orient="horz" pos="2161">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99FF"/>
    <a:srgbClr val="FF66FF"/>
    <a:srgbClr val="FFCCCC"/>
    <a:srgbClr val="231F20"/>
    <a:srgbClr val="FFFFFF"/>
    <a:srgbClr val="2B7ABC"/>
    <a:srgbClr val="038CDB"/>
    <a:srgbClr val="39393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51" autoAdjust="0"/>
    <p:restoredTop sz="94648" autoAdjust="0"/>
  </p:normalViewPr>
  <p:slideViewPr>
    <p:cSldViewPr>
      <p:cViewPr varScale="1">
        <p:scale>
          <a:sx n="62" d="100"/>
          <a:sy n="62" d="100"/>
        </p:scale>
        <p:origin x="1644" y="40"/>
      </p:cViewPr>
      <p:guideLst>
        <p:guide orient="horz" pos="2161"/>
        <p:guide pos="2881"/>
      </p:guideLst>
    </p:cSldViewPr>
  </p:slideViewPr>
  <p:notesTextViewPr>
    <p:cViewPr>
      <p:scale>
        <a:sx n="100" d="100"/>
        <a:sy n="100" d="100"/>
      </p:scale>
      <p:origin x="0" y="0"/>
    </p:cViewPr>
  </p:notesTextViewPr>
  <p:notesViewPr>
    <p:cSldViewPr>
      <p:cViewPr varScale="1">
        <p:scale>
          <a:sx n="106" d="100"/>
          <a:sy n="106" d="100"/>
        </p:scale>
        <p:origin x="-250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ce Mercanoglu Taban" userId="25c1212fd68bd1f9" providerId="LiveId" clId="{388F57C8-F625-43EF-8C0E-78DB4D6F442A}"/>
    <pc:docChg chg="custSel delSld modSld">
      <pc:chgData name="Birce Mercanoglu Taban" userId="25c1212fd68bd1f9" providerId="LiveId" clId="{388F57C8-F625-43EF-8C0E-78DB4D6F442A}" dt="2021-11-16T06:47:01.745" v="11" actId="2696"/>
      <pc:docMkLst>
        <pc:docMk/>
      </pc:docMkLst>
      <pc:sldChg chg="del">
        <pc:chgData name="Birce Mercanoglu Taban" userId="25c1212fd68bd1f9" providerId="LiveId" clId="{388F57C8-F625-43EF-8C0E-78DB4D6F442A}" dt="2021-11-16T06:37:32.848" v="0" actId="2696"/>
        <pc:sldMkLst>
          <pc:docMk/>
          <pc:sldMk cId="1779757516" sldId="274"/>
        </pc:sldMkLst>
      </pc:sldChg>
      <pc:sldChg chg="delSp modSp mod">
        <pc:chgData name="Birce Mercanoglu Taban" userId="25c1212fd68bd1f9" providerId="LiveId" clId="{388F57C8-F625-43EF-8C0E-78DB4D6F442A}" dt="2021-11-16T06:46:15.698" v="4" actId="14100"/>
        <pc:sldMkLst>
          <pc:docMk/>
          <pc:sldMk cId="317546762" sldId="280"/>
        </pc:sldMkLst>
        <pc:spChg chg="mod">
          <ac:chgData name="Birce Mercanoglu Taban" userId="25c1212fd68bd1f9" providerId="LiveId" clId="{388F57C8-F625-43EF-8C0E-78DB4D6F442A}" dt="2021-11-16T06:46:15.698" v="4" actId="14100"/>
          <ac:spMkLst>
            <pc:docMk/>
            <pc:sldMk cId="317546762" sldId="280"/>
            <ac:spMk id="7" creationId="{7A6644B9-657B-4B9D-9050-0FEB92EE8463}"/>
          </ac:spMkLst>
        </pc:spChg>
        <pc:picChg chg="del">
          <ac:chgData name="Birce Mercanoglu Taban" userId="25c1212fd68bd1f9" providerId="LiveId" clId="{388F57C8-F625-43EF-8C0E-78DB4D6F442A}" dt="2021-11-16T06:46:13.810" v="3" actId="21"/>
          <ac:picMkLst>
            <pc:docMk/>
            <pc:sldMk cId="317546762" sldId="280"/>
            <ac:picMk id="4" creationId="{99BF1D1E-C691-4C13-958C-0841C4E834BC}"/>
          </ac:picMkLst>
        </pc:picChg>
      </pc:sldChg>
      <pc:sldChg chg="delSp modSp del mod">
        <pc:chgData name="Birce Mercanoglu Taban" userId="25c1212fd68bd1f9" providerId="LiveId" clId="{388F57C8-F625-43EF-8C0E-78DB4D6F442A}" dt="2021-11-16T06:47:01.745" v="11" actId="2696"/>
        <pc:sldMkLst>
          <pc:docMk/>
          <pc:sldMk cId="1564033080" sldId="284"/>
        </pc:sldMkLst>
        <pc:spChg chg="mod">
          <ac:chgData name="Birce Mercanoglu Taban" userId="25c1212fd68bd1f9" providerId="LiveId" clId="{388F57C8-F625-43EF-8C0E-78DB4D6F442A}" dt="2021-11-16T06:46:33.840" v="10" actId="14100"/>
          <ac:spMkLst>
            <pc:docMk/>
            <pc:sldMk cId="1564033080" sldId="284"/>
            <ac:spMk id="5" creationId="{D7B01F53-5365-4438-9B49-4F1FCE972394}"/>
          </ac:spMkLst>
        </pc:spChg>
        <pc:spChg chg="mod">
          <ac:chgData name="Birce Mercanoglu Taban" userId="25c1212fd68bd1f9" providerId="LiveId" clId="{388F57C8-F625-43EF-8C0E-78DB4D6F442A}" dt="2021-11-16T06:46:29.182" v="9" actId="14100"/>
          <ac:spMkLst>
            <pc:docMk/>
            <pc:sldMk cId="1564033080" sldId="284"/>
            <ac:spMk id="7" creationId="{7A6644B9-657B-4B9D-9050-0FEB92EE8463}"/>
          </ac:spMkLst>
        </pc:spChg>
        <pc:picChg chg="del">
          <ac:chgData name="Birce Mercanoglu Taban" userId="25c1212fd68bd1f9" providerId="LiveId" clId="{388F57C8-F625-43EF-8C0E-78DB4D6F442A}" dt="2021-11-16T06:46:24.766" v="7" actId="21"/>
          <ac:picMkLst>
            <pc:docMk/>
            <pc:sldMk cId="1564033080" sldId="284"/>
            <ac:picMk id="17" creationId="{F5CEF4F7-8BFC-4C62-AFD0-B71603F1B259}"/>
          </ac:picMkLst>
        </pc:picChg>
      </pc:sldChg>
      <pc:sldChg chg="delSp modSp mod">
        <pc:chgData name="Birce Mercanoglu Taban" userId="25c1212fd68bd1f9" providerId="LiveId" clId="{388F57C8-F625-43EF-8C0E-78DB4D6F442A}" dt="2021-11-16T06:46:21.967" v="6" actId="14100"/>
        <pc:sldMkLst>
          <pc:docMk/>
          <pc:sldMk cId="1590749650" sldId="288"/>
        </pc:sldMkLst>
        <pc:spChg chg="mod">
          <ac:chgData name="Birce Mercanoglu Taban" userId="25c1212fd68bd1f9" providerId="LiveId" clId="{388F57C8-F625-43EF-8C0E-78DB4D6F442A}" dt="2021-11-16T06:46:21.967" v="6" actId="14100"/>
          <ac:spMkLst>
            <pc:docMk/>
            <pc:sldMk cId="1590749650" sldId="288"/>
            <ac:spMk id="12" creationId="{D1C4C16B-6849-43E4-93D4-7467F238945B}"/>
          </ac:spMkLst>
        </pc:spChg>
        <pc:picChg chg="del">
          <ac:chgData name="Birce Mercanoglu Taban" userId="25c1212fd68bd1f9" providerId="LiveId" clId="{388F57C8-F625-43EF-8C0E-78DB4D6F442A}" dt="2021-11-16T06:46:19.898" v="5" actId="21"/>
          <ac:picMkLst>
            <pc:docMk/>
            <pc:sldMk cId="1590749650" sldId="288"/>
            <ac:picMk id="27" creationId="{97850ADA-1F9A-41A6-A4A2-1F321FAA58AC}"/>
          </ac:picMkLst>
        </pc:picChg>
      </pc:sldChg>
      <pc:sldChg chg="del">
        <pc:chgData name="Birce Mercanoglu Taban" userId="25c1212fd68bd1f9" providerId="LiveId" clId="{388F57C8-F625-43EF-8C0E-78DB4D6F442A}" dt="2021-11-16T06:37:36.925" v="1" actId="2696"/>
        <pc:sldMkLst>
          <pc:docMk/>
          <pc:sldMk cId="1682389855" sldId="293"/>
        </pc:sldMkLst>
      </pc:sldChg>
      <pc:sldChg chg="del">
        <pc:chgData name="Birce Mercanoglu Taban" userId="25c1212fd68bd1f9" providerId="LiveId" clId="{388F57C8-F625-43EF-8C0E-78DB4D6F442A}" dt="2021-11-16T06:37:38.807" v="2" actId="2696"/>
        <pc:sldMkLst>
          <pc:docMk/>
          <pc:sldMk cId="3836601217" sldId="2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247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en-US"/>
          </a:p>
        </p:txBody>
      </p:sp>
      <p:sp>
        <p:nvSpPr>
          <p:cNvPr id="355332" name="Rectangle 4"/>
          <p:cNvSpPr>
            <a:spLocks noGrp="1" noRot="1" noChangeAspect="1" noChangeArrowheads="1" noTextEdit="1"/>
          </p:cNvSpPr>
          <p:nvPr>
            <p:ph type="sldImg" idx="2"/>
          </p:nvPr>
        </p:nvSpPr>
        <p:spPr bwMode="auto">
          <a:xfrm>
            <a:off x="1144588" y="685800"/>
            <a:ext cx="4568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CD53B6FF-308B-40BC-BF2B-BFDD7EEA4711}" type="slidenum">
              <a:rPr lang="en-US"/>
              <a:pPr/>
              <a:t>‹#›</a:t>
            </a:fld>
            <a:endParaRPr lang="en-US"/>
          </a:p>
        </p:txBody>
      </p:sp>
    </p:spTree>
    <p:extLst>
      <p:ext uri="{BB962C8B-B14F-4D97-AF65-F5344CB8AC3E}">
        <p14:creationId xmlns:p14="http://schemas.microsoft.com/office/powerpoint/2010/main" val="24953100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B5078-9EDF-499B-8169-995F5C37CF57}" type="slidenum">
              <a:rPr lang="en-US"/>
              <a:pPr/>
              <a:t>1</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36F45-686D-4ED2-9067-5AFAED050AE2}" type="slidenum">
              <a:rPr lang="en-US"/>
              <a:pPr/>
              <a:t>2</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539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348038" y="4725988"/>
            <a:ext cx="4826000" cy="1439862"/>
          </a:xfrm>
        </p:spPr>
        <p:txBody>
          <a:bodyPr/>
          <a:lstStyle>
            <a:lvl1pPr>
              <a:defRPr/>
            </a:lvl1pPr>
          </a:lstStyle>
          <a:p>
            <a:pPr lvl="0"/>
            <a:r>
              <a:rPr lang="en-US" noProof="0"/>
              <a:t>Click to edit Master title style</a:t>
            </a:r>
            <a:endParaRPr lang="ru-RU" noProof="0"/>
          </a:p>
        </p:txBody>
      </p:sp>
      <p:sp>
        <p:nvSpPr>
          <p:cNvPr id="5123" name="Rectangle 3"/>
          <p:cNvSpPr>
            <a:spLocks noGrp="1" noChangeArrowheads="1"/>
          </p:cNvSpPr>
          <p:nvPr>
            <p:ph type="subTitle" idx="1"/>
          </p:nvPr>
        </p:nvSpPr>
        <p:spPr>
          <a:xfrm>
            <a:off x="6229350" y="1846263"/>
            <a:ext cx="2592388" cy="107950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a:latin typeface="Futura LT Book" pitchFamily="2" charset="0"/>
              </a:defRPr>
            </a:lvl1pPr>
          </a:lstStyle>
          <a:p>
            <a:pPr lvl="0"/>
            <a:r>
              <a:rPr lang="en-US"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24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2125" y="333375"/>
            <a:ext cx="1979613" cy="6192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0113" y="333375"/>
            <a:ext cx="5789612" cy="6192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3781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3988" cy="1471613"/>
          </a:xfrm>
        </p:spPr>
        <p:txBody>
          <a:bodyPr/>
          <a:lstStyle/>
          <a:p>
            <a:r>
              <a:rPr lang="en-US"/>
              <a:t>Click to edit Master title style</a:t>
            </a:r>
          </a:p>
        </p:txBody>
      </p:sp>
      <p:sp>
        <p:nvSpPr>
          <p:cNvPr id="3" name="Subtitle 2"/>
          <p:cNvSpPr>
            <a:spLocks noGrp="1"/>
          </p:cNvSpPr>
          <p:nvPr>
            <p:ph type="subTitle" idx="1"/>
          </p:nvPr>
        </p:nvSpPr>
        <p:spPr>
          <a:xfrm>
            <a:off x="1371600" y="3887788"/>
            <a:ext cx="6402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A484E823-3E09-48D1-A249-C435161263B4}" type="slidenum">
              <a:rPr lang="ru-RU"/>
              <a:pPr/>
              <a:t>‹#›</a:t>
            </a:fld>
            <a:endParaRPr lang="ru-RU"/>
          </a:p>
        </p:txBody>
      </p:sp>
    </p:spTree>
    <p:extLst>
      <p:ext uri="{BB962C8B-B14F-4D97-AF65-F5344CB8AC3E}">
        <p14:creationId xmlns:p14="http://schemas.microsoft.com/office/powerpoint/2010/main" val="3018855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FA0203D9-4486-4C37-BB5E-2BD0DDC3E7A4}" type="slidenum">
              <a:rPr lang="ru-RU"/>
              <a:pPr/>
              <a:t>‹#›</a:t>
            </a:fld>
            <a:endParaRPr lang="ru-RU"/>
          </a:p>
        </p:txBody>
      </p:sp>
    </p:spTree>
    <p:extLst>
      <p:ext uri="{BB962C8B-B14F-4D97-AF65-F5344CB8AC3E}">
        <p14:creationId xmlns:p14="http://schemas.microsoft.com/office/powerpoint/2010/main" val="337743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8488"/>
            <a:ext cx="777398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3987" cy="15017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FE5D6B1A-4C98-412F-989E-528964967E01}" type="slidenum">
              <a:rPr lang="ru-RU"/>
              <a:pPr/>
              <a:t>‹#›</a:t>
            </a:fld>
            <a:endParaRPr lang="ru-RU"/>
          </a:p>
        </p:txBody>
      </p:sp>
    </p:spTree>
    <p:extLst>
      <p:ext uri="{BB962C8B-B14F-4D97-AF65-F5344CB8AC3E}">
        <p14:creationId xmlns:p14="http://schemas.microsoft.com/office/powerpoint/2010/main" val="1428735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5625" y="1600200"/>
            <a:ext cx="338455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62575" y="1600200"/>
            <a:ext cx="338613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79820140-6E13-4E5B-8750-648814A0173C}" type="slidenum">
              <a:rPr lang="ru-RU"/>
              <a:pPr/>
              <a:t>‹#›</a:t>
            </a:fld>
            <a:endParaRPr lang="ru-RU"/>
          </a:p>
        </p:txBody>
      </p:sp>
    </p:spTree>
    <p:extLst>
      <p:ext uri="{BB962C8B-B14F-4D97-AF65-F5344CB8AC3E}">
        <p14:creationId xmlns:p14="http://schemas.microsoft.com/office/powerpoint/2010/main" val="46873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1188"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613" y="2174875"/>
            <a:ext cx="4041775"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4FB46230-8A7A-4186-A327-863DBD7A91EB}" type="slidenum">
              <a:rPr lang="ru-RU"/>
              <a:pPr/>
              <a:t>‹#›</a:t>
            </a:fld>
            <a:endParaRPr lang="ru-RU"/>
          </a:p>
        </p:txBody>
      </p:sp>
    </p:spTree>
    <p:extLst>
      <p:ext uri="{BB962C8B-B14F-4D97-AF65-F5344CB8AC3E}">
        <p14:creationId xmlns:p14="http://schemas.microsoft.com/office/powerpoint/2010/main" val="4055566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F0874E7F-B2DF-4210-9B49-63559B8DFCEF}" type="slidenum">
              <a:rPr lang="ru-RU"/>
              <a:pPr/>
              <a:t>‹#›</a:t>
            </a:fld>
            <a:endParaRPr lang="ru-RU"/>
          </a:p>
        </p:txBody>
      </p:sp>
    </p:spTree>
    <p:extLst>
      <p:ext uri="{BB962C8B-B14F-4D97-AF65-F5344CB8AC3E}">
        <p14:creationId xmlns:p14="http://schemas.microsoft.com/office/powerpoint/2010/main" val="1221665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8E89B3EA-D579-4CC1-A9BB-E3B845122F6B}" type="slidenum">
              <a:rPr lang="ru-RU"/>
              <a:pPr/>
              <a:t>‹#›</a:t>
            </a:fld>
            <a:endParaRPr lang="ru-RU"/>
          </a:p>
        </p:txBody>
      </p:sp>
    </p:spTree>
    <p:extLst>
      <p:ext uri="{BB962C8B-B14F-4D97-AF65-F5344CB8AC3E}">
        <p14:creationId xmlns:p14="http://schemas.microsoft.com/office/powerpoint/2010/main" val="2524483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3338" cy="58547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26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F5447DF4-9836-41A4-9C8F-68089B9E8D88}" type="slidenum">
              <a:rPr lang="ru-RU"/>
              <a:pPr/>
              <a:t>‹#›</a:t>
            </a:fld>
            <a:endParaRPr lang="ru-RU"/>
          </a:p>
        </p:txBody>
      </p:sp>
    </p:spTree>
    <p:extLst>
      <p:ext uri="{BB962C8B-B14F-4D97-AF65-F5344CB8AC3E}">
        <p14:creationId xmlns:p14="http://schemas.microsoft.com/office/powerpoint/2010/main" val="9915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276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2188"/>
            <a:ext cx="5487987" cy="5667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7987" cy="4116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8925"/>
            <a:ext cx="5487987"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E61F6A31-20B0-4E99-B1FB-5090BC09D7EE}" type="slidenum">
              <a:rPr lang="ru-RU"/>
              <a:pPr/>
              <a:t>‹#›</a:t>
            </a:fld>
            <a:endParaRPr lang="ru-RU"/>
          </a:p>
        </p:txBody>
      </p:sp>
    </p:spTree>
    <p:extLst>
      <p:ext uri="{BB962C8B-B14F-4D97-AF65-F5344CB8AC3E}">
        <p14:creationId xmlns:p14="http://schemas.microsoft.com/office/powerpoint/2010/main" val="3784483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34AC5712-8D0B-4E26-99B6-4B977032FA47}" type="slidenum">
              <a:rPr lang="ru-RU"/>
              <a:pPr/>
              <a:t>‹#›</a:t>
            </a:fld>
            <a:endParaRPr lang="ru-RU"/>
          </a:p>
        </p:txBody>
      </p:sp>
    </p:spTree>
    <p:extLst>
      <p:ext uri="{BB962C8B-B14F-4D97-AF65-F5344CB8AC3E}">
        <p14:creationId xmlns:p14="http://schemas.microsoft.com/office/powerpoint/2010/main" val="2265834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8338" y="274638"/>
            <a:ext cx="1730375"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5625" y="274638"/>
            <a:ext cx="5040313"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2F9EDB72-271F-4191-A772-555C5EFB737C}" type="slidenum">
              <a:rPr lang="ru-RU"/>
              <a:pPr/>
              <a:t>‹#›</a:t>
            </a:fld>
            <a:endParaRPr lang="ru-RU"/>
          </a:p>
        </p:txBody>
      </p:sp>
    </p:spTree>
    <p:extLst>
      <p:ext uri="{BB962C8B-B14F-4D97-AF65-F5344CB8AC3E}">
        <p14:creationId xmlns:p14="http://schemas.microsoft.com/office/powerpoint/2010/main" val="336714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8488"/>
            <a:ext cx="777398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3987" cy="15017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9443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0113" y="1701800"/>
            <a:ext cx="3884612"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7125" y="1701800"/>
            <a:ext cx="3884613"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5389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1188"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613" y="2174875"/>
            <a:ext cx="4041775"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127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262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642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3338" cy="58547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26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253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2188"/>
            <a:ext cx="5487987" cy="5667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7987" cy="4116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8925"/>
            <a:ext cx="5487987"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2096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333375"/>
            <a:ext cx="792162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3" tIns="45722" rIns="91443" bIns="45722"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900113" y="1701800"/>
            <a:ext cx="7921625"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Futura LT Book" pitchFamily="2" charset="0"/>
        </a:defRPr>
      </a:lvl2pPr>
      <a:lvl3pPr algn="l" rtl="0" eaLnBrk="1" fontAlgn="base" hangingPunct="1">
        <a:spcBef>
          <a:spcPct val="0"/>
        </a:spcBef>
        <a:spcAft>
          <a:spcPct val="0"/>
        </a:spcAft>
        <a:defRPr sz="3200">
          <a:solidFill>
            <a:schemeClr val="bg1"/>
          </a:solidFill>
          <a:latin typeface="Futura LT Book" pitchFamily="2" charset="0"/>
        </a:defRPr>
      </a:lvl3pPr>
      <a:lvl4pPr algn="l" rtl="0" eaLnBrk="1" fontAlgn="base" hangingPunct="1">
        <a:spcBef>
          <a:spcPct val="0"/>
        </a:spcBef>
        <a:spcAft>
          <a:spcPct val="0"/>
        </a:spcAft>
        <a:defRPr sz="3200">
          <a:solidFill>
            <a:schemeClr val="bg1"/>
          </a:solidFill>
          <a:latin typeface="Futura LT Book" pitchFamily="2" charset="0"/>
        </a:defRPr>
      </a:lvl4pPr>
      <a:lvl5pPr algn="l" rtl="0" eaLnBrk="1" fontAlgn="base" hangingPunct="1">
        <a:spcBef>
          <a:spcPct val="0"/>
        </a:spcBef>
        <a:spcAft>
          <a:spcPct val="0"/>
        </a:spcAft>
        <a:defRPr sz="3200">
          <a:solidFill>
            <a:schemeClr val="bg1"/>
          </a:solidFill>
          <a:latin typeface="Futura LT Book" pitchFamily="2" charset="0"/>
        </a:defRPr>
      </a:lvl5pPr>
      <a:lvl6pPr marL="457200" algn="l" rtl="0" eaLnBrk="1" fontAlgn="base" hangingPunct="1">
        <a:spcBef>
          <a:spcPct val="0"/>
        </a:spcBef>
        <a:spcAft>
          <a:spcPct val="0"/>
        </a:spcAft>
        <a:defRPr sz="3200">
          <a:solidFill>
            <a:schemeClr val="bg1"/>
          </a:solidFill>
          <a:latin typeface="Futura LT Book" pitchFamily="2" charset="0"/>
        </a:defRPr>
      </a:lvl6pPr>
      <a:lvl7pPr marL="914400" algn="l" rtl="0" eaLnBrk="1" fontAlgn="base" hangingPunct="1">
        <a:spcBef>
          <a:spcPct val="0"/>
        </a:spcBef>
        <a:spcAft>
          <a:spcPct val="0"/>
        </a:spcAft>
        <a:defRPr sz="3200">
          <a:solidFill>
            <a:schemeClr val="bg1"/>
          </a:solidFill>
          <a:latin typeface="Futura LT Book" pitchFamily="2" charset="0"/>
        </a:defRPr>
      </a:lvl7pPr>
      <a:lvl8pPr marL="1371600" algn="l" rtl="0" eaLnBrk="1" fontAlgn="base" hangingPunct="1">
        <a:spcBef>
          <a:spcPct val="0"/>
        </a:spcBef>
        <a:spcAft>
          <a:spcPct val="0"/>
        </a:spcAft>
        <a:defRPr sz="3200">
          <a:solidFill>
            <a:schemeClr val="bg1"/>
          </a:solidFill>
          <a:latin typeface="Futura LT Book" pitchFamily="2" charset="0"/>
        </a:defRPr>
      </a:lvl8pPr>
      <a:lvl9pPr marL="1828800" algn="l" rtl="0" eaLnBrk="1" fontAlgn="base" hangingPunct="1">
        <a:spcBef>
          <a:spcPct val="0"/>
        </a:spcBef>
        <a:spcAft>
          <a:spcPct val="0"/>
        </a:spcAft>
        <a:defRPr sz="3200">
          <a:solidFill>
            <a:schemeClr val="bg1"/>
          </a:solidFill>
          <a:latin typeface="Futura LT Book" pitchFamily="2" charset="0"/>
        </a:defRPr>
      </a:lvl9pPr>
    </p:titleStyle>
    <p:body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r="-6"/>
          </a:stretch>
        </a:blip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bwMode="auto">
          <a:xfrm>
            <a:off x="1835150" y="274638"/>
            <a:ext cx="69135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ctr" anchorCtr="0" compatLnSpc="1">
            <a:prstTxWarp prst="textNoShape">
              <a:avLst/>
            </a:prstTxWarp>
          </a:bodyPr>
          <a:lstStyle/>
          <a:p>
            <a:pPr lvl="0"/>
            <a:r>
              <a:rPr lang="ru-RU"/>
              <a:t>Click to edit Master title style</a:t>
            </a:r>
          </a:p>
        </p:txBody>
      </p:sp>
      <p:sp>
        <p:nvSpPr>
          <p:cNvPr id="359427" name="Rectangle 3"/>
          <p:cNvSpPr>
            <a:spLocks noGrp="1" noChangeArrowheads="1"/>
          </p:cNvSpPr>
          <p:nvPr>
            <p:ph type="body" idx="1"/>
          </p:nvPr>
        </p:nvSpPr>
        <p:spPr bwMode="auto">
          <a:xfrm>
            <a:off x="1825625" y="1600200"/>
            <a:ext cx="6923088"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359428" name="Rectangle 4"/>
          <p:cNvSpPr>
            <a:spLocks noGrp="1" noChangeArrowheads="1"/>
          </p:cNvSpPr>
          <p:nvPr>
            <p:ph type="dt" sz="half" idx="2"/>
          </p:nvPr>
        </p:nvSpPr>
        <p:spPr bwMode="auto">
          <a:xfrm>
            <a:off x="457200" y="6245225"/>
            <a:ext cx="21336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a:defRPr sz="1400">
                <a:solidFill>
                  <a:schemeClr val="tx1"/>
                </a:solidFill>
                <a:latin typeface="+mn-lt"/>
              </a:defRPr>
            </a:lvl1pPr>
          </a:lstStyle>
          <a:p>
            <a:endParaRPr lang="ru-RU"/>
          </a:p>
        </p:txBody>
      </p:sp>
      <p:sp>
        <p:nvSpPr>
          <p:cNvPr id="359429" name="Rectangle 5"/>
          <p:cNvSpPr>
            <a:spLocks noGrp="1" noChangeArrowheads="1"/>
          </p:cNvSpPr>
          <p:nvPr>
            <p:ph type="ftr" sz="quarter" idx="3"/>
          </p:nvPr>
        </p:nvSpPr>
        <p:spPr bwMode="auto">
          <a:xfrm>
            <a:off x="3124200" y="6245225"/>
            <a:ext cx="2897188"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algn="ctr">
              <a:defRPr sz="1400">
                <a:solidFill>
                  <a:schemeClr val="tx1"/>
                </a:solidFill>
                <a:latin typeface="+mn-lt"/>
              </a:defRPr>
            </a:lvl1pPr>
          </a:lstStyle>
          <a:p>
            <a:endParaRPr lang="ru-RU"/>
          </a:p>
        </p:txBody>
      </p:sp>
      <p:sp>
        <p:nvSpPr>
          <p:cNvPr id="359430" name="Rectangle 6"/>
          <p:cNvSpPr>
            <a:spLocks noGrp="1" noChangeArrowheads="1"/>
          </p:cNvSpPr>
          <p:nvPr>
            <p:ph type="sldNum" sz="quarter" idx="4"/>
          </p:nvPr>
        </p:nvSpPr>
        <p:spPr bwMode="auto">
          <a:xfrm>
            <a:off x="6554788" y="6245225"/>
            <a:ext cx="21336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algn="r">
              <a:defRPr sz="1400">
                <a:solidFill>
                  <a:schemeClr val="tx1"/>
                </a:solidFill>
                <a:latin typeface="+mn-lt"/>
              </a:defRPr>
            </a:lvl1pPr>
          </a:lstStyle>
          <a:p>
            <a:fld id="{E9FD7001-FCC7-4B21-9518-87012230FAA2}"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rgbClr val="666666"/>
          </a:solidFill>
          <a:latin typeface="+mj-lt"/>
          <a:ea typeface="+mj-ea"/>
          <a:cs typeface="+mj-cs"/>
        </a:defRPr>
      </a:lvl1pPr>
      <a:lvl2pPr algn="l" rtl="0" fontAlgn="base">
        <a:spcBef>
          <a:spcPct val="0"/>
        </a:spcBef>
        <a:spcAft>
          <a:spcPct val="0"/>
        </a:spcAft>
        <a:defRPr sz="3200">
          <a:solidFill>
            <a:srgbClr val="666666"/>
          </a:solidFill>
          <a:latin typeface="Futura LT Book" pitchFamily="2" charset="0"/>
        </a:defRPr>
      </a:lvl2pPr>
      <a:lvl3pPr algn="l" rtl="0" fontAlgn="base">
        <a:spcBef>
          <a:spcPct val="0"/>
        </a:spcBef>
        <a:spcAft>
          <a:spcPct val="0"/>
        </a:spcAft>
        <a:defRPr sz="3200">
          <a:solidFill>
            <a:srgbClr val="666666"/>
          </a:solidFill>
          <a:latin typeface="Futura LT Book" pitchFamily="2" charset="0"/>
        </a:defRPr>
      </a:lvl3pPr>
      <a:lvl4pPr algn="l" rtl="0" fontAlgn="base">
        <a:spcBef>
          <a:spcPct val="0"/>
        </a:spcBef>
        <a:spcAft>
          <a:spcPct val="0"/>
        </a:spcAft>
        <a:defRPr sz="3200">
          <a:solidFill>
            <a:srgbClr val="666666"/>
          </a:solidFill>
          <a:latin typeface="Futura LT Book" pitchFamily="2" charset="0"/>
        </a:defRPr>
      </a:lvl4pPr>
      <a:lvl5pPr algn="l" rtl="0" fontAlgn="base">
        <a:spcBef>
          <a:spcPct val="0"/>
        </a:spcBef>
        <a:spcAft>
          <a:spcPct val="0"/>
        </a:spcAft>
        <a:defRPr sz="3200">
          <a:solidFill>
            <a:srgbClr val="666666"/>
          </a:solidFill>
          <a:latin typeface="Futura LT Book" pitchFamily="2" charset="0"/>
        </a:defRPr>
      </a:lvl5pPr>
      <a:lvl6pPr marL="457200" algn="l" rtl="0" fontAlgn="base">
        <a:spcBef>
          <a:spcPct val="0"/>
        </a:spcBef>
        <a:spcAft>
          <a:spcPct val="0"/>
        </a:spcAft>
        <a:defRPr sz="3200">
          <a:solidFill>
            <a:srgbClr val="666666"/>
          </a:solidFill>
          <a:latin typeface="Futura LT Book" pitchFamily="2" charset="0"/>
        </a:defRPr>
      </a:lvl6pPr>
      <a:lvl7pPr marL="914400" algn="l" rtl="0" fontAlgn="base">
        <a:spcBef>
          <a:spcPct val="0"/>
        </a:spcBef>
        <a:spcAft>
          <a:spcPct val="0"/>
        </a:spcAft>
        <a:defRPr sz="3200">
          <a:solidFill>
            <a:srgbClr val="666666"/>
          </a:solidFill>
          <a:latin typeface="Futura LT Book" pitchFamily="2" charset="0"/>
        </a:defRPr>
      </a:lvl7pPr>
      <a:lvl8pPr marL="1371600" algn="l" rtl="0" fontAlgn="base">
        <a:spcBef>
          <a:spcPct val="0"/>
        </a:spcBef>
        <a:spcAft>
          <a:spcPct val="0"/>
        </a:spcAft>
        <a:defRPr sz="3200">
          <a:solidFill>
            <a:srgbClr val="666666"/>
          </a:solidFill>
          <a:latin typeface="Futura LT Book" pitchFamily="2" charset="0"/>
        </a:defRPr>
      </a:lvl8pPr>
      <a:lvl9pPr marL="1828800" algn="l" rtl="0" fontAlgn="base">
        <a:spcBef>
          <a:spcPct val="0"/>
        </a:spcBef>
        <a:spcAft>
          <a:spcPct val="0"/>
        </a:spcAft>
        <a:defRPr sz="3200">
          <a:solidFill>
            <a:srgbClr val="666666"/>
          </a:solidFill>
          <a:latin typeface="Futura LT Book" pitchFamily="2"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5905228" y="117426"/>
            <a:ext cx="3240360" cy="791840"/>
          </a:xfrm>
          <a:noFill/>
        </p:spPr>
        <p:txBody>
          <a:bodyPr/>
          <a:lstStyle/>
          <a:p>
            <a:pPr algn="ctr"/>
            <a:r>
              <a:rPr lang="tr-TR" sz="2000" b="1">
                <a:ea typeface="굴림" charset="-127"/>
              </a:rPr>
              <a:t>PROF. </a:t>
            </a:r>
            <a:r>
              <a:rPr lang="tr-TR" sz="2000" b="1" dirty="0">
                <a:ea typeface="굴림" charset="-127"/>
              </a:rPr>
              <a:t>DR. BİRCE TABAN</a:t>
            </a:r>
            <a:endParaRPr lang="uk-UA" sz="2000" b="1" dirty="0">
              <a:ea typeface="굴림" charset="-127"/>
            </a:endParaRPr>
          </a:p>
        </p:txBody>
      </p:sp>
      <p:sp>
        <p:nvSpPr>
          <p:cNvPr id="34827" name="Rectangle 11"/>
          <p:cNvSpPr>
            <a:spLocks noGrp="1" noChangeArrowheads="1"/>
          </p:cNvSpPr>
          <p:nvPr>
            <p:ph type="subTitle" idx="1"/>
          </p:nvPr>
        </p:nvSpPr>
        <p:spPr>
          <a:xfrm>
            <a:off x="2412554" y="1989634"/>
            <a:ext cx="4680520" cy="1223888"/>
          </a:xfrm>
          <a:noFill/>
          <a:ln/>
        </p:spPr>
        <p:txBody>
          <a:bodyPr/>
          <a:lstStyle/>
          <a:p>
            <a:pPr algn="ctr"/>
            <a:r>
              <a:rPr lang="tr-TR" sz="3200" b="1" dirty="0"/>
              <a:t>ZST216 </a:t>
            </a:r>
          </a:p>
          <a:p>
            <a:pPr algn="ctr"/>
            <a:r>
              <a:rPr lang="tr-TR" sz="3200" b="1" dirty="0"/>
              <a:t>ISI VE KÜTLE </a:t>
            </a:r>
            <a:r>
              <a:rPr lang="tr-TR" sz="3200" b="1" cap="all" dirty="0" err="1"/>
              <a:t>transferİ</a:t>
            </a:r>
            <a:endParaRPr lang="ru-RU" sz="3200" b="1" cap="all" dirty="0"/>
          </a:p>
        </p:txBody>
      </p:sp>
      <p:sp>
        <p:nvSpPr>
          <p:cNvPr id="4" name="Rectangle 11">
            <a:extLst>
              <a:ext uri="{FF2B5EF4-FFF2-40B4-BE49-F238E27FC236}">
                <a16:creationId xmlns:a16="http://schemas.microsoft.com/office/drawing/2014/main" id="{FBAD1F99-56B4-4849-AE37-0FEE28A34D6F}"/>
              </a:ext>
            </a:extLst>
          </p:cNvPr>
          <p:cNvSpPr txBox="1">
            <a:spLocks noChangeArrowheads="1"/>
          </p:cNvSpPr>
          <p:nvPr/>
        </p:nvSpPr>
        <p:spPr bwMode="auto">
          <a:xfrm>
            <a:off x="2166543" y="4221882"/>
            <a:ext cx="4968552" cy="12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marL="0" indent="0" algn="l" rtl="0" eaLnBrk="1" fontAlgn="base" hangingPunct="1">
              <a:spcBef>
                <a:spcPct val="20000"/>
              </a:spcBef>
              <a:spcAft>
                <a:spcPct val="0"/>
              </a:spcAft>
              <a:buFontTx/>
              <a:buNone/>
              <a:defRPr sz="2000">
                <a:solidFill>
                  <a:schemeClr val="bg1"/>
                </a:solidFill>
                <a:latin typeface="Futura LT Book" pitchFamily="2" charset="0"/>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r>
              <a:rPr lang="tr-TR" sz="1400" b="1" dirty="0">
                <a:solidFill>
                  <a:srgbClr val="FFC000"/>
                </a:solidFill>
                <a:latin typeface="Arial" panose="020B0604020202020204" pitchFamily="34" charset="0"/>
              </a:rPr>
              <a:t>Ders kapsamında sunulan slaytlardaki tüm yazılı ve görsel materyaller; Ç</a:t>
            </a:r>
            <a:r>
              <a:rPr lang="en-US" sz="1400" b="1" dirty="0" err="1">
                <a:solidFill>
                  <a:srgbClr val="FFC000"/>
                </a:solidFill>
                <a:latin typeface="Arial" panose="020B0604020202020204" pitchFamily="34" charset="0"/>
              </a:rPr>
              <a:t>engel</a:t>
            </a:r>
            <a:r>
              <a:rPr lang="en-US" sz="1400" b="1" dirty="0">
                <a:solidFill>
                  <a:srgbClr val="FFC000"/>
                </a:solidFill>
                <a:latin typeface="Arial" panose="020B0604020202020204" pitchFamily="34" charset="0"/>
              </a:rPr>
              <a:t>, Y. A., </a:t>
            </a:r>
            <a:r>
              <a:rPr lang="en-US" sz="1400" b="1" dirty="0" err="1">
                <a:solidFill>
                  <a:srgbClr val="FFC000"/>
                </a:solidFill>
                <a:latin typeface="Arial" panose="020B0604020202020204" pitchFamily="34" charset="0"/>
              </a:rPr>
              <a:t>Ghajar</a:t>
            </a:r>
            <a:r>
              <a:rPr lang="en-US" sz="1400" b="1" dirty="0">
                <a:solidFill>
                  <a:srgbClr val="FFC000"/>
                </a:solidFill>
                <a:latin typeface="Arial" panose="020B0604020202020204" pitchFamily="34" charset="0"/>
              </a:rPr>
              <a:t>, A. J., 2020. Heat and Mass Transfer</a:t>
            </a:r>
            <a:r>
              <a:rPr lang="tr-TR" sz="1400" b="1" dirty="0">
                <a:solidFill>
                  <a:srgbClr val="FFC000"/>
                </a:solidFill>
                <a:latin typeface="Arial" panose="020B0604020202020204" pitchFamily="34" charset="0"/>
              </a:rPr>
              <a:t> -</a:t>
            </a:r>
            <a:r>
              <a:rPr lang="en-US" sz="1400" b="1" dirty="0">
                <a:solidFill>
                  <a:srgbClr val="FFC000"/>
                </a:solidFill>
                <a:latin typeface="Arial" panose="020B0604020202020204" pitchFamily="34" charset="0"/>
              </a:rPr>
              <a:t> Fundamentals and Applications, 6th Edition, McGraw-Hill </a:t>
            </a:r>
            <a:r>
              <a:rPr lang="en-US" sz="1400" b="1" i="0" dirty="0">
                <a:solidFill>
                  <a:srgbClr val="FFC000"/>
                </a:solidFill>
                <a:effectLst/>
                <a:latin typeface="Arial" panose="020B0604020202020204" pitchFamily="34" charset="0"/>
              </a:rPr>
              <a:t>Companies Inc., New York, the USA, 1024 pages. ISBN: 978-9339223199</a:t>
            </a:r>
            <a:r>
              <a:rPr lang="tr-TR" sz="1400" b="1" i="0" dirty="0">
                <a:solidFill>
                  <a:srgbClr val="FFC000"/>
                </a:solidFill>
                <a:effectLst/>
                <a:latin typeface="Arial" panose="020B0604020202020204" pitchFamily="34" charset="0"/>
              </a:rPr>
              <a:t> ve </a:t>
            </a:r>
            <a:r>
              <a:rPr lang="tr-TR" sz="1400" b="1" dirty="0">
                <a:solidFill>
                  <a:srgbClr val="FFC000"/>
                </a:solidFill>
                <a:latin typeface="Arial" panose="020B0604020202020204" pitchFamily="34" charset="0"/>
              </a:rPr>
              <a:t>Ç</a:t>
            </a:r>
            <a:r>
              <a:rPr lang="en-US" sz="1400" b="1" i="0" dirty="0" err="1">
                <a:solidFill>
                  <a:srgbClr val="FFC000"/>
                </a:solidFill>
                <a:effectLst/>
                <a:latin typeface="Arial" panose="020B0604020202020204" pitchFamily="34" charset="0"/>
              </a:rPr>
              <a:t>engel</a:t>
            </a:r>
            <a:r>
              <a:rPr lang="en-US" sz="1400" b="1" i="0" dirty="0">
                <a:solidFill>
                  <a:srgbClr val="FFC000"/>
                </a:solidFill>
                <a:effectLst/>
                <a:latin typeface="Arial" panose="020B0604020202020204" pitchFamily="34" charset="0"/>
              </a:rPr>
              <a:t>, Y. A., </a:t>
            </a:r>
            <a:r>
              <a:rPr lang="en-US" sz="1400" b="1" i="0" dirty="0" err="1">
                <a:solidFill>
                  <a:srgbClr val="FFC000"/>
                </a:solidFill>
                <a:effectLst/>
                <a:latin typeface="Arial" panose="020B0604020202020204" pitchFamily="34" charset="0"/>
              </a:rPr>
              <a:t>Ghajar</a:t>
            </a:r>
            <a:r>
              <a:rPr lang="en-US" sz="1400" b="1" i="0" dirty="0">
                <a:solidFill>
                  <a:srgbClr val="FFC000"/>
                </a:solidFill>
                <a:effectLst/>
                <a:latin typeface="Arial" panose="020B0604020202020204" pitchFamily="34" charset="0"/>
              </a:rPr>
              <a:t>, A. J., 202</a:t>
            </a:r>
            <a:r>
              <a:rPr lang="tr-TR" sz="1400" b="1" i="0" dirty="0">
                <a:solidFill>
                  <a:srgbClr val="FFC000"/>
                </a:solidFill>
                <a:effectLst/>
                <a:latin typeface="Arial" panose="020B0604020202020204" pitchFamily="34" charset="0"/>
              </a:rPr>
              <a:t>1</a:t>
            </a:r>
            <a:r>
              <a:rPr lang="en-US" sz="1400" b="1" i="0" dirty="0">
                <a:solidFill>
                  <a:srgbClr val="FFC000"/>
                </a:solidFill>
                <a:effectLst/>
                <a:latin typeface="Arial" panose="020B0604020202020204" pitchFamily="34" charset="0"/>
              </a:rPr>
              <a:t>. </a:t>
            </a:r>
            <a:r>
              <a:rPr lang="tr-TR" sz="1400" b="1" i="0" dirty="0">
                <a:solidFill>
                  <a:srgbClr val="FFC000"/>
                </a:solidFill>
                <a:effectLst/>
                <a:latin typeface="Arial" panose="020B0604020202020204" pitchFamily="34" charset="0"/>
              </a:rPr>
              <a:t>Isı ve Kütle Transferi -</a:t>
            </a:r>
            <a:r>
              <a:rPr lang="tr-TR" sz="1400" b="1" dirty="0">
                <a:solidFill>
                  <a:srgbClr val="FFC000"/>
                </a:solidFill>
                <a:latin typeface="Arial" panose="020B0604020202020204" pitchFamily="34" charset="0"/>
              </a:rPr>
              <a:t> Esaslar ve Uygulamalar</a:t>
            </a:r>
            <a:r>
              <a:rPr lang="en-US" sz="1400" b="1" i="0" dirty="0">
                <a:solidFill>
                  <a:srgbClr val="FFC000"/>
                </a:solidFill>
                <a:effectLst/>
                <a:latin typeface="Arial" panose="020B0604020202020204" pitchFamily="34" charset="0"/>
              </a:rPr>
              <a:t>, </a:t>
            </a:r>
            <a:r>
              <a:rPr lang="tr-TR" sz="1400" b="1" i="0" dirty="0" err="1">
                <a:solidFill>
                  <a:srgbClr val="FFC000"/>
                </a:solidFill>
                <a:effectLst/>
                <a:latin typeface="Arial" panose="020B0604020202020204" pitchFamily="34" charset="0"/>
              </a:rPr>
              <a:t>Tanyıldızı</a:t>
            </a:r>
            <a:r>
              <a:rPr lang="tr-TR" sz="1400" b="1" i="0" dirty="0">
                <a:solidFill>
                  <a:srgbClr val="FFC000"/>
                </a:solidFill>
                <a:effectLst/>
                <a:latin typeface="Arial" panose="020B0604020202020204" pitchFamily="34" charset="0"/>
              </a:rPr>
              <a:t>, V. (Çeviri Editörü), </a:t>
            </a:r>
            <a:r>
              <a:rPr lang="tr-TR" sz="1400" b="1" i="0" dirty="0" err="1">
                <a:solidFill>
                  <a:srgbClr val="FFC000"/>
                </a:solidFill>
                <a:effectLst/>
                <a:latin typeface="Arial" panose="020B0604020202020204" pitchFamily="34" charset="0"/>
              </a:rPr>
              <a:t>Palme</a:t>
            </a:r>
            <a:r>
              <a:rPr lang="tr-TR" sz="1400" b="1" i="0" dirty="0">
                <a:solidFill>
                  <a:srgbClr val="FFC000"/>
                </a:solidFill>
                <a:effectLst/>
                <a:latin typeface="Arial" panose="020B0604020202020204" pitchFamily="34" charset="0"/>
              </a:rPr>
              <a:t> Yayınevi, Ankara, Türkiye, 908 sayfa</a:t>
            </a:r>
            <a:r>
              <a:rPr lang="en-US" sz="1400" b="1" i="0" dirty="0">
                <a:solidFill>
                  <a:srgbClr val="FFC000"/>
                </a:solidFill>
                <a:effectLst/>
                <a:latin typeface="Arial" panose="020B0604020202020204" pitchFamily="34" charset="0"/>
              </a:rPr>
              <a:t>, ISBN: 978-</a:t>
            </a:r>
            <a:r>
              <a:rPr lang="tr-TR" sz="1400" b="1" i="0" dirty="0">
                <a:solidFill>
                  <a:srgbClr val="FFC000"/>
                </a:solidFill>
                <a:effectLst/>
                <a:latin typeface="Arial" panose="020B0604020202020204" pitchFamily="34" charset="0"/>
              </a:rPr>
              <a:t>6053552871 künyeli kitaplardan alınmıştır.</a:t>
            </a:r>
            <a:endParaRPr lang="ru-RU" sz="1400" b="1" kern="0" dirty="0">
              <a:solidFill>
                <a:srgbClr val="FFC000"/>
              </a:solidFill>
            </a:endParaRPr>
          </a:p>
        </p:txBody>
      </p:sp>
      <p:pic>
        <p:nvPicPr>
          <p:cNvPr id="5" name="Resim 4">
            <a:extLst>
              <a:ext uri="{FF2B5EF4-FFF2-40B4-BE49-F238E27FC236}">
                <a16:creationId xmlns:a16="http://schemas.microsoft.com/office/drawing/2014/main" id="{B6A6232D-14AE-463C-93AD-6DB1FE2B2F8A}"/>
              </a:ext>
            </a:extLst>
          </p:cNvPr>
          <p:cNvPicPr>
            <a:picLocks noChangeAspect="1"/>
          </p:cNvPicPr>
          <p:nvPr/>
        </p:nvPicPr>
        <p:blipFill>
          <a:blip r:embed="rId3"/>
          <a:stretch>
            <a:fillRect/>
          </a:stretch>
        </p:blipFill>
        <p:spPr>
          <a:xfrm>
            <a:off x="7237090" y="3888432"/>
            <a:ext cx="1742354" cy="2637706"/>
          </a:xfrm>
          <a:prstGeom prst="rect">
            <a:avLst/>
          </a:prstGeom>
        </p:spPr>
      </p:pic>
      <p:pic>
        <p:nvPicPr>
          <p:cNvPr id="7" name="Resim 6">
            <a:extLst>
              <a:ext uri="{FF2B5EF4-FFF2-40B4-BE49-F238E27FC236}">
                <a16:creationId xmlns:a16="http://schemas.microsoft.com/office/drawing/2014/main" id="{E4F3AAF3-39BB-4A41-A950-F05C7ACB243E}"/>
              </a:ext>
            </a:extLst>
          </p:cNvPr>
          <p:cNvPicPr>
            <a:picLocks noChangeAspect="1"/>
          </p:cNvPicPr>
          <p:nvPr/>
        </p:nvPicPr>
        <p:blipFill>
          <a:blip r:embed="rId4"/>
          <a:stretch>
            <a:fillRect/>
          </a:stretch>
        </p:blipFill>
        <p:spPr>
          <a:xfrm>
            <a:off x="324322" y="3960440"/>
            <a:ext cx="1740227" cy="2637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extLst>
              <a:ext uri="{BEBA8EAE-BF5A-486C-A8C5-ECC9F3942E4B}">
                <a14:imgProps xmlns:a14="http://schemas.microsoft.com/office/drawing/2010/main">
                  <a14:imgLayer r:embed="rId4">
                    <a14:imgEffect>
                      <a14:colorTemperature colorTemp="2757"/>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FF0B5F-1E12-4655-B7AF-0DC74A397D32}"/>
              </a:ext>
            </a:extLst>
          </p:cNvPr>
          <p:cNvSpPr>
            <a:spLocks noGrp="1"/>
          </p:cNvSpPr>
          <p:nvPr>
            <p:ph type="title"/>
          </p:nvPr>
        </p:nvSpPr>
        <p:spPr>
          <a:xfrm>
            <a:off x="186840" y="142389"/>
            <a:ext cx="8712968" cy="576064"/>
          </a:xfrm>
        </p:spPr>
        <p:txBody>
          <a:bodyPr/>
          <a:lstStyle/>
          <a:p>
            <a:r>
              <a:rPr lang="tr-TR" sz="2000" b="1" dirty="0">
                <a:solidFill>
                  <a:srgbClr val="92D050"/>
                </a:solidFill>
              </a:rPr>
              <a:t>1. Gazların, sıvıların ve katıların özgül ısıları</a:t>
            </a:r>
          </a:p>
        </p:txBody>
      </p:sp>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61B3110B-26B7-4674-9363-ED4B3F65BD3E}"/>
                  </a:ext>
                </a:extLst>
              </p:cNvPr>
              <p:cNvSpPr txBox="1">
                <a:spLocks noChangeArrowheads="1"/>
              </p:cNvSpPr>
              <p:nvPr/>
            </p:nvSpPr>
            <p:spPr bwMode="auto">
              <a:xfrm>
                <a:off x="180306" y="621481"/>
                <a:ext cx="8784976" cy="59046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FontTx/>
                  <a:buNone/>
                </a:pPr>
                <a:r>
                  <a:rPr lang="tr-TR" sz="1600" dirty="0">
                    <a:solidFill>
                      <a:srgbClr val="92D050"/>
                    </a:solidFill>
                  </a:rPr>
                  <a:t>Özgül ısı (</a:t>
                </a:r>
                <a:r>
                  <a:rPr lang="tr-TR" sz="1600" dirty="0" err="1">
                    <a:solidFill>
                      <a:srgbClr val="92D050"/>
                    </a:solidFill>
                  </a:rPr>
                  <a:t>specific</a:t>
                </a:r>
                <a:r>
                  <a:rPr lang="tr-TR" sz="1600" dirty="0">
                    <a:solidFill>
                      <a:srgbClr val="92D050"/>
                    </a:solidFill>
                  </a:rPr>
                  <a:t> </a:t>
                </a:r>
                <a:r>
                  <a:rPr lang="tr-TR" sz="1600" dirty="0" err="1">
                    <a:solidFill>
                      <a:srgbClr val="92D050"/>
                    </a:solidFill>
                  </a:rPr>
                  <a:t>heat</a:t>
                </a:r>
                <a:r>
                  <a:rPr lang="tr-TR" sz="1600" dirty="0">
                    <a:solidFill>
                      <a:srgbClr val="92D050"/>
                    </a:solidFill>
                  </a:rPr>
                  <a:t>)</a:t>
                </a:r>
                <a:r>
                  <a:rPr lang="tr-TR" sz="1400" kern="0" dirty="0"/>
                  <a:t>, </a:t>
                </a:r>
                <a:r>
                  <a:rPr lang="tr-TR" sz="1600" kern="0" dirty="0"/>
                  <a:t>bir maddenin birim kütlesinin sıcaklığını bir derece arttırmak için gerekli olan enerjidir ve birimi </a:t>
                </a:r>
                <a:r>
                  <a:rPr lang="tr-TR" sz="1600" kern="0" dirty="0" err="1"/>
                  <a:t>kJ</a:t>
                </a:r>
                <a:r>
                  <a:rPr lang="tr-TR" sz="1600" kern="0" dirty="0"/>
                  <a:t>/</a:t>
                </a:r>
                <a:r>
                  <a:rPr lang="tr-TR" sz="1600" kern="0" dirty="0" err="1"/>
                  <a:t>kg.°C</a:t>
                </a:r>
                <a:r>
                  <a:rPr lang="tr-TR" sz="1600" kern="0" dirty="0"/>
                  <a:t> veya </a:t>
                </a:r>
                <a:r>
                  <a:rPr lang="tr-TR" sz="1600" kern="0" dirty="0" err="1"/>
                  <a:t>kJ</a:t>
                </a:r>
                <a:r>
                  <a:rPr lang="tr-TR" sz="1600" kern="0" dirty="0"/>
                  <a:t>/</a:t>
                </a:r>
                <a:r>
                  <a:rPr lang="tr-TR" sz="1600" kern="0" dirty="0" err="1"/>
                  <a:t>kg.K</a:t>
                </a:r>
                <a:r>
                  <a:rPr lang="tr-TR" sz="1600" kern="0" dirty="0"/>
                  <a:t> ’</a:t>
                </a:r>
                <a:r>
                  <a:rPr lang="tr-TR" sz="1600" kern="0" dirty="0" err="1"/>
                  <a:t>dir</a:t>
                </a:r>
                <a:r>
                  <a:rPr lang="tr-TR" sz="1600" kern="0" dirty="0"/>
                  <a:t>. </a:t>
                </a:r>
                <a:r>
                  <a:rPr lang="tr-TR" sz="1600" dirty="0"/>
                  <a:t>Sabit hacimde özgül ısı </a:t>
                </a:r>
                <a:r>
                  <a:rPr lang="tr-TR" sz="1600" i="1" dirty="0">
                    <a:solidFill>
                      <a:srgbClr val="92D050"/>
                    </a:solidFill>
                  </a:rPr>
                  <a:t>c</a:t>
                </a:r>
                <a:r>
                  <a:rPr lang="tr-TR" sz="1600" i="1" baseline="-25000" dirty="0">
                    <a:solidFill>
                      <a:srgbClr val="92D050"/>
                    </a:solidFill>
                  </a:rPr>
                  <a:t>v</a:t>
                </a:r>
                <a:r>
                  <a:rPr lang="tr-TR" sz="1600" dirty="0"/>
                  <a:t> ve sabit basınçta özgül ısı </a:t>
                </a:r>
                <a:r>
                  <a:rPr lang="tr-TR" sz="1600" i="1" dirty="0" err="1">
                    <a:solidFill>
                      <a:srgbClr val="92D050"/>
                    </a:solidFill>
                  </a:rPr>
                  <a:t>c</a:t>
                </a:r>
                <a:r>
                  <a:rPr lang="tr-TR" sz="1600" i="1" baseline="-25000" dirty="0" err="1">
                    <a:solidFill>
                      <a:srgbClr val="92D050"/>
                    </a:solidFill>
                  </a:rPr>
                  <a:t>p</a:t>
                </a:r>
                <a:r>
                  <a:rPr lang="tr-TR" sz="1600" dirty="0"/>
                  <a:t> olmak üzere iki türlü özgül ısı söz konusudur. </a:t>
                </a:r>
              </a:p>
              <a:p>
                <a:pPr marL="0" indent="0" algn="just">
                  <a:buFontTx/>
                  <a:buNone/>
                </a:pPr>
                <a:endParaRPr lang="tr-TR" sz="1600" kern="0" dirty="0"/>
              </a:p>
              <a:p>
                <a:pPr marL="0" indent="0" algn="just">
                  <a:buFontTx/>
                  <a:buNone/>
                </a:pPr>
                <a:r>
                  <a:rPr lang="tr-TR" sz="1600" kern="0" dirty="0"/>
                  <a:t>Bir maddenin özgül ısısı, sıcaklık ve basınca bağlıdır. Ancak bir ideal gaz için özgül ısı, sadece sıcaklığa bağlıdır. Düşük basınçlarda bütün gerçek gazlar, ideal gaz gibi davranırlar ve bu yüzden özgül ısıları, sadece sıcaklığa bağlıdır.</a:t>
                </a:r>
              </a:p>
              <a:p>
                <a:pPr marL="0" indent="0" algn="just">
                  <a:buFontTx/>
                  <a:buNone/>
                </a:pPr>
                <a:endParaRPr lang="tr-TR" sz="1600" kern="0" dirty="0"/>
              </a:p>
              <a:p>
                <a:pPr marL="0" indent="0">
                  <a:buFontTx/>
                  <a:buNone/>
                </a:pPr>
                <a:r>
                  <a:rPr lang="tr-TR" sz="1600" kern="0" dirty="0"/>
                  <a:t>Bir ideal gazın iç enerjisi ve </a:t>
                </a:r>
                <a:r>
                  <a:rPr lang="tr-TR" sz="1600" kern="0" dirty="0" err="1"/>
                  <a:t>entalpisindeki</a:t>
                </a:r>
                <a:r>
                  <a:rPr lang="tr-TR" sz="1600" kern="0" dirty="0"/>
                  <a:t> diferansiyel değişiklikler özgül ısı cinsinden:</a:t>
                </a:r>
              </a:p>
              <a:p>
                <a:pPr marL="0" indent="0">
                  <a:buFontTx/>
                  <a:buNone/>
                </a:pPr>
                <a:endParaRPr lang="tr-TR" sz="1800" b="0" i="1" kern="0" dirty="0">
                  <a:latin typeface="Cambria Math" panose="02040503050406030204" pitchFamily="18" charset="0"/>
                </a:endParaRPr>
              </a:p>
              <a:p>
                <a:pPr marL="0" indent="0" algn="ctr">
                  <a:buFontTx/>
                  <a:buNone/>
                </a:pPr>
                <a14:m>
                  <m:oMathPara xmlns:m="http://schemas.openxmlformats.org/officeDocument/2006/math">
                    <m:oMathParaPr>
                      <m:jc m:val="centerGroup"/>
                    </m:oMathParaPr>
                    <m:oMath xmlns:m="http://schemas.openxmlformats.org/officeDocument/2006/math">
                      <m:r>
                        <a:rPr lang="tr-TR" sz="1800" b="0" i="1" kern="0" smtClean="0">
                          <a:latin typeface="Cambria Math" panose="02040503050406030204" pitchFamily="18" charset="0"/>
                        </a:rPr>
                        <m:t>𝑑𝑢</m:t>
                      </m:r>
                      <m:r>
                        <a:rPr lang="tr-TR" sz="1800" b="0" i="1" kern="0" smtClean="0">
                          <a:latin typeface="Cambria Math" panose="02040503050406030204" pitchFamily="18" charset="0"/>
                        </a:rPr>
                        <m:t>=</m:t>
                      </m:r>
                      <m:r>
                        <a:rPr lang="tr-TR" sz="1800" b="0" i="1" kern="0" smtClean="0">
                          <a:latin typeface="Cambria Math" panose="02040503050406030204" pitchFamily="18" charset="0"/>
                        </a:rPr>
                        <m:t>𝑐𝑣𝑑𝑇</m:t>
                      </m:r>
                    </m:oMath>
                  </m:oMathPara>
                </a14:m>
                <a:endParaRPr lang="tr-TR" sz="1800" i="1" kern="0" dirty="0"/>
              </a:p>
              <a:p>
                <a:pPr marL="0" indent="0" algn="ctr">
                  <a:buFontTx/>
                  <a:buNone/>
                </a:pPr>
                <a14:m>
                  <m:oMathPara xmlns:m="http://schemas.openxmlformats.org/officeDocument/2006/math">
                    <m:oMathParaPr>
                      <m:jc m:val="centerGroup"/>
                    </m:oMathParaPr>
                    <m:oMath xmlns:m="http://schemas.openxmlformats.org/officeDocument/2006/math">
                      <m:r>
                        <a:rPr lang="tr-TR" sz="1800" i="1" kern="0" dirty="0" smtClean="0">
                          <a:latin typeface="Cambria Math" panose="02040503050406030204" pitchFamily="18" charset="0"/>
                        </a:rPr>
                        <m:t>𝑑h</m:t>
                      </m:r>
                      <m:r>
                        <a:rPr lang="tr-TR" sz="1800" i="1" kern="0" dirty="0">
                          <a:latin typeface="Cambria Math" panose="02040503050406030204" pitchFamily="18" charset="0"/>
                        </a:rPr>
                        <m:t> =</m:t>
                      </m:r>
                      <m:r>
                        <a:rPr lang="tr-TR" sz="1800" i="1" kern="0" dirty="0" err="1">
                          <a:latin typeface="Cambria Math" panose="02040503050406030204" pitchFamily="18" charset="0"/>
                        </a:rPr>
                        <m:t>𝑐</m:t>
                      </m:r>
                      <m:r>
                        <a:rPr lang="tr-TR" sz="1800" i="1" kern="0" baseline="-25000" dirty="0" err="1">
                          <a:latin typeface="Cambria Math" panose="02040503050406030204" pitchFamily="18" charset="0"/>
                        </a:rPr>
                        <m:t>𝑝</m:t>
                      </m:r>
                      <m:r>
                        <a:rPr lang="tr-TR" sz="1800" i="1" kern="0" dirty="0" err="1">
                          <a:latin typeface="Cambria Math" panose="02040503050406030204" pitchFamily="18" charset="0"/>
                        </a:rPr>
                        <m:t>𝑑𝑇</m:t>
                      </m:r>
                    </m:oMath>
                  </m:oMathPara>
                </a14:m>
                <a:endParaRPr lang="tr-TR" sz="1800" i="1" kern="0" dirty="0"/>
              </a:p>
              <a:p>
                <a:pPr marL="0" indent="0" algn="ctr">
                  <a:buFontTx/>
                  <a:buNone/>
                </a:pPr>
                <a:endParaRPr lang="tr-TR" sz="1600" i="1" kern="0" dirty="0"/>
              </a:p>
              <a:p>
                <a:pPr marL="0" indent="0">
                  <a:buNone/>
                </a:pPr>
                <a:r>
                  <a:rPr lang="tr-TR" sz="1600" kern="0" dirty="0"/>
                  <a:t>Bir işlem esnasında bir ideal gazın iç enerjisi ve </a:t>
                </a:r>
                <a:r>
                  <a:rPr lang="tr-TR" sz="1600" kern="0" dirty="0" err="1"/>
                  <a:t>entalpisindeki</a:t>
                </a:r>
                <a:r>
                  <a:rPr lang="tr-TR" sz="1600" kern="0" dirty="0"/>
                  <a:t> sonlu değişiklikler, ortalama  özgül ısı cinsinden (burada </a:t>
                </a:r>
                <a:r>
                  <a:rPr lang="tr-TR" sz="1600" i="1" kern="0" dirty="0"/>
                  <a:t>m,</a:t>
                </a:r>
                <a:r>
                  <a:rPr lang="tr-TR" sz="1600" kern="0" dirty="0"/>
                  <a:t> sistemin kütlesidir):</a:t>
                </a:r>
              </a:p>
              <a:p>
                <a:pPr marL="0" indent="0" algn="ctr">
                  <a:buNone/>
                </a:pPr>
                <a:endParaRPr lang="tr-TR" sz="1600" kern="0" dirty="0"/>
              </a:p>
              <a:p>
                <a:pPr marL="0" indent="0">
                  <a:buNone/>
                </a:pPr>
                <a:r>
                  <a:rPr lang="tr-TR" dirty="0"/>
                  <a:t>                        </a:t>
                </a:r>
                <a14:m>
                  <m:oMath xmlns:m="http://schemas.openxmlformats.org/officeDocument/2006/math">
                    <m:r>
                      <m:rPr>
                        <m:sty m:val="p"/>
                      </m:rPr>
                      <a:rPr lang="el-GR" i="1" dirty="0" smtClean="0">
                        <a:solidFill>
                          <a:srgbClr val="FF6699"/>
                        </a:solidFill>
                        <a:latin typeface="Cambria Math" panose="02040503050406030204" pitchFamily="18" charset="0"/>
                      </a:rPr>
                      <m:t>Δ</m:t>
                    </m:r>
                    <m:r>
                      <a:rPr lang="tr-TR" b="0" i="1" dirty="0" smtClean="0">
                        <a:solidFill>
                          <a:srgbClr val="FF6699"/>
                        </a:solidFill>
                        <a:latin typeface="Cambria Math" panose="02040503050406030204" pitchFamily="18" charset="0"/>
                      </a:rPr>
                      <m:t>𝑢</m:t>
                    </m:r>
                    <m:r>
                      <a:rPr lang="tr-TR" i="1" kern="0" dirty="0">
                        <a:solidFill>
                          <a:srgbClr val="FF6699"/>
                        </a:solidFill>
                        <a:latin typeface="Cambria Math" panose="02040503050406030204" pitchFamily="18" charset="0"/>
                      </a:rPr>
                      <m:t> = </m:t>
                    </m:r>
                    <m:r>
                      <a:rPr lang="tr-TR" i="1" kern="0" dirty="0" err="1">
                        <a:solidFill>
                          <a:srgbClr val="FF6699"/>
                        </a:solidFill>
                        <a:latin typeface="Cambria Math" panose="02040503050406030204" pitchFamily="18" charset="0"/>
                      </a:rPr>
                      <m:t>𝑐</m:t>
                    </m:r>
                    <m:r>
                      <a:rPr lang="tr-TR" b="0" i="1" kern="0" baseline="-25000" dirty="0" smtClean="0">
                        <a:solidFill>
                          <a:srgbClr val="FF6699"/>
                        </a:solidFill>
                        <a:latin typeface="Cambria Math" panose="02040503050406030204" pitchFamily="18" charset="0"/>
                      </a:rPr>
                      <m:t>𝑣</m:t>
                    </m:r>
                    <m:r>
                      <a:rPr lang="tr-TR" i="1" kern="0" baseline="-25000" dirty="0" err="1">
                        <a:solidFill>
                          <a:srgbClr val="FF6699"/>
                        </a:solidFill>
                        <a:latin typeface="Cambria Math" panose="02040503050406030204" pitchFamily="18" charset="0"/>
                      </a:rPr>
                      <m:t>,</m:t>
                    </m:r>
                    <m:r>
                      <a:rPr lang="tr-TR" i="1" kern="0" baseline="-25000" dirty="0" err="1">
                        <a:solidFill>
                          <a:srgbClr val="FF6699"/>
                        </a:solidFill>
                        <a:latin typeface="Cambria Math" panose="02040503050406030204" pitchFamily="18" charset="0"/>
                      </a:rPr>
                      <m:t>𝑜𝑟𝑡</m:t>
                    </m:r>
                    <m:r>
                      <m:rPr>
                        <m:sty m:val="p"/>
                      </m:rPr>
                      <a:rPr lang="el-GR" i="1" dirty="0">
                        <a:solidFill>
                          <a:srgbClr val="FF6699"/>
                        </a:solidFill>
                        <a:latin typeface="Cambria Math" panose="02040503050406030204" pitchFamily="18" charset="0"/>
                      </a:rPr>
                      <m:t>Δ</m:t>
                    </m:r>
                    <m:r>
                      <a:rPr lang="tr-TR" i="1" kern="0" dirty="0">
                        <a:solidFill>
                          <a:srgbClr val="FF6699"/>
                        </a:solidFill>
                        <a:latin typeface="Cambria Math" panose="02040503050406030204" pitchFamily="18" charset="0"/>
                      </a:rPr>
                      <m:t>𝑇</m:t>
                    </m:r>
                  </m:oMath>
                </a14:m>
                <a:r>
                  <a:rPr lang="tr-TR" kern="0" dirty="0">
                    <a:solidFill>
                      <a:srgbClr val="FF6699"/>
                    </a:solidFill>
                  </a:rPr>
                  <a:t>          ve            </a:t>
                </a:r>
                <a14:m>
                  <m:oMath xmlns:m="http://schemas.openxmlformats.org/officeDocument/2006/math">
                    <m:r>
                      <m:rPr>
                        <m:sty m:val="p"/>
                      </m:rPr>
                      <a:rPr lang="el-GR" i="1" dirty="0" smtClean="0">
                        <a:solidFill>
                          <a:srgbClr val="FF6699"/>
                        </a:solidFill>
                        <a:latin typeface="Cambria Math" panose="02040503050406030204" pitchFamily="18" charset="0"/>
                      </a:rPr>
                      <m:t>Δ</m:t>
                    </m:r>
                    <m:r>
                      <a:rPr lang="tr-TR" i="1" kern="0" dirty="0" smtClean="0">
                        <a:solidFill>
                          <a:srgbClr val="FF6699"/>
                        </a:solidFill>
                        <a:latin typeface="Cambria Math" panose="02040503050406030204" pitchFamily="18" charset="0"/>
                      </a:rPr>
                      <m:t>h</m:t>
                    </m:r>
                    <m:r>
                      <a:rPr lang="tr-TR" i="1" kern="0" dirty="0" smtClean="0">
                        <a:solidFill>
                          <a:srgbClr val="FF6699"/>
                        </a:solidFill>
                        <a:latin typeface="Cambria Math" panose="02040503050406030204" pitchFamily="18" charset="0"/>
                      </a:rPr>
                      <m:t> = </m:t>
                    </m:r>
                    <m:r>
                      <a:rPr lang="tr-TR" i="1" kern="0" dirty="0" err="1" smtClean="0">
                        <a:solidFill>
                          <a:srgbClr val="FF6699"/>
                        </a:solidFill>
                        <a:latin typeface="Cambria Math" panose="02040503050406030204" pitchFamily="18" charset="0"/>
                      </a:rPr>
                      <m:t>𝑐</m:t>
                    </m:r>
                    <m:r>
                      <a:rPr lang="tr-TR" i="1" kern="0" baseline="-25000" dirty="0" err="1" smtClean="0">
                        <a:solidFill>
                          <a:srgbClr val="FF6699"/>
                        </a:solidFill>
                        <a:latin typeface="Cambria Math" panose="02040503050406030204" pitchFamily="18" charset="0"/>
                      </a:rPr>
                      <m:t>𝑝</m:t>
                    </m:r>
                    <m:r>
                      <a:rPr lang="tr-TR" b="0" i="1" kern="0" baseline="-25000" dirty="0" smtClean="0">
                        <a:solidFill>
                          <a:srgbClr val="FF6699"/>
                        </a:solidFill>
                        <a:latin typeface="Cambria Math" panose="02040503050406030204" pitchFamily="18" charset="0"/>
                      </a:rPr>
                      <m:t>,</m:t>
                    </m:r>
                    <m:r>
                      <a:rPr lang="tr-TR" i="1" kern="0" baseline="-25000" dirty="0" err="1" smtClean="0">
                        <a:solidFill>
                          <a:srgbClr val="FF6699"/>
                        </a:solidFill>
                        <a:latin typeface="Cambria Math" panose="02040503050406030204" pitchFamily="18" charset="0"/>
                      </a:rPr>
                      <m:t>𝑜𝑟𝑡</m:t>
                    </m:r>
                    <m:r>
                      <m:rPr>
                        <m:sty m:val="p"/>
                      </m:rPr>
                      <a:rPr lang="el-GR" i="1" dirty="0" smtClean="0">
                        <a:solidFill>
                          <a:srgbClr val="FF6699"/>
                        </a:solidFill>
                        <a:latin typeface="Cambria Math" panose="02040503050406030204" pitchFamily="18" charset="0"/>
                      </a:rPr>
                      <m:t>Δ</m:t>
                    </m:r>
                    <m:r>
                      <a:rPr lang="tr-TR" i="1" kern="0" dirty="0" smtClean="0">
                        <a:solidFill>
                          <a:srgbClr val="FF6699"/>
                        </a:solidFill>
                        <a:latin typeface="Cambria Math" panose="02040503050406030204" pitchFamily="18" charset="0"/>
                      </a:rPr>
                      <m:t>𝑇</m:t>
                    </m:r>
                  </m:oMath>
                </a14:m>
                <a:r>
                  <a:rPr lang="tr-TR" i="1" kern="0" dirty="0">
                    <a:solidFill>
                      <a:srgbClr val="FF6699"/>
                    </a:solidFill>
                    <a:latin typeface="Cambria Math" panose="02040503050406030204" pitchFamily="18" charset="0"/>
                  </a:rPr>
                  <a:t>                </a:t>
                </a:r>
                <a:r>
                  <a:rPr lang="tr-TR" kern="0" dirty="0">
                    <a:solidFill>
                      <a:srgbClr val="FF6699"/>
                    </a:solidFill>
                  </a:rPr>
                  <a:t>(J/g)</a:t>
                </a:r>
                <a:endParaRPr lang="tr-TR" kern="0" dirty="0">
                  <a:solidFill>
                    <a:srgbClr val="FF6699"/>
                  </a:solidFill>
                  <a:latin typeface="Cambria Math" panose="02040503050406030204" pitchFamily="18" charset="0"/>
                </a:endParaRPr>
              </a:p>
              <a:p>
                <a:pPr marL="0" indent="0">
                  <a:buNone/>
                </a:pPr>
                <a:r>
                  <a:rPr lang="tr-TR" kern="0" dirty="0">
                    <a:solidFill>
                      <a:srgbClr val="FF6699"/>
                    </a:solidFill>
                    <a:latin typeface="Cambria Math" panose="02040503050406030204" pitchFamily="18" charset="0"/>
                  </a:rPr>
                  <a:t>                            </a:t>
                </a:r>
                <a:r>
                  <a:rPr lang="tr-TR" dirty="0">
                    <a:solidFill>
                      <a:srgbClr val="FF6699"/>
                    </a:solidFill>
                  </a:rPr>
                  <a:t> </a:t>
                </a:r>
                <a14:m>
                  <m:oMath xmlns:m="http://schemas.openxmlformats.org/officeDocument/2006/math">
                    <m:r>
                      <m:rPr>
                        <m:sty m:val="p"/>
                      </m:rPr>
                      <a:rPr lang="el-GR" i="1" dirty="0" smtClean="0">
                        <a:solidFill>
                          <a:srgbClr val="FF6699"/>
                        </a:solidFill>
                        <a:latin typeface="Cambria Math" panose="02040503050406030204" pitchFamily="18" charset="0"/>
                      </a:rPr>
                      <m:t>Δ</m:t>
                    </m:r>
                    <m:r>
                      <a:rPr lang="tr-TR" b="0" i="1" dirty="0" smtClean="0">
                        <a:solidFill>
                          <a:srgbClr val="FF6699"/>
                        </a:solidFill>
                        <a:latin typeface="Cambria Math" panose="02040503050406030204" pitchFamily="18" charset="0"/>
                      </a:rPr>
                      <m:t>𝑈</m:t>
                    </m:r>
                    <m:r>
                      <a:rPr lang="tr-TR" i="1" kern="0" dirty="0">
                        <a:solidFill>
                          <a:srgbClr val="FF6699"/>
                        </a:solidFill>
                        <a:latin typeface="Cambria Math" panose="02040503050406030204" pitchFamily="18" charset="0"/>
                      </a:rPr>
                      <m:t>=</m:t>
                    </m:r>
                    <m:r>
                      <a:rPr lang="tr-TR" b="0" i="1" kern="0" dirty="0" smtClean="0">
                        <a:solidFill>
                          <a:srgbClr val="FF6699"/>
                        </a:solidFill>
                        <a:latin typeface="Cambria Math" panose="02040503050406030204" pitchFamily="18" charset="0"/>
                      </a:rPr>
                      <m:t>𝑚</m:t>
                    </m:r>
                    <m:r>
                      <a:rPr lang="tr-TR" i="1" kern="0" dirty="0" err="1">
                        <a:solidFill>
                          <a:srgbClr val="FF6699"/>
                        </a:solidFill>
                        <a:latin typeface="Cambria Math" panose="02040503050406030204" pitchFamily="18" charset="0"/>
                      </a:rPr>
                      <m:t>𝑐</m:t>
                    </m:r>
                    <m:r>
                      <a:rPr lang="tr-TR" b="0" i="1" kern="0" baseline="-25000" dirty="0" smtClean="0">
                        <a:solidFill>
                          <a:srgbClr val="FF6699"/>
                        </a:solidFill>
                        <a:latin typeface="Cambria Math" panose="02040503050406030204" pitchFamily="18" charset="0"/>
                      </a:rPr>
                      <m:t>𝑣</m:t>
                    </m:r>
                    <m:r>
                      <a:rPr lang="tr-TR" i="1" kern="0" baseline="-25000" dirty="0" err="1">
                        <a:solidFill>
                          <a:srgbClr val="FF6699"/>
                        </a:solidFill>
                        <a:latin typeface="Cambria Math" panose="02040503050406030204" pitchFamily="18" charset="0"/>
                      </a:rPr>
                      <m:t>,</m:t>
                    </m:r>
                    <m:r>
                      <a:rPr lang="tr-TR" i="1" kern="0" baseline="-25000" dirty="0" err="1">
                        <a:solidFill>
                          <a:srgbClr val="FF6699"/>
                        </a:solidFill>
                        <a:latin typeface="Cambria Math" panose="02040503050406030204" pitchFamily="18" charset="0"/>
                      </a:rPr>
                      <m:t>𝑜𝑟𝑡</m:t>
                    </m:r>
                    <m:r>
                      <m:rPr>
                        <m:sty m:val="p"/>
                      </m:rPr>
                      <a:rPr lang="el-GR" i="1" dirty="0">
                        <a:solidFill>
                          <a:srgbClr val="FF6699"/>
                        </a:solidFill>
                        <a:latin typeface="Cambria Math" panose="02040503050406030204" pitchFamily="18" charset="0"/>
                      </a:rPr>
                      <m:t>Δ</m:t>
                    </m:r>
                    <m:r>
                      <a:rPr lang="tr-TR" i="1" kern="0" dirty="0">
                        <a:solidFill>
                          <a:srgbClr val="FF6699"/>
                        </a:solidFill>
                        <a:latin typeface="Cambria Math" panose="02040503050406030204" pitchFamily="18" charset="0"/>
                      </a:rPr>
                      <m:t>𝑇</m:t>
                    </m:r>
                  </m:oMath>
                </a14:m>
                <a:r>
                  <a:rPr lang="tr-TR" kern="0" dirty="0">
                    <a:solidFill>
                      <a:srgbClr val="FF6699"/>
                    </a:solidFill>
                  </a:rPr>
                  <a:t>         ve           </a:t>
                </a:r>
                <a14:m>
                  <m:oMath xmlns:m="http://schemas.openxmlformats.org/officeDocument/2006/math">
                    <m:r>
                      <m:rPr>
                        <m:sty m:val="p"/>
                      </m:rPr>
                      <a:rPr lang="el-GR" i="1" dirty="0">
                        <a:solidFill>
                          <a:srgbClr val="FF6699"/>
                        </a:solidFill>
                        <a:latin typeface="Cambria Math" panose="02040503050406030204" pitchFamily="18" charset="0"/>
                      </a:rPr>
                      <m:t>Δ</m:t>
                    </m:r>
                    <m:r>
                      <a:rPr lang="tr-TR" b="0" i="1" dirty="0" smtClean="0">
                        <a:solidFill>
                          <a:srgbClr val="FF6699"/>
                        </a:solidFill>
                        <a:latin typeface="Cambria Math" panose="02040503050406030204" pitchFamily="18" charset="0"/>
                      </a:rPr>
                      <m:t>𝐻</m:t>
                    </m:r>
                    <m:r>
                      <a:rPr lang="tr-TR" i="1" kern="0" dirty="0">
                        <a:solidFill>
                          <a:srgbClr val="FF6699"/>
                        </a:solidFill>
                        <a:latin typeface="Cambria Math" panose="02040503050406030204" pitchFamily="18" charset="0"/>
                      </a:rPr>
                      <m:t> =</m:t>
                    </m:r>
                    <m:r>
                      <a:rPr lang="tr-TR" b="0" i="1" kern="0" dirty="0" smtClean="0">
                        <a:solidFill>
                          <a:srgbClr val="FF6699"/>
                        </a:solidFill>
                        <a:latin typeface="Cambria Math" panose="02040503050406030204" pitchFamily="18" charset="0"/>
                      </a:rPr>
                      <m:t>𝑚</m:t>
                    </m:r>
                    <m:r>
                      <a:rPr lang="tr-TR" i="1" kern="0" dirty="0" err="1">
                        <a:solidFill>
                          <a:srgbClr val="FF6699"/>
                        </a:solidFill>
                        <a:latin typeface="Cambria Math" panose="02040503050406030204" pitchFamily="18" charset="0"/>
                      </a:rPr>
                      <m:t>𝑐</m:t>
                    </m:r>
                    <m:r>
                      <a:rPr lang="tr-TR" b="0" i="1" kern="0" baseline="-25000" dirty="0" smtClean="0">
                        <a:solidFill>
                          <a:srgbClr val="FF6699"/>
                        </a:solidFill>
                        <a:latin typeface="Cambria Math" panose="02040503050406030204" pitchFamily="18" charset="0"/>
                      </a:rPr>
                      <m:t>𝑝</m:t>
                    </m:r>
                    <m:r>
                      <a:rPr lang="tr-TR" i="1" kern="0" baseline="-25000" dirty="0" err="1">
                        <a:solidFill>
                          <a:srgbClr val="FF6699"/>
                        </a:solidFill>
                        <a:latin typeface="Cambria Math" panose="02040503050406030204" pitchFamily="18" charset="0"/>
                      </a:rPr>
                      <m:t>,</m:t>
                    </m:r>
                    <m:r>
                      <a:rPr lang="tr-TR" i="1" kern="0" baseline="-25000" dirty="0" err="1">
                        <a:solidFill>
                          <a:srgbClr val="FF6699"/>
                        </a:solidFill>
                        <a:latin typeface="Cambria Math" panose="02040503050406030204" pitchFamily="18" charset="0"/>
                      </a:rPr>
                      <m:t>𝑜𝑟𝑡</m:t>
                    </m:r>
                    <m:r>
                      <m:rPr>
                        <m:sty m:val="p"/>
                      </m:rPr>
                      <a:rPr lang="el-GR" i="1" dirty="0">
                        <a:solidFill>
                          <a:srgbClr val="FF6699"/>
                        </a:solidFill>
                        <a:latin typeface="Cambria Math" panose="02040503050406030204" pitchFamily="18" charset="0"/>
                      </a:rPr>
                      <m:t>Δ</m:t>
                    </m:r>
                    <m:r>
                      <a:rPr lang="tr-TR" i="1" kern="0" dirty="0">
                        <a:solidFill>
                          <a:srgbClr val="FF6699"/>
                        </a:solidFill>
                        <a:latin typeface="Cambria Math" panose="02040503050406030204" pitchFamily="18" charset="0"/>
                      </a:rPr>
                      <m:t>𝑇</m:t>
                    </m:r>
                  </m:oMath>
                </a14:m>
                <a:r>
                  <a:rPr lang="tr-TR" kern="0" dirty="0">
                    <a:solidFill>
                      <a:srgbClr val="FF6699"/>
                    </a:solidFill>
                  </a:rPr>
                  <a:t>            (J)</a:t>
                </a:r>
              </a:p>
            </p:txBody>
          </p:sp>
        </mc:Choice>
        <mc:Fallback xmlns="">
          <p:sp>
            <p:nvSpPr>
              <p:cNvPr id="7" name="Rectangle 3">
                <a:extLst>
                  <a:ext uri="{FF2B5EF4-FFF2-40B4-BE49-F238E27FC236}">
                    <a16:creationId xmlns:a16="http://schemas.microsoft.com/office/drawing/2014/main" id="{61B3110B-26B7-4674-9363-ED4B3F65BD3E}"/>
                  </a:ext>
                </a:extLst>
              </p:cNvPr>
              <p:cNvSpPr txBox="1">
                <a:spLocks noRot="1" noChangeAspect="1" noMove="1" noResize="1" noEditPoints="1" noAdjustHandles="1" noChangeArrowheads="1" noChangeShapeType="1" noTextEdit="1"/>
              </p:cNvSpPr>
              <p:nvPr/>
            </p:nvSpPr>
            <p:spPr bwMode="auto">
              <a:xfrm>
                <a:off x="180306" y="621481"/>
                <a:ext cx="8784976" cy="5904657"/>
              </a:xfrm>
              <a:prstGeom prst="rect">
                <a:avLst/>
              </a:prstGeom>
              <a:blipFill>
                <a:blip r:embed="rId5"/>
                <a:stretch>
                  <a:fillRect l="-416" t="-310" r="-3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noFill/>
                  </a:rPr>
                  <a:t> </a:t>
                </a:r>
              </a:p>
            </p:txBody>
          </p:sp>
        </mc:Fallback>
      </mc:AlternateContent>
    </p:spTree>
    <p:extLst>
      <p:ext uri="{BB962C8B-B14F-4D97-AF65-F5344CB8AC3E}">
        <p14:creationId xmlns:p14="http://schemas.microsoft.com/office/powerpoint/2010/main" val="239427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7A6644B9-657B-4B9D-9050-0FEB92EE8463}"/>
                  </a:ext>
                </a:extLst>
              </p:cNvPr>
              <p:cNvSpPr>
                <a:spLocks noGrp="1" noChangeArrowheads="1"/>
              </p:cNvSpPr>
              <p:nvPr>
                <p:ph idx="1"/>
              </p:nvPr>
            </p:nvSpPr>
            <p:spPr>
              <a:xfrm>
                <a:off x="1188418" y="261442"/>
                <a:ext cx="7632848" cy="2880320"/>
              </a:xfrm>
            </p:spPr>
            <p:txBody>
              <a:bodyPr/>
              <a:lstStyle/>
              <a:p>
                <a:pPr marL="0" indent="0" algn="just">
                  <a:spcBef>
                    <a:spcPts val="0"/>
                  </a:spcBef>
                  <a:buNone/>
                </a:pPr>
                <a:r>
                  <a:rPr lang="tr-TR" sz="1600" dirty="0">
                    <a:solidFill>
                      <a:srgbClr val="FF0000"/>
                    </a:solidFill>
                  </a:rPr>
                  <a:t>Sıkıştırılamaz maddeler </a:t>
                </a:r>
                <a:r>
                  <a:rPr lang="tr-TR" sz="1600" dirty="0"/>
                  <a:t>(örneğin; katı ve sıvılar), özgül hacmi (birimi 1 m</a:t>
                </a:r>
                <a:r>
                  <a:rPr lang="tr-TR" sz="1600" baseline="30000" dirty="0"/>
                  <a:t>3</a:t>
                </a:r>
                <a:r>
                  <a:rPr lang="tr-TR" sz="1600" dirty="0"/>
                  <a:t>/kg veya 1000 L/kg) sıcaklık ve basınçla değişmeyen maddelerdir ve bu maddeler için </a:t>
                </a:r>
                <a:r>
                  <a:rPr lang="tr-TR" sz="1600" i="1" dirty="0">
                    <a:solidFill>
                      <a:srgbClr val="FF0000"/>
                    </a:solidFill>
                  </a:rPr>
                  <a:t>c</a:t>
                </a:r>
                <a:r>
                  <a:rPr lang="tr-TR" sz="1600" i="1" baseline="-25000" dirty="0">
                    <a:solidFill>
                      <a:srgbClr val="FF0000"/>
                    </a:solidFill>
                  </a:rPr>
                  <a:t>v</a:t>
                </a:r>
                <a:r>
                  <a:rPr lang="tr-TR" sz="1600" dirty="0">
                    <a:solidFill>
                      <a:srgbClr val="FF0000"/>
                    </a:solidFill>
                  </a:rPr>
                  <a:t> </a:t>
                </a:r>
                <a:r>
                  <a:rPr lang="tr-TR" sz="1600" dirty="0"/>
                  <a:t>ve </a:t>
                </a:r>
                <a:r>
                  <a:rPr lang="tr-TR" sz="1600" i="1" dirty="0" err="1">
                    <a:solidFill>
                      <a:srgbClr val="FF0000"/>
                    </a:solidFill>
                  </a:rPr>
                  <a:t>c</a:t>
                </a:r>
                <a:r>
                  <a:rPr lang="tr-TR" sz="1600" i="1" baseline="-25000" dirty="0" err="1">
                    <a:solidFill>
                      <a:srgbClr val="FF0000"/>
                    </a:solidFill>
                  </a:rPr>
                  <a:t>p</a:t>
                </a:r>
                <a:r>
                  <a:rPr lang="tr-TR" sz="1600" dirty="0"/>
                  <a:t> değerleri aynı olduğundan, iki özgül ısı tek </a:t>
                </a:r>
                <a:r>
                  <a:rPr lang="tr-TR" sz="1600" i="1" dirty="0">
                    <a:solidFill>
                      <a:srgbClr val="FF0000"/>
                    </a:solidFill>
                  </a:rPr>
                  <a:t>c</a:t>
                </a:r>
                <a:r>
                  <a:rPr lang="tr-TR" sz="1600" dirty="0"/>
                  <a:t> simgesiyle gösterilir. Sıkıştırılamaz maddelerin özgül ısıları, sadece sıcaklığa bağlıdır.</a:t>
                </a:r>
                <a:r>
                  <a:rPr lang="tr-TR" sz="1600" kern="0" dirty="0"/>
                  <a:t> </a:t>
                </a:r>
              </a:p>
              <a:p>
                <a:pPr marL="0" indent="0" algn="ctr">
                  <a:buFontTx/>
                  <a:buNone/>
                </a:pPr>
                <a:endParaRPr lang="tr-TR" sz="1600" dirty="0"/>
              </a:p>
              <a:p>
                <a:pPr marL="0" indent="0" algn="ctr">
                  <a:buFontTx/>
                  <a:buNone/>
                </a:pPr>
                <a:r>
                  <a:rPr lang="tr-TR" sz="1600" dirty="0"/>
                  <a:t>Katı ve sıvıların iç enerjilerindeki değişimler özgül ısı cinsinden (burada m, sistemin kütlesidir ):</a:t>
                </a:r>
              </a:p>
              <a:p>
                <a:pPr marL="0" indent="0" algn="just">
                  <a:spcBef>
                    <a:spcPts val="0"/>
                  </a:spcBef>
                  <a:buNone/>
                </a:pPr>
                <a:endParaRPr lang="tr-TR" sz="1600" dirty="0"/>
              </a:p>
              <a:p>
                <a:pPr marL="0" indent="0" algn="ctr">
                  <a:spcBef>
                    <a:spcPts val="0"/>
                  </a:spcBef>
                  <a:buNone/>
                </a:pPr>
                <a14:m>
                  <m:oMath xmlns:m="http://schemas.openxmlformats.org/officeDocument/2006/math">
                    <m:r>
                      <m:rPr>
                        <m:sty m:val="p"/>
                      </m:rPr>
                      <a:rPr lang="el-GR" sz="1800" i="1" kern="1200" dirty="0">
                        <a:solidFill>
                          <a:srgbClr val="FF6699"/>
                        </a:solidFill>
                        <a:latin typeface="Cambria Math" panose="02040503050406030204" pitchFamily="18" charset="0"/>
                        <a:ea typeface="굴림" charset="-127"/>
                      </a:rPr>
                      <m:t>Δ</m:t>
                    </m:r>
                    <m:r>
                      <a:rPr lang="tr-TR" sz="1800" i="1" kern="1200" dirty="0">
                        <a:solidFill>
                          <a:srgbClr val="FF6699"/>
                        </a:solidFill>
                        <a:latin typeface="Cambria Math" panose="02040503050406030204" pitchFamily="18" charset="0"/>
                        <a:ea typeface="굴림" charset="-127"/>
                      </a:rPr>
                      <m:t>𝑈</m:t>
                    </m:r>
                    <m:r>
                      <a:rPr lang="tr-TR" sz="1800" i="1" kern="1200" dirty="0">
                        <a:solidFill>
                          <a:srgbClr val="FF6699"/>
                        </a:solidFill>
                        <a:latin typeface="Cambria Math" panose="02040503050406030204" pitchFamily="18" charset="0"/>
                        <a:ea typeface="굴림" charset="-127"/>
                      </a:rPr>
                      <m:t> =</m:t>
                    </m:r>
                    <m:r>
                      <a:rPr lang="tr-TR" sz="1800" i="1" kern="1200" dirty="0">
                        <a:solidFill>
                          <a:srgbClr val="FF6699"/>
                        </a:solidFill>
                        <a:latin typeface="Cambria Math" panose="02040503050406030204" pitchFamily="18" charset="0"/>
                        <a:ea typeface="굴림" charset="-127"/>
                      </a:rPr>
                      <m:t>𝑚𝑐𝑜𝑟𝑡</m:t>
                    </m:r>
                    <m:r>
                      <m:rPr>
                        <m:sty m:val="p"/>
                      </m:rPr>
                      <a:rPr lang="el-GR" sz="1800" i="1" kern="1200" dirty="0">
                        <a:solidFill>
                          <a:srgbClr val="FF6699"/>
                        </a:solidFill>
                        <a:latin typeface="Cambria Math" panose="02040503050406030204" pitchFamily="18" charset="0"/>
                        <a:ea typeface="굴림" charset="-127"/>
                      </a:rPr>
                      <m:t>Δ</m:t>
                    </m:r>
                    <m:r>
                      <a:rPr lang="tr-TR" sz="1800" i="1" kern="1200" dirty="0">
                        <a:solidFill>
                          <a:srgbClr val="FF6699"/>
                        </a:solidFill>
                        <a:latin typeface="Cambria Math" panose="02040503050406030204" pitchFamily="18" charset="0"/>
                        <a:ea typeface="굴림" charset="-127"/>
                      </a:rPr>
                      <m:t>𝑇</m:t>
                    </m:r>
                  </m:oMath>
                </a14:m>
                <a:r>
                  <a:rPr lang="tr-TR" sz="1800" i="1" kern="1200" dirty="0">
                    <a:solidFill>
                      <a:srgbClr val="FF6699"/>
                    </a:solidFill>
                    <a:ea typeface="굴림" charset="-127"/>
                  </a:rPr>
                  <a:t>      </a:t>
                </a:r>
                <a:r>
                  <a:rPr lang="tr-TR" sz="1800" kern="1200" dirty="0">
                    <a:solidFill>
                      <a:srgbClr val="FF6699"/>
                    </a:solidFill>
                    <a:ea typeface="굴림" charset="-127"/>
                  </a:rPr>
                  <a:t>(J)</a:t>
                </a:r>
              </a:p>
              <a:p>
                <a:pPr marL="0" indent="0" algn="just">
                  <a:buNone/>
                </a:pPr>
                <a:endParaRPr lang="uk-UA" sz="1600" dirty="0"/>
              </a:p>
            </p:txBody>
          </p:sp>
        </mc:Choice>
        <mc:Fallback xmlns="">
          <p:sp>
            <p:nvSpPr>
              <p:cNvPr id="7" name="Rectangle 3">
                <a:extLst>
                  <a:ext uri="{FF2B5EF4-FFF2-40B4-BE49-F238E27FC236}">
                    <a16:creationId xmlns:a16="http://schemas.microsoft.com/office/drawing/2014/main" id="{7A6644B9-657B-4B9D-9050-0FEB92EE8463}"/>
                  </a:ext>
                </a:extLst>
              </p:cNvPr>
              <p:cNvSpPr>
                <a:spLocks noGrp="1" noRot="1" noChangeAspect="1" noMove="1" noResize="1" noEditPoints="1" noAdjustHandles="1" noChangeArrowheads="1" noChangeShapeType="1" noTextEdit="1"/>
              </p:cNvSpPr>
              <p:nvPr>
                <p:ph idx="1"/>
              </p:nvPr>
            </p:nvSpPr>
            <p:spPr>
              <a:xfrm>
                <a:off x="1188418" y="261442"/>
                <a:ext cx="7632848" cy="2880320"/>
              </a:xfrm>
              <a:blipFill>
                <a:blip r:embed="rId2"/>
                <a:stretch>
                  <a:fillRect l="-479" t="-636" r="-399"/>
                </a:stretch>
              </a:blipFill>
            </p:spPr>
            <p:txBody>
              <a:bodyPr/>
              <a:lstStyle/>
              <a:p>
                <a:r>
                  <a:rPr lang="tr-TR">
                    <a:noFill/>
                  </a:rPr>
                  <a:t> </a:t>
                </a:r>
              </a:p>
            </p:txBody>
          </p:sp>
        </mc:Fallback>
      </mc:AlternateContent>
      <p:sp>
        <p:nvSpPr>
          <p:cNvPr id="6" name="Başlık 1">
            <a:extLst>
              <a:ext uri="{FF2B5EF4-FFF2-40B4-BE49-F238E27FC236}">
                <a16:creationId xmlns:a16="http://schemas.microsoft.com/office/drawing/2014/main" id="{44BD2950-4C34-4CB3-9391-A9FE12B3A38C}"/>
              </a:ext>
            </a:extLst>
          </p:cNvPr>
          <p:cNvSpPr txBox="1">
            <a:spLocks/>
          </p:cNvSpPr>
          <p:nvPr/>
        </p:nvSpPr>
        <p:spPr bwMode="auto">
          <a:xfrm>
            <a:off x="1956148" y="2997746"/>
            <a:ext cx="669674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ctr" anchorCtr="0" compatLnSpc="1">
            <a:prstTxWarp prst="textNoShape">
              <a:avLst/>
            </a:prstTxWarp>
          </a:bodyPr>
          <a:lstStyle>
            <a:lvl1pPr algn="l" rtl="0" fontAlgn="base">
              <a:spcBef>
                <a:spcPct val="0"/>
              </a:spcBef>
              <a:spcAft>
                <a:spcPct val="0"/>
              </a:spcAft>
              <a:defRPr sz="3200">
                <a:solidFill>
                  <a:srgbClr val="666666"/>
                </a:solidFill>
                <a:latin typeface="+mj-lt"/>
                <a:ea typeface="+mj-ea"/>
                <a:cs typeface="+mj-cs"/>
              </a:defRPr>
            </a:lvl1pPr>
            <a:lvl2pPr algn="l" rtl="0" fontAlgn="base">
              <a:spcBef>
                <a:spcPct val="0"/>
              </a:spcBef>
              <a:spcAft>
                <a:spcPct val="0"/>
              </a:spcAft>
              <a:defRPr sz="3200">
                <a:solidFill>
                  <a:srgbClr val="666666"/>
                </a:solidFill>
                <a:latin typeface="Futura LT Book" pitchFamily="2" charset="0"/>
              </a:defRPr>
            </a:lvl2pPr>
            <a:lvl3pPr algn="l" rtl="0" fontAlgn="base">
              <a:spcBef>
                <a:spcPct val="0"/>
              </a:spcBef>
              <a:spcAft>
                <a:spcPct val="0"/>
              </a:spcAft>
              <a:defRPr sz="3200">
                <a:solidFill>
                  <a:srgbClr val="666666"/>
                </a:solidFill>
                <a:latin typeface="Futura LT Book" pitchFamily="2" charset="0"/>
              </a:defRPr>
            </a:lvl3pPr>
            <a:lvl4pPr algn="l" rtl="0" fontAlgn="base">
              <a:spcBef>
                <a:spcPct val="0"/>
              </a:spcBef>
              <a:spcAft>
                <a:spcPct val="0"/>
              </a:spcAft>
              <a:defRPr sz="3200">
                <a:solidFill>
                  <a:srgbClr val="666666"/>
                </a:solidFill>
                <a:latin typeface="Futura LT Book" pitchFamily="2" charset="0"/>
              </a:defRPr>
            </a:lvl4pPr>
            <a:lvl5pPr algn="l" rtl="0" fontAlgn="base">
              <a:spcBef>
                <a:spcPct val="0"/>
              </a:spcBef>
              <a:spcAft>
                <a:spcPct val="0"/>
              </a:spcAft>
              <a:defRPr sz="3200">
                <a:solidFill>
                  <a:srgbClr val="666666"/>
                </a:solidFill>
                <a:latin typeface="Futura LT Book" pitchFamily="2" charset="0"/>
              </a:defRPr>
            </a:lvl5pPr>
            <a:lvl6pPr marL="457200" algn="l" rtl="0" fontAlgn="base">
              <a:spcBef>
                <a:spcPct val="0"/>
              </a:spcBef>
              <a:spcAft>
                <a:spcPct val="0"/>
              </a:spcAft>
              <a:defRPr sz="3200">
                <a:solidFill>
                  <a:srgbClr val="666666"/>
                </a:solidFill>
                <a:latin typeface="Futura LT Book" pitchFamily="2" charset="0"/>
              </a:defRPr>
            </a:lvl6pPr>
            <a:lvl7pPr marL="914400" algn="l" rtl="0" fontAlgn="base">
              <a:spcBef>
                <a:spcPct val="0"/>
              </a:spcBef>
              <a:spcAft>
                <a:spcPct val="0"/>
              </a:spcAft>
              <a:defRPr sz="3200">
                <a:solidFill>
                  <a:srgbClr val="666666"/>
                </a:solidFill>
                <a:latin typeface="Futura LT Book" pitchFamily="2" charset="0"/>
              </a:defRPr>
            </a:lvl7pPr>
            <a:lvl8pPr marL="1371600" algn="l" rtl="0" fontAlgn="base">
              <a:spcBef>
                <a:spcPct val="0"/>
              </a:spcBef>
              <a:spcAft>
                <a:spcPct val="0"/>
              </a:spcAft>
              <a:defRPr sz="3200">
                <a:solidFill>
                  <a:srgbClr val="666666"/>
                </a:solidFill>
                <a:latin typeface="Futura LT Book" pitchFamily="2" charset="0"/>
              </a:defRPr>
            </a:lvl8pPr>
            <a:lvl9pPr marL="1828800" algn="l" rtl="0" fontAlgn="base">
              <a:spcBef>
                <a:spcPct val="0"/>
              </a:spcBef>
              <a:spcAft>
                <a:spcPct val="0"/>
              </a:spcAft>
              <a:defRPr sz="3200">
                <a:solidFill>
                  <a:srgbClr val="666666"/>
                </a:solidFill>
                <a:latin typeface="Futura LT Book" pitchFamily="2" charset="0"/>
              </a:defRPr>
            </a:lvl9pPr>
          </a:lstStyle>
          <a:p>
            <a:r>
              <a:rPr lang="tr-TR" sz="2000" b="1" kern="0" dirty="0">
                <a:solidFill>
                  <a:srgbClr val="FF0000"/>
                </a:solidFill>
              </a:rPr>
              <a:t>2. Enerji transferi</a:t>
            </a:r>
          </a:p>
        </p:txBody>
      </p:sp>
      <mc:AlternateContent xmlns:mc="http://schemas.openxmlformats.org/markup-compatibility/2006" xmlns:a14="http://schemas.microsoft.com/office/drawing/2010/main">
        <mc:Choice Requires="a14">
          <p:sp>
            <p:nvSpPr>
              <p:cNvPr id="11" name="Rectangle 3">
                <a:extLst>
                  <a:ext uri="{FF2B5EF4-FFF2-40B4-BE49-F238E27FC236}">
                    <a16:creationId xmlns:a16="http://schemas.microsoft.com/office/drawing/2014/main" id="{D54D10E5-AFD1-4CD6-B5CE-1757FE198C71}"/>
                  </a:ext>
                </a:extLst>
              </p:cNvPr>
              <p:cNvSpPr txBox="1">
                <a:spLocks noChangeArrowheads="1"/>
              </p:cNvSpPr>
              <p:nvPr/>
            </p:nvSpPr>
            <p:spPr bwMode="auto">
              <a:xfrm>
                <a:off x="1956148" y="3645818"/>
                <a:ext cx="6912768" cy="302433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pPr marL="0" indent="0" algn="just">
                  <a:spcBef>
                    <a:spcPts val="0"/>
                  </a:spcBef>
                  <a:buFontTx/>
                  <a:buNone/>
                </a:pPr>
                <a:r>
                  <a:rPr lang="tr-TR" sz="1600" kern="0" dirty="0"/>
                  <a:t>Verilen bir kütleye veya kütleden enerji iki mekanizma ile aktarılabilir: </a:t>
                </a:r>
              </a:p>
              <a:p>
                <a:pPr marL="0" indent="0" algn="just">
                  <a:spcBef>
                    <a:spcPts val="0"/>
                  </a:spcBef>
                  <a:buFontTx/>
                  <a:buNone/>
                </a:pPr>
                <a:r>
                  <a:rPr lang="tr-TR" sz="1600" kern="0" dirty="0"/>
                  <a:t>1-) </a:t>
                </a:r>
                <a:r>
                  <a:rPr lang="tr-TR" sz="1600" kern="0" dirty="0">
                    <a:solidFill>
                      <a:srgbClr val="FF0000"/>
                    </a:solidFill>
                  </a:rPr>
                  <a:t>Isı </a:t>
                </a:r>
                <a:r>
                  <a:rPr lang="tr-TR" sz="1600" kern="0" dirty="0"/>
                  <a:t>ve 2-) </a:t>
                </a:r>
                <a:r>
                  <a:rPr lang="tr-TR" sz="1600" kern="0" dirty="0">
                    <a:solidFill>
                      <a:srgbClr val="FF0000"/>
                    </a:solidFill>
                  </a:rPr>
                  <a:t>İş</a:t>
                </a:r>
                <a:endParaRPr lang="tr-TR" sz="1600" kern="0" dirty="0"/>
              </a:p>
              <a:p>
                <a:pPr marL="0" indent="0" algn="just">
                  <a:spcBef>
                    <a:spcPts val="0"/>
                  </a:spcBef>
                  <a:buFontTx/>
                  <a:buNone/>
                </a:pPr>
                <a:endParaRPr lang="tr-TR" sz="1600" kern="0" dirty="0"/>
              </a:p>
              <a:p>
                <a:pPr marL="0" indent="0" algn="just">
                  <a:spcBef>
                    <a:spcPts val="0"/>
                  </a:spcBef>
                  <a:buFontTx/>
                  <a:buNone/>
                </a:pPr>
                <a:r>
                  <a:rPr lang="tr-TR" sz="1600" kern="0" dirty="0"/>
                  <a:t>Fizikte iş yapmanın hedefi enerji transferidir. </a:t>
                </a:r>
                <a:r>
                  <a:rPr lang="tr-TR" sz="1600" kern="0" dirty="0">
                    <a:solidFill>
                      <a:srgbClr val="FF0000"/>
                    </a:solidFill>
                  </a:rPr>
                  <a:t>Güç (J/s yani </a:t>
                </a:r>
                <a:r>
                  <a:rPr lang="tr-TR" sz="1600" kern="0" dirty="0" err="1">
                    <a:solidFill>
                      <a:srgbClr val="FF0000"/>
                    </a:solidFill>
                  </a:rPr>
                  <a:t>Watt</a:t>
                </a:r>
                <a:r>
                  <a:rPr lang="tr-TR" sz="1600" kern="0" dirty="0">
                    <a:solidFill>
                      <a:srgbClr val="FF0000"/>
                    </a:solidFill>
                  </a:rPr>
                  <a:t>)</a:t>
                </a:r>
                <a:r>
                  <a:rPr lang="tr-TR" sz="1600" kern="0" dirty="0"/>
                  <a:t>, birim zamanda yapılan iştir ve birimi </a:t>
                </a:r>
                <a:r>
                  <a:rPr lang="tr-TR" sz="1600" kern="0" dirty="0" err="1"/>
                  <a:t>watt</a:t>
                </a:r>
                <a:r>
                  <a:rPr lang="tr-TR" sz="1600" kern="0" dirty="0"/>
                  <a:t> ’</a:t>
                </a:r>
                <a:r>
                  <a:rPr lang="tr-TR" sz="1600" kern="0" dirty="0" err="1"/>
                  <a:t>dır</a:t>
                </a:r>
                <a:r>
                  <a:rPr lang="tr-TR" sz="1600" kern="0" dirty="0"/>
                  <a:t>.</a:t>
                </a:r>
              </a:p>
              <a:p>
                <a:pPr marL="0" indent="0" algn="just">
                  <a:spcBef>
                    <a:spcPts val="0"/>
                  </a:spcBef>
                  <a:buFontTx/>
                  <a:buNone/>
                </a:pPr>
                <a:endParaRPr lang="tr-TR" sz="1600" kern="0" dirty="0"/>
              </a:p>
              <a:p>
                <a:pPr marL="0" indent="0" algn="just">
                  <a:spcBef>
                    <a:spcPts val="0"/>
                  </a:spcBef>
                  <a:buFontTx/>
                  <a:buNone/>
                </a:pPr>
                <a:r>
                  <a:rPr lang="tr-TR" sz="1600" kern="0" dirty="0"/>
                  <a:t>Isı ile termal enerji, ısı transferi ile de bu enerjinin transferi kastedilir. İşlem esnasında aktarılan ısı miktarı </a:t>
                </a:r>
                <a14:m>
                  <m:oMath xmlns:m="http://schemas.openxmlformats.org/officeDocument/2006/math">
                    <m:r>
                      <a:rPr lang="tr-TR" sz="1800" i="1" kern="0" smtClean="0">
                        <a:solidFill>
                          <a:srgbClr val="FF0000"/>
                        </a:solidFill>
                        <a:latin typeface="Cambria Math" panose="02040503050406030204" pitchFamily="18" charset="0"/>
                      </a:rPr>
                      <m:t>𝑄</m:t>
                    </m:r>
                  </m:oMath>
                </a14:m>
                <a:r>
                  <a:rPr lang="tr-TR" sz="1600" i="1" kern="0" dirty="0"/>
                  <a:t> </a:t>
                </a:r>
                <a:r>
                  <a:rPr lang="tr-TR" sz="1600" kern="0" dirty="0"/>
                  <a:t>ile gösterilir. Birim zamanda transfer edilen ısı miktarı ise </a:t>
                </a:r>
                <a14:m>
                  <m:oMath xmlns:m="http://schemas.openxmlformats.org/officeDocument/2006/math">
                    <m:acc>
                      <m:accPr>
                        <m:chr m:val="̇"/>
                        <m:ctrlPr>
                          <a:rPr lang="tr-TR" sz="1800" i="1" kern="0">
                            <a:solidFill>
                              <a:srgbClr val="FF0000"/>
                            </a:solidFill>
                            <a:latin typeface="Cambria Math" panose="02040503050406030204" pitchFamily="18" charset="0"/>
                          </a:rPr>
                        </m:ctrlPr>
                      </m:accPr>
                      <m:e>
                        <m:r>
                          <a:rPr lang="tr-TR" sz="1800" i="1" kern="0">
                            <a:solidFill>
                              <a:srgbClr val="FF0000"/>
                            </a:solidFill>
                            <a:latin typeface="Cambria Math" panose="02040503050406030204" pitchFamily="18" charset="0"/>
                          </a:rPr>
                          <m:t>𝑄</m:t>
                        </m:r>
                      </m:e>
                    </m:acc>
                    <m:r>
                      <a:rPr lang="tr-TR" sz="1800" i="1" kern="0">
                        <a:solidFill>
                          <a:srgbClr val="FF0000"/>
                        </a:solidFill>
                        <a:latin typeface="Cambria Math" panose="02040503050406030204" pitchFamily="18" charset="0"/>
                      </a:rPr>
                      <m:t> </m:t>
                    </m:r>
                  </m:oMath>
                </a14:m>
                <a:r>
                  <a:rPr lang="tr-TR" sz="1600" kern="0" dirty="0"/>
                  <a:t>ile gösterilir ve </a:t>
                </a:r>
                <a:r>
                  <a:rPr lang="tr-TR" sz="1600" kern="0" dirty="0">
                    <a:solidFill>
                      <a:srgbClr val="FF0000"/>
                    </a:solidFill>
                  </a:rPr>
                  <a:t>ısı transfer hızı (</a:t>
                </a:r>
                <a:r>
                  <a:rPr lang="tr-TR" sz="1600" kern="0" dirty="0" err="1">
                    <a:solidFill>
                      <a:srgbClr val="FF0000"/>
                    </a:solidFill>
                  </a:rPr>
                  <a:t>heat</a:t>
                </a:r>
                <a:r>
                  <a:rPr lang="tr-TR" sz="1600" kern="0" dirty="0">
                    <a:solidFill>
                      <a:srgbClr val="FF0000"/>
                    </a:solidFill>
                  </a:rPr>
                  <a:t> transfer rate) </a:t>
                </a:r>
                <a:r>
                  <a:rPr lang="tr-TR" sz="1600" kern="0" dirty="0"/>
                  <a:t>olarak adlandırılır. Birimi, J/s  yani </a:t>
                </a:r>
                <a:r>
                  <a:rPr lang="tr-TR" sz="1600" kern="0" dirty="0" err="1"/>
                  <a:t>Watt</a:t>
                </a:r>
                <a:r>
                  <a:rPr lang="tr-TR" sz="1600" kern="0" dirty="0"/>
                  <a:t> ‘</a:t>
                </a:r>
                <a:r>
                  <a:rPr lang="tr-TR" sz="1600" kern="0" dirty="0" err="1"/>
                  <a:t>dır</a:t>
                </a:r>
                <a:r>
                  <a:rPr lang="tr-TR" sz="1600" kern="0" dirty="0"/>
                  <a:t>.  Buradaki üst nokta, «zamana göre türevi» veya «birim zaman başına» anlamına gelmektedir.</a:t>
                </a:r>
              </a:p>
            </p:txBody>
          </p:sp>
        </mc:Choice>
        <mc:Fallback xmlns="">
          <p:sp>
            <p:nvSpPr>
              <p:cNvPr id="11" name="Rectangle 3">
                <a:extLst>
                  <a:ext uri="{FF2B5EF4-FFF2-40B4-BE49-F238E27FC236}">
                    <a16:creationId xmlns:a16="http://schemas.microsoft.com/office/drawing/2014/main" id="{D54D10E5-AFD1-4CD6-B5CE-1757FE198C71}"/>
                  </a:ext>
                </a:extLst>
              </p:cNvPr>
              <p:cNvSpPr txBox="1">
                <a:spLocks noRot="1" noChangeAspect="1" noMove="1" noResize="1" noEditPoints="1" noAdjustHandles="1" noChangeArrowheads="1" noChangeShapeType="1" noTextEdit="1"/>
              </p:cNvSpPr>
              <p:nvPr/>
            </p:nvSpPr>
            <p:spPr bwMode="auto">
              <a:xfrm>
                <a:off x="1956148" y="3645818"/>
                <a:ext cx="6912768" cy="3024336"/>
              </a:xfrm>
              <a:prstGeom prst="rect">
                <a:avLst/>
              </a:prstGeom>
              <a:blipFill>
                <a:blip r:embed="rId3"/>
                <a:stretch>
                  <a:fillRect l="-529" t="-605" r="-132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noFill/>
                  </a:rPr>
                  <a:t> </a:t>
                </a:r>
              </a:p>
            </p:txBody>
          </p:sp>
        </mc:Fallback>
      </mc:AlternateContent>
    </p:spTree>
    <p:extLst>
      <p:ext uri="{BB962C8B-B14F-4D97-AF65-F5344CB8AC3E}">
        <p14:creationId xmlns:p14="http://schemas.microsoft.com/office/powerpoint/2010/main" val="31754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9" name="Metin kutusu 18">
            <a:extLst>
              <a:ext uri="{FF2B5EF4-FFF2-40B4-BE49-F238E27FC236}">
                <a16:creationId xmlns:a16="http://schemas.microsoft.com/office/drawing/2014/main" id="{00409E35-0114-4E06-A202-39E3E57A06E8}"/>
              </a:ext>
            </a:extLst>
          </p:cNvPr>
          <p:cNvSpPr txBox="1"/>
          <p:nvPr/>
        </p:nvSpPr>
        <p:spPr>
          <a:xfrm>
            <a:off x="8255743" y="3429794"/>
            <a:ext cx="783704" cy="582707"/>
          </a:xfrm>
          <a:prstGeom prst="rect">
            <a:avLst/>
          </a:prstGeom>
          <a:solidFill>
            <a:schemeClr val="bg1"/>
          </a:solidFill>
        </p:spPr>
        <p:txBody>
          <a:bodyPr wrap="square" rtlCol="0">
            <a:spAutoFit/>
          </a:bodyPr>
          <a:lstStyle/>
          <a:p>
            <a:endParaRPr lang="tr-TR" dirty="0"/>
          </a:p>
        </p:txBody>
      </p:sp>
      <p:sp>
        <p:nvSpPr>
          <p:cNvPr id="28" name="Metin kutusu 27">
            <a:extLst>
              <a:ext uri="{FF2B5EF4-FFF2-40B4-BE49-F238E27FC236}">
                <a16:creationId xmlns:a16="http://schemas.microsoft.com/office/drawing/2014/main" id="{31110E85-5EFB-4F01-BBF9-64E7F588F700}"/>
              </a:ext>
            </a:extLst>
          </p:cNvPr>
          <p:cNvSpPr txBox="1"/>
          <p:nvPr/>
        </p:nvSpPr>
        <p:spPr>
          <a:xfrm>
            <a:off x="8181579" y="1701602"/>
            <a:ext cx="783704" cy="582707"/>
          </a:xfrm>
          <a:prstGeom prst="rect">
            <a:avLst/>
          </a:prstGeom>
          <a:solidFill>
            <a:schemeClr val="bg1"/>
          </a:solidFill>
        </p:spPr>
        <p:txBody>
          <a:bodyPr wrap="square" rtlCol="0">
            <a:spAutoFit/>
          </a:bodyPr>
          <a:lstStyle/>
          <a:p>
            <a:endParaRPr lang="tr-TR" dirty="0"/>
          </a:p>
        </p:txBody>
      </p:sp>
      <mc:AlternateContent xmlns:mc="http://schemas.openxmlformats.org/markup-compatibility/2006" xmlns:a14="http://schemas.microsoft.com/office/drawing/2010/main">
        <mc:Choice Requires="a14">
          <p:sp>
            <p:nvSpPr>
              <p:cNvPr id="12" name="Rectangle 3">
                <a:extLst>
                  <a:ext uri="{FF2B5EF4-FFF2-40B4-BE49-F238E27FC236}">
                    <a16:creationId xmlns:a16="http://schemas.microsoft.com/office/drawing/2014/main" id="{D1C4C16B-6849-43E4-93D4-7467F238945B}"/>
                  </a:ext>
                </a:extLst>
              </p:cNvPr>
              <p:cNvSpPr txBox="1">
                <a:spLocks noChangeArrowheads="1"/>
              </p:cNvSpPr>
              <p:nvPr/>
            </p:nvSpPr>
            <p:spPr bwMode="auto">
              <a:xfrm>
                <a:off x="1260427" y="189434"/>
                <a:ext cx="7704856" cy="51845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pPr marL="0" indent="0" algn="just">
                  <a:spcBef>
                    <a:spcPts val="0"/>
                  </a:spcBef>
                  <a:buFontTx/>
                  <a:buNone/>
                </a:pPr>
                <a:r>
                  <a:rPr lang="tr-TR" sz="1600" kern="0" dirty="0"/>
                  <a:t>Isı transfer hızı </a:t>
                </a:r>
                <a14:m>
                  <m:oMath xmlns:m="http://schemas.openxmlformats.org/officeDocument/2006/math">
                    <m:acc>
                      <m:accPr>
                        <m:chr m:val="̇"/>
                        <m:ctrlPr>
                          <a:rPr lang="tr-TR" sz="1800" i="1" kern="0">
                            <a:latin typeface="Cambria Math" panose="02040503050406030204" pitchFamily="18" charset="0"/>
                          </a:rPr>
                        </m:ctrlPr>
                      </m:accPr>
                      <m:e>
                        <m:r>
                          <a:rPr lang="tr-TR" sz="1800" kern="0">
                            <a:latin typeface="Cambria Math" panose="02040503050406030204" pitchFamily="18" charset="0"/>
                          </a:rPr>
                          <m:t>𝑄</m:t>
                        </m:r>
                      </m:e>
                    </m:acc>
                  </m:oMath>
                </a14:m>
                <a:r>
                  <a:rPr lang="tr-TR" sz="1800" kern="0" dirty="0"/>
                  <a:t> </a:t>
                </a:r>
                <a:r>
                  <a:rPr lang="tr-TR" sz="1600" kern="0" dirty="0"/>
                  <a:t>bilindiği zaman bir </a:t>
                </a:r>
                <a:r>
                  <a:rPr lang="el-GR" sz="1800" dirty="0"/>
                  <a:t>Δ</a:t>
                </a:r>
                <a:r>
                  <a:rPr lang="tr-TR" sz="1800" dirty="0"/>
                  <a:t>t </a:t>
                </a:r>
                <a:r>
                  <a:rPr lang="tr-TR" sz="1600" dirty="0"/>
                  <a:t>zaman aralığı boyunca </a:t>
                </a:r>
                <a:r>
                  <a:rPr lang="tr-TR" sz="1600" i="1" dirty="0"/>
                  <a:t>Q</a:t>
                </a:r>
                <a:r>
                  <a:rPr lang="tr-TR" sz="1600" i="1" kern="0" dirty="0"/>
                  <a:t> </a:t>
                </a:r>
                <a:r>
                  <a:rPr lang="tr-TR" sz="1600" kern="0" dirty="0"/>
                  <a:t>toplam ısı transfer miktarı:</a:t>
                </a:r>
              </a:p>
              <a:p>
                <a:pPr marL="0" indent="0" algn="just">
                  <a:spcBef>
                    <a:spcPts val="0"/>
                  </a:spcBef>
                  <a:buFontTx/>
                  <a:buNone/>
                </a:pPr>
                <a:endParaRPr lang="tr-TR" sz="1600" kern="0" dirty="0"/>
              </a:p>
              <a:p>
                <a:pPr marL="0" indent="0" algn="ctr">
                  <a:spcBef>
                    <a:spcPts val="0"/>
                  </a:spcBef>
                  <a:buFontTx/>
                  <a:buNone/>
                </a:pPr>
                <a14:m>
                  <m:oMath xmlns:m="http://schemas.openxmlformats.org/officeDocument/2006/math">
                    <m:r>
                      <a:rPr lang="tr-TR" sz="1800" b="0" i="1" kern="0" smtClean="0">
                        <a:solidFill>
                          <a:srgbClr val="FF6699"/>
                        </a:solidFill>
                        <a:latin typeface="Cambria Math" panose="02040503050406030204" pitchFamily="18" charset="0"/>
                      </a:rPr>
                      <m:t>𝑄</m:t>
                    </m:r>
                    <m:r>
                      <a:rPr lang="tr-TR" sz="1800" b="0" i="1" kern="0" smtClean="0">
                        <a:solidFill>
                          <a:srgbClr val="FF6699"/>
                        </a:solidFill>
                        <a:latin typeface="Cambria Math" panose="02040503050406030204" pitchFamily="18" charset="0"/>
                      </a:rPr>
                      <m:t>= </m:t>
                    </m:r>
                    <m:nary>
                      <m:naryPr>
                        <m:limLoc m:val="undOvr"/>
                        <m:ctrlPr>
                          <a:rPr lang="tr-TR" sz="1800" b="0" i="1" kern="0" smtClean="0">
                            <a:solidFill>
                              <a:srgbClr val="FF6699"/>
                            </a:solidFill>
                            <a:latin typeface="Cambria Math" panose="02040503050406030204" pitchFamily="18" charset="0"/>
                          </a:rPr>
                        </m:ctrlPr>
                      </m:naryPr>
                      <m:sub>
                        <m:r>
                          <m:rPr>
                            <m:brk m:alnAt="24"/>
                          </m:rPr>
                          <a:rPr lang="tr-TR" sz="1800" b="0" i="1" kern="0" smtClean="0">
                            <a:solidFill>
                              <a:srgbClr val="FF6699"/>
                            </a:solidFill>
                            <a:latin typeface="Cambria Math" panose="02040503050406030204" pitchFamily="18" charset="0"/>
                          </a:rPr>
                          <m:t>0</m:t>
                        </m:r>
                      </m:sub>
                      <m:sup>
                        <m:r>
                          <m:rPr>
                            <m:nor/>
                          </m:rPr>
                          <a:rPr lang="el-GR" sz="1800">
                            <a:solidFill>
                              <a:srgbClr val="FF6699"/>
                            </a:solidFill>
                          </a:rPr>
                          <m:t>Δ</m:t>
                        </m:r>
                        <m:r>
                          <a:rPr lang="tr-TR" sz="1800" b="0" i="1" smtClean="0">
                            <a:solidFill>
                              <a:srgbClr val="FF6699"/>
                            </a:solidFill>
                            <a:latin typeface="Cambria Math" panose="02040503050406030204" pitchFamily="18" charset="0"/>
                          </a:rPr>
                          <m:t>𝑡</m:t>
                        </m:r>
                      </m:sup>
                      <m:e>
                        <m:acc>
                          <m:accPr>
                            <m:chr m:val="̇"/>
                            <m:ctrlPr>
                              <a:rPr lang="tr-TR" sz="1800" i="1" kern="0">
                                <a:solidFill>
                                  <a:srgbClr val="FF6699"/>
                                </a:solidFill>
                                <a:latin typeface="Cambria Math" panose="02040503050406030204" pitchFamily="18" charset="0"/>
                              </a:rPr>
                            </m:ctrlPr>
                          </m:accPr>
                          <m:e>
                            <m:r>
                              <a:rPr lang="tr-TR" sz="1800" kern="0">
                                <a:solidFill>
                                  <a:srgbClr val="FF6699"/>
                                </a:solidFill>
                                <a:latin typeface="Cambria Math" panose="02040503050406030204" pitchFamily="18" charset="0"/>
                              </a:rPr>
                              <m:t>𝑄</m:t>
                            </m:r>
                          </m:e>
                        </m:acc>
                        <m:r>
                          <a:rPr lang="tr-TR" sz="1800" b="0" i="1" kern="0" smtClean="0">
                            <a:solidFill>
                              <a:srgbClr val="FF6699"/>
                            </a:solidFill>
                            <a:latin typeface="Cambria Math" panose="02040503050406030204" pitchFamily="18" charset="0"/>
                          </a:rPr>
                          <m:t>𝑑𝑡</m:t>
                        </m:r>
                        <m:r>
                          <a:rPr lang="tr-TR" sz="1800" b="0" i="1" kern="0" smtClean="0">
                            <a:solidFill>
                              <a:srgbClr val="FF6699"/>
                            </a:solidFill>
                            <a:latin typeface="Cambria Math" panose="02040503050406030204" pitchFamily="18" charset="0"/>
                          </a:rPr>
                          <m:t>        </m:t>
                        </m:r>
                      </m:e>
                    </m:nary>
                  </m:oMath>
                </a14:m>
                <a:r>
                  <a:rPr lang="tr-TR" sz="1600" kern="0" dirty="0">
                    <a:solidFill>
                      <a:srgbClr val="FF6699"/>
                    </a:solidFill>
                  </a:rPr>
                  <a:t>(J)</a:t>
                </a:r>
              </a:p>
              <a:p>
                <a:pPr marL="0" indent="0" algn="just">
                  <a:spcBef>
                    <a:spcPts val="0"/>
                  </a:spcBef>
                  <a:buFontTx/>
                  <a:buNone/>
                </a:pPr>
                <a:endParaRPr lang="tr-TR" sz="1600" kern="0" dirty="0"/>
              </a:p>
              <a:p>
                <a:pPr marL="0" indent="0" algn="just">
                  <a:spcBef>
                    <a:spcPts val="0"/>
                  </a:spcBef>
                  <a:buFontTx/>
                  <a:buNone/>
                </a:pPr>
                <a:endParaRPr lang="tr-TR" sz="1600" kern="0" dirty="0"/>
              </a:p>
              <a:p>
                <a:pPr marL="0" indent="0" algn="just">
                  <a:spcBef>
                    <a:spcPts val="0"/>
                  </a:spcBef>
                  <a:buFontTx/>
                  <a:buNone/>
                </a:pPr>
                <a14:m>
                  <m:oMath xmlns:m="http://schemas.openxmlformats.org/officeDocument/2006/math">
                    <m:acc>
                      <m:accPr>
                        <m:chr m:val="̇"/>
                        <m:ctrlPr>
                          <a:rPr lang="tr-TR" sz="1800" i="1" kern="0">
                            <a:latin typeface="Cambria Math" panose="02040503050406030204" pitchFamily="18" charset="0"/>
                          </a:rPr>
                        </m:ctrlPr>
                      </m:accPr>
                      <m:e>
                        <m:r>
                          <a:rPr lang="tr-TR" sz="1800" kern="0">
                            <a:latin typeface="Cambria Math" panose="02040503050406030204" pitchFamily="18" charset="0"/>
                          </a:rPr>
                          <m:t>𝑄</m:t>
                        </m:r>
                      </m:e>
                    </m:acc>
                  </m:oMath>
                </a14:m>
                <a:r>
                  <a:rPr lang="tr-TR" sz="1800" kern="0" dirty="0"/>
                  <a:t> </a:t>
                </a:r>
                <a:r>
                  <a:rPr lang="tr-TR" sz="1600" kern="0" dirty="0"/>
                  <a:t>= sabit özel durumunda yukarıdaki denklem:</a:t>
                </a:r>
              </a:p>
              <a:p>
                <a:pPr marL="0" indent="0" algn="just">
                  <a:spcBef>
                    <a:spcPts val="0"/>
                  </a:spcBef>
                  <a:buFontTx/>
                  <a:buNone/>
                </a:pPr>
                <a:endParaRPr lang="tr-TR" sz="1600" kern="0" dirty="0"/>
              </a:p>
              <a:p>
                <a:pPr marL="0" indent="0" algn="ctr">
                  <a:spcBef>
                    <a:spcPts val="0"/>
                  </a:spcBef>
                  <a:buFontTx/>
                  <a:buNone/>
                </a:pPr>
                <a14:m>
                  <m:oMath xmlns:m="http://schemas.openxmlformats.org/officeDocument/2006/math">
                    <m:r>
                      <a:rPr lang="tr-TR" sz="1800" i="1" kern="0" smtClean="0">
                        <a:solidFill>
                          <a:srgbClr val="FF6699"/>
                        </a:solidFill>
                        <a:latin typeface="Cambria Math" panose="02040503050406030204" pitchFamily="18" charset="0"/>
                      </a:rPr>
                      <m:t>𝑄</m:t>
                    </m:r>
                    <m:r>
                      <a:rPr lang="tr-TR" sz="1800" i="1" kern="0" smtClean="0">
                        <a:solidFill>
                          <a:srgbClr val="FF6699"/>
                        </a:solidFill>
                        <a:latin typeface="Cambria Math" panose="02040503050406030204" pitchFamily="18" charset="0"/>
                      </a:rPr>
                      <m:t> =</m:t>
                    </m:r>
                  </m:oMath>
                </a14:m>
                <a:r>
                  <a:rPr lang="tr-TR" sz="1800" i="1" kern="0" dirty="0">
                    <a:solidFill>
                      <a:srgbClr val="FF6699"/>
                    </a:solidFill>
                  </a:rPr>
                  <a:t> </a:t>
                </a:r>
                <a14:m>
                  <m:oMath xmlns:m="http://schemas.openxmlformats.org/officeDocument/2006/math">
                    <m:acc>
                      <m:accPr>
                        <m:chr m:val="̇"/>
                        <m:ctrlPr>
                          <a:rPr lang="tr-TR" sz="1800" i="1" kern="0">
                            <a:solidFill>
                              <a:srgbClr val="FF6699"/>
                            </a:solidFill>
                            <a:latin typeface="Cambria Math" panose="02040503050406030204" pitchFamily="18" charset="0"/>
                          </a:rPr>
                        </m:ctrlPr>
                      </m:accPr>
                      <m:e>
                        <m:r>
                          <a:rPr lang="tr-TR" sz="1800" kern="0">
                            <a:solidFill>
                              <a:srgbClr val="FF6699"/>
                            </a:solidFill>
                            <a:latin typeface="Cambria Math" panose="02040503050406030204" pitchFamily="18" charset="0"/>
                          </a:rPr>
                          <m:t>𝑄</m:t>
                        </m:r>
                      </m:e>
                    </m:acc>
                  </m:oMath>
                </a14:m>
                <a:r>
                  <a:rPr lang="el-GR" sz="1800" i="1" dirty="0">
                    <a:solidFill>
                      <a:srgbClr val="FF6699"/>
                    </a:solidFill>
                  </a:rPr>
                  <a:t>Δ</a:t>
                </a:r>
                <a:r>
                  <a:rPr lang="tr-TR" sz="1800" i="1" dirty="0">
                    <a:solidFill>
                      <a:srgbClr val="FF6699"/>
                    </a:solidFill>
                  </a:rPr>
                  <a:t>t           </a:t>
                </a:r>
                <a:r>
                  <a:rPr lang="tr-TR" sz="1600" kern="0" dirty="0">
                    <a:solidFill>
                      <a:srgbClr val="FF6699"/>
                    </a:solidFill>
                  </a:rPr>
                  <a:t>(J)</a:t>
                </a:r>
              </a:p>
              <a:p>
                <a:pPr marL="0" indent="0" algn="just">
                  <a:spcBef>
                    <a:spcPts val="0"/>
                  </a:spcBef>
                  <a:buNone/>
                </a:pPr>
                <a:endParaRPr lang="tr-TR" sz="1600" kern="0" dirty="0"/>
              </a:p>
              <a:p>
                <a:pPr marL="0" indent="0" algn="just">
                  <a:spcBef>
                    <a:spcPts val="0"/>
                  </a:spcBef>
                  <a:buNone/>
                </a:pPr>
                <a:r>
                  <a:rPr lang="tr-TR" sz="1600" kern="0" dirty="0">
                    <a:solidFill>
                      <a:srgbClr val="FF0000"/>
                    </a:solidFill>
                  </a:rPr>
                  <a:t>Isı akısı (</a:t>
                </a:r>
                <a:r>
                  <a:rPr lang="tr-TR" sz="1600" kern="0" dirty="0" err="1">
                    <a:solidFill>
                      <a:srgbClr val="FF0000"/>
                    </a:solidFill>
                  </a:rPr>
                  <a:t>heat</a:t>
                </a:r>
                <a:r>
                  <a:rPr lang="tr-TR" sz="1600" kern="0" dirty="0">
                    <a:solidFill>
                      <a:srgbClr val="FF0000"/>
                    </a:solidFill>
                  </a:rPr>
                  <a:t> </a:t>
                </a:r>
                <a:r>
                  <a:rPr lang="tr-TR" sz="1600" kern="0" dirty="0" err="1">
                    <a:solidFill>
                      <a:srgbClr val="FF0000"/>
                    </a:solidFill>
                  </a:rPr>
                  <a:t>flux</a:t>
                </a:r>
                <a:r>
                  <a:rPr lang="tr-TR" sz="1600" kern="0" dirty="0">
                    <a:solidFill>
                      <a:srgbClr val="FF0000"/>
                    </a:solidFill>
                  </a:rPr>
                  <a:t>) </a:t>
                </a:r>
                <a:r>
                  <a:rPr lang="tr-TR" sz="1600" kern="0" dirty="0"/>
                  <a:t>ise, </a:t>
                </a:r>
                <a14:m>
                  <m:oMath xmlns:m="http://schemas.openxmlformats.org/officeDocument/2006/math">
                    <m:acc>
                      <m:accPr>
                        <m:chr m:val="̇"/>
                        <m:ctrlPr>
                          <a:rPr lang="tr-TR" sz="1800" i="1" kern="0" dirty="0">
                            <a:solidFill>
                              <a:srgbClr val="FF0000"/>
                            </a:solidFill>
                            <a:latin typeface="Cambria Math" panose="02040503050406030204" pitchFamily="18" charset="0"/>
                          </a:rPr>
                        </m:ctrlPr>
                      </m:accPr>
                      <m:e>
                        <m:r>
                          <a:rPr lang="tr-TR" sz="1800" kern="0" dirty="0">
                            <a:solidFill>
                              <a:srgbClr val="FF0000"/>
                            </a:solidFill>
                            <a:latin typeface="Cambria Math" panose="02040503050406030204" pitchFamily="18" charset="0"/>
                          </a:rPr>
                          <m:t>𝑞</m:t>
                        </m:r>
                      </m:e>
                    </m:acc>
                  </m:oMath>
                </a14:m>
                <a:r>
                  <a:rPr lang="tr-TR" sz="1800" kern="0" dirty="0">
                    <a:solidFill>
                      <a:srgbClr val="FF0000"/>
                    </a:solidFill>
                  </a:rPr>
                  <a:t> </a:t>
                </a:r>
                <a:r>
                  <a:rPr lang="tr-TR" sz="1600" kern="0" dirty="0"/>
                  <a:t>ile gösterilir, </a:t>
                </a:r>
                <a:r>
                  <a:rPr lang="tr-TR" sz="1600" u="sng" kern="0" dirty="0"/>
                  <a:t>ısı transferi doğrultusuna dik</a:t>
                </a:r>
                <a:r>
                  <a:rPr lang="tr-TR" sz="1600" kern="0" dirty="0"/>
                  <a:t> birim alan başına transfer hızıdır ve ortalama ısı akısı aşağıdaki gibi hesaplanır:</a:t>
                </a:r>
              </a:p>
              <a:p>
                <a:pPr marL="0" indent="0" algn="just">
                  <a:spcBef>
                    <a:spcPts val="0"/>
                  </a:spcBef>
                  <a:buNone/>
                </a:pPr>
                <a:r>
                  <a:rPr lang="tr-TR" sz="1600" kern="0" dirty="0"/>
                  <a:t> </a:t>
                </a:r>
              </a:p>
              <a:p>
                <a:pPr marL="0" indent="0">
                  <a:spcBef>
                    <a:spcPts val="0"/>
                  </a:spcBef>
                  <a:buFontTx/>
                  <a:buNone/>
                </a:pPr>
                <a:r>
                  <a:rPr lang="tr-TR" b="0" kern="0" dirty="0">
                    <a:solidFill>
                      <a:srgbClr val="FF6699"/>
                    </a:solidFill>
                    <a:latin typeface="Cambria Math" panose="02040503050406030204" pitchFamily="18" charset="0"/>
                    <a:ea typeface="Cambria Math" panose="02040503050406030204" pitchFamily="18" charset="0"/>
                  </a:rPr>
                  <a:t>                                    </a:t>
                </a:r>
                <a14:m>
                  <m:oMath xmlns:m="http://schemas.openxmlformats.org/officeDocument/2006/math">
                    <m:acc>
                      <m:accPr>
                        <m:chr m:val="̇"/>
                        <m:ctrlPr>
                          <a:rPr lang="tr-TR" sz="2400" b="0" i="1" kern="0" dirty="0" smtClean="0">
                            <a:solidFill>
                              <a:srgbClr val="FF6699"/>
                            </a:solidFill>
                            <a:latin typeface="Cambria Math" panose="02040503050406030204" pitchFamily="18" charset="0"/>
                            <a:ea typeface="Cambria Math" panose="02040503050406030204" pitchFamily="18" charset="0"/>
                          </a:rPr>
                        </m:ctrlPr>
                      </m:accPr>
                      <m:e>
                        <m:r>
                          <a:rPr lang="tr-TR" sz="2400" b="0" i="1" kern="0" dirty="0" smtClean="0">
                            <a:solidFill>
                              <a:srgbClr val="FF6699"/>
                            </a:solidFill>
                            <a:latin typeface="Cambria Math" panose="02040503050406030204" pitchFamily="18" charset="0"/>
                            <a:ea typeface="Cambria Math" panose="02040503050406030204" pitchFamily="18" charset="0"/>
                          </a:rPr>
                          <m:t>𝑞</m:t>
                        </m:r>
                      </m:e>
                    </m:acc>
                    <m:r>
                      <a:rPr lang="tr-TR" sz="2400" b="0" i="1" kern="0" smtClean="0">
                        <a:solidFill>
                          <a:srgbClr val="FF6699"/>
                        </a:solidFill>
                        <a:latin typeface="Cambria Math" panose="02040503050406030204" pitchFamily="18" charset="0"/>
                        <a:ea typeface="Cambria Math" panose="02040503050406030204" pitchFamily="18" charset="0"/>
                      </a:rPr>
                      <m:t>= </m:t>
                    </m:r>
                    <m:f>
                      <m:fPr>
                        <m:ctrlPr>
                          <a:rPr lang="tr-TR" sz="2400" b="0" i="1" kern="0" smtClean="0">
                            <a:solidFill>
                              <a:srgbClr val="FF6699"/>
                            </a:solidFill>
                            <a:latin typeface="Cambria Math" panose="02040503050406030204" pitchFamily="18" charset="0"/>
                            <a:ea typeface="Cambria Math" panose="02040503050406030204" pitchFamily="18" charset="0"/>
                          </a:rPr>
                        </m:ctrlPr>
                      </m:fPr>
                      <m:num>
                        <m:acc>
                          <m:accPr>
                            <m:chr m:val="̇"/>
                            <m:ctrlPr>
                              <a:rPr lang="tr-TR" sz="2400" b="0" i="1" kern="0" smtClean="0">
                                <a:solidFill>
                                  <a:srgbClr val="FF6699"/>
                                </a:solidFill>
                                <a:latin typeface="Cambria Math" panose="02040503050406030204" pitchFamily="18" charset="0"/>
                                <a:ea typeface="Cambria Math" panose="02040503050406030204" pitchFamily="18" charset="0"/>
                              </a:rPr>
                            </m:ctrlPr>
                          </m:accPr>
                          <m:e>
                            <m:r>
                              <a:rPr lang="tr-TR" sz="2400" b="0" i="1" kern="0" smtClean="0">
                                <a:solidFill>
                                  <a:srgbClr val="FF6699"/>
                                </a:solidFill>
                                <a:latin typeface="Cambria Math" panose="02040503050406030204" pitchFamily="18" charset="0"/>
                                <a:ea typeface="Cambria Math" panose="02040503050406030204" pitchFamily="18" charset="0"/>
                              </a:rPr>
                              <m:t>𝑄</m:t>
                            </m:r>
                          </m:e>
                        </m:acc>
                      </m:num>
                      <m:den>
                        <m:r>
                          <a:rPr lang="tr-TR" sz="2400" b="0" i="1" kern="0" smtClean="0">
                            <a:solidFill>
                              <a:srgbClr val="FF6699"/>
                            </a:solidFill>
                            <a:latin typeface="Cambria Math" panose="02040503050406030204" pitchFamily="18" charset="0"/>
                            <a:ea typeface="Cambria Math" panose="02040503050406030204" pitchFamily="18" charset="0"/>
                          </a:rPr>
                          <m:t>𝐴</m:t>
                        </m:r>
                      </m:den>
                    </m:f>
                  </m:oMath>
                </a14:m>
                <a:r>
                  <a:rPr lang="tr-TR" sz="2400" kern="0" dirty="0">
                    <a:solidFill>
                      <a:srgbClr val="FF6699"/>
                    </a:solidFill>
                    <a:latin typeface="Cambria Math" panose="02040503050406030204" pitchFamily="18" charset="0"/>
                    <a:ea typeface="Cambria Math" panose="02040503050406030204" pitchFamily="18" charset="0"/>
                  </a:rPr>
                  <a:t>        </a:t>
                </a:r>
                <a:r>
                  <a:rPr lang="tr-TR" sz="1600" kern="0" dirty="0">
                    <a:solidFill>
                      <a:srgbClr val="FF6699"/>
                    </a:solidFill>
                  </a:rPr>
                  <a:t>(W/m</a:t>
                </a:r>
                <a:r>
                  <a:rPr lang="tr-TR" sz="1600" kern="0" baseline="30000" dirty="0">
                    <a:solidFill>
                      <a:srgbClr val="FF6699"/>
                    </a:solidFill>
                  </a:rPr>
                  <a:t>2</a:t>
                </a:r>
                <a:r>
                  <a:rPr lang="tr-TR" sz="1600" kern="0" dirty="0">
                    <a:solidFill>
                      <a:srgbClr val="FF6699"/>
                    </a:solidFill>
                  </a:rPr>
                  <a:t>)</a:t>
                </a:r>
              </a:p>
              <a:p>
                <a:pPr marL="0" indent="0" algn="ctr">
                  <a:spcBef>
                    <a:spcPts val="0"/>
                  </a:spcBef>
                  <a:buFontTx/>
                  <a:buNone/>
                </a:pPr>
                <a:endParaRPr lang="tr-TR" sz="1600" kern="0" dirty="0"/>
              </a:p>
              <a:p>
                <a:pPr marL="0" indent="0" algn="just">
                  <a:spcBef>
                    <a:spcPts val="0"/>
                  </a:spcBef>
                  <a:buNone/>
                </a:pPr>
                <a:r>
                  <a:rPr lang="tr-TR" sz="1600" kern="0" dirty="0"/>
                  <a:t>Burada </a:t>
                </a:r>
                <a:r>
                  <a:rPr lang="tr-TR" sz="1600" i="1" kern="0" dirty="0"/>
                  <a:t>A</a:t>
                </a:r>
                <a:r>
                  <a:rPr lang="tr-TR" sz="1600" kern="0" dirty="0"/>
                  <a:t>, ısı transfer alanıdır. </a:t>
                </a:r>
              </a:p>
              <a:p>
                <a:pPr marL="0" indent="0" algn="ctr">
                  <a:spcBef>
                    <a:spcPts val="0"/>
                  </a:spcBef>
                  <a:buFontTx/>
                  <a:buNone/>
                </a:pPr>
                <a:endParaRPr lang="tr-TR" sz="1600" kern="0" dirty="0"/>
              </a:p>
              <a:p>
                <a:pPr marL="0" indent="0" algn="just">
                  <a:spcBef>
                    <a:spcPts val="0"/>
                  </a:spcBef>
                  <a:buFontTx/>
                  <a:buNone/>
                </a:pPr>
                <a:endParaRPr lang="tr-TR" sz="1600" kern="0" dirty="0"/>
              </a:p>
            </p:txBody>
          </p:sp>
        </mc:Choice>
        <mc:Fallback xmlns="">
          <p:sp>
            <p:nvSpPr>
              <p:cNvPr id="12" name="Rectangle 3">
                <a:extLst>
                  <a:ext uri="{FF2B5EF4-FFF2-40B4-BE49-F238E27FC236}">
                    <a16:creationId xmlns:a16="http://schemas.microsoft.com/office/drawing/2014/main" id="{D1C4C16B-6849-43E4-93D4-7467F238945B}"/>
                  </a:ext>
                </a:extLst>
              </p:cNvPr>
              <p:cNvSpPr txBox="1">
                <a:spLocks noRot="1" noChangeAspect="1" noMove="1" noResize="1" noEditPoints="1" noAdjustHandles="1" noChangeArrowheads="1" noChangeShapeType="1" noTextEdit="1"/>
              </p:cNvSpPr>
              <p:nvPr/>
            </p:nvSpPr>
            <p:spPr bwMode="auto">
              <a:xfrm>
                <a:off x="1260427" y="189434"/>
                <a:ext cx="7704856" cy="5184576"/>
              </a:xfrm>
              <a:prstGeom prst="rect">
                <a:avLst/>
              </a:prstGeom>
              <a:blipFill>
                <a:blip r:embed="rId2"/>
                <a:stretch>
                  <a:fillRect l="-475" t="-353" r="-39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noFill/>
                  </a:rPr>
                  <a:t> </a:t>
                </a:r>
              </a:p>
            </p:txBody>
          </p:sp>
        </mc:Fallback>
      </mc:AlternateContent>
    </p:spTree>
    <p:extLst>
      <p:ext uri="{BB962C8B-B14F-4D97-AF65-F5344CB8AC3E}">
        <p14:creationId xmlns:p14="http://schemas.microsoft.com/office/powerpoint/2010/main" val="1590749650"/>
      </p:ext>
    </p:extLst>
  </p:cSld>
  <p:clrMapOvr>
    <a:masterClrMapping/>
  </p:clrMapOvr>
</p:sld>
</file>

<file path=ppt/theme/theme1.xml><?xml version="1.0" encoding="utf-8"?>
<a:theme xmlns:a="http://schemas.openxmlformats.org/drawingml/2006/main" name="template">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emplate">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rgbClr val="F6872B"/>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rgbClr val="F6872B"/>
            </a:solidFill>
            <a:effectLst/>
            <a:latin typeface="Futura LT Book" pitchFamily="2" charset="0"/>
            <a:ea typeface="굴림" charset="-127"/>
          </a:defRPr>
        </a:defPPr>
      </a:lstStyle>
    </a:lnDef>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rgbClr val="F6872B"/>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rgbClr val="F6872B"/>
            </a:solidFill>
            <a:effectLst/>
            <a:latin typeface="Futura LT Book" pitchFamily="2" charset="0"/>
            <a:ea typeface="굴림" charset="-127"/>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808</TotalTime>
  <Words>596</Words>
  <Application>Microsoft Office PowerPoint</Application>
  <PresentationFormat>Özel</PresentationFormat>
  <Paragraphs>46</Paragraphs>
  <Slides>4</Slides>
  <Notes>2</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4</vt:i4>
      </vt:variant>
    </vt:vector>
  </HeadingPairs>
  <TitlesOfParts>
    <vt:vector size="9" baseType="lpstr">
      <vt:lpstr>Arial</vt:lpstr>
      <vt:lpstr>Cambria Math</vt:lpstr>
      <vt:lpstr>Futura LT Book</vt:lpstr>
      <vt:lpstr>template</vt:lpstr>
      <vt:lpstr>Custom Design</vt:lpstr>
      <vt:lpstr>PROF. DR. BİRCE TABAN</vt:lpstr>
      <vt:lpstr>1. Gazların, sıvıların ve katıların özgül ısıları</vt:lpstr>
      <vt:lpstr>PowerPoint Sunusu</vt:lpstr>
      <vt:lpstr>PowerPoint Sunusu</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ADMIN</dc:creator>
  <cp:lastModifiedBy>Birce Mercanoglu Taban</cp:lastModifiedBy>
  <cp:revision>82</cp:revision>
  <dcterms:created xsi:type="dcterms:W3CDTF">2015-05-26T05:21:02Z</dcterms:created>
  <dcterms:modified xsi:type="dcterms:W3CDTF">2021-11-16T06:47:03Z</dcterms:modified>
</cp:coreProperties>
</file>