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4"/>
  </p:notesMasterIdLst>
  <p:sldIdLst>
    <p:sldId id="266" r:id="rId2"/>
    <p:sldId id="269" r:id="rId3"/>
    <p:sldId id="271" r:id="rId4"/>
    <p:sldId id="272" r:id="rId5"/>
    <p:sldId id="270" r:id="rId6"/>
    <p:sldId id="268" r:id="rId7"/>
    <p:sldId id="256" r:id="rId8"/>
    <p:sldId id="259" r:id="rId9"/>
    <p:sldId id="260" r:id="rId10"/>
    <p:sldId id="261" r:id="rId11"/>
    <p:sldId id="275" r:id="rId12"/>
    <p:sldId id="273" r:id="rId13"/>
    <p:sldId id="274" r:id="rId14"/>
    <p:sldId id="257" r:id="rId15"/>
    <p:sldId id="262" r:id="rId16"/>
    <p:sldId id="263" r:id="rId17"/>
    <p:sldId id="276" r:id="rId18"/>
    <p:sldId id="277" r:id="rId19"/>
    <p:sldId id="279" r:id="rId20"/>
    <p:sldId id="280" r:id="rId21"/>
    <p:sldId id="281" r:id="rId22"/>
    <p:sldId id="283" r:id="rId23"/>
    <p:sldId id="284" r:id="rId24"/>
    <p:sldId id="285" r:id="rId25"/>
    <p:sldId id="286" r:id="rId26"/>
    <p:sldId id="287" r:id="rId27"/>
    <p:sldId id="288" r:id="rId28"/>
    <p:sldId id="289" r:id="rId29"/>
    <p:sldId id="290" r:id="rId30"/>
    <p:sldId id="282" r:id="rId31"/>
    <p:sldId id="264" r:id="rId32"/>
    <p:sldId id="291"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79" autoAdjust="0"/>
    <p:restoredTop sz="87993" autoAdjust="0"/>
  </p:normalViewPr>
  <p:slideViewPr>
    <p:cSldViewPr>
      <p:cViewPr varScale="1">
        <p:scale>
          <a:sx n="81" d="100"/>
          <a:sy n="81" d="100"/>
        </p:scale>
        <p:origin x="184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46E907-70A6-4AE2-98F4-7A3DF431CB96}" type="datetimeFigureOut">
              <a:rPr lang="en-GB" smtClean="0"/>
              <a:pPr/>
              <a:t>07/03/2018</a:t>
            </a:fld>
            <a:endParaRPr lang="en-GB"/>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4A7B2C-5C6F-407D-8BED-548E31AB325A}" type="slidenum">
              <a:rPr lang="en-GB" smtClean="0"/>
              <a:pPr/>
              <a:t>‹#›</a:t>
            </a:fld>
            <a:endParaRPr lang="en-GB"/>
          </a:p>
        </p:txBody>
      </p:sp>
    </p:spTree>
    <p:extLst>
      <p:ext uri="{BB962C8B-B14F-4D97-AF65-F5344CB8AC3E}">
        <p14:creationId xmlns:p14="http://schemas.microsoft.com/office/powerpoint/2010/main" val="3239397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GB" dirty="0"/>
          </a:p>
        </p:txBody>
      </p:sp>
      <p:sp>
        <p:nvSpPr>
          <p:cNvPr id="4" name="Slayt Numarası Yer Tutucusu 3"/>
          <p:cNvSpPr>
            <a:spLocks noGrp="1"/>
          </p:cNvSpPr>
          <p:nvPr>
            <p:ph type="sldNum" sz="quarter" idx="10"/>
          </p:nvPr>
        </p:nvSpPr>
        <p:spPr/>
        <p:txBody>
          <a:bodyPr/>
          <a:lstStyle/>
          <a:p>
            <a:fld id="{0A4A7B2C-5C6F-407D-8BED-548E31AB325A}" type="slidenum">
              <a:rPr lang="en-GB" smtClean="0"/>
              <a:pPr/>
              <a:t>2</a:t>
            </a:fld>
            <a:endParaRPr lang="en-GB"/>
          </a:p>
        </p:txBody>
      </p:sp>
    </p:spTree>
    <p:extLst>
      <p:ext uri="{BB962C8B-B14F-4D97-AF65-F5344CB8AC3E}">
        <p14:creationId xmlns:p14="http://schemas.microsoft.com/office/powerpoint/2010/main" val="12697512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4A7B2C-5C6F-407D-8BED-548E31AB325A}" type="slidenum">
              <a:rPr lang="en-GB" smtClean="0"/>
              <a:pPr/>
              <a:t>25</a:t>
            </a:fld>
            <a:endParaRPr lang="en-GB"/>
          </a:p>
        </p:txBody>
      </p:sp>
    </p:spTree>
    <p:extLst>
      <p:ext uri="{BB962C8B-B14F-4D97-AF65-F5344CB8AC3E}">
        <p14:creationId xmlns:p14="http://schemas.microsoft.com/office/powerpoint/2010/main" val="26319778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A4A7B2C-5C6F-407D-8BED-548E31AB325A}" type="slidenum">
              <a:rPr lang="en-GB" smtClean="0"/>
              <a:pPr/>
              <a:t>27</a:t>
            </a:fld>
            <a:endParaRPr lang="en-GB"/>
          </a:p>
        </p:txBody>
      </p:sp>
    </p:spTree>
    <p:extLst>
      <p:ext uri="{BB962C8B-B14F-4D97-AF65-F5344CB8AC3E}">
        <p14:creationId xmlns:p14="http://schemas.microsoft.com/office/powerpoint/2010/main" val="17407757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en-GB" noProof="0" dirty="0"/>
          </a:p>
        </p:txBody>
      </p:sp>
      <p:sp>
        <p:nvSpPr>
          <p:cNvPr id="4" name="3 Slayt Numarası Yer Tutucusu"/>
          <p:cNvSpPr>
            <a:spLocks noGrp="1"/>
          </p:cNvSpPr>
          <p:nvPr>
            <p:ph type="sldNum" sz="quarter" idx="10"/>
          </p:nvPr>
        </p:nvSpPr>
        <p:spPr/>
        <p:txBody>
          <a:bodyPr/>
          <a:lstStyle/>
          <a:p>
            <a:fld id="{0A4A7B2C-5C6F-407D-8BED-548E31AB325A}" type="slidenum">
              <a:rPr lang="en-GB" smtClean="0"/>
              <a:pPr/>
              <a:t>28</a:t>
            </a:fld>
            <a:endParaRPr lang="en-GB"/>
          </a:p>
        </p:txBody>
      </p:sp>
    </p:spTree>
    <p:extLst>
      <p:ext uri="{BB962C8B-B14F-4D97-AF65-F5344CB8AC3E}">
        <p14:creationId xmlns:p14="http://schemas.microsoft.com/office/powerpoint/2010/main" val="3978343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GB" dirty="0"/>
          </a:p>
        </p:txBody>
      </p:sp>
      <p:sp>
        <p:nvSpPr>
          <p:cNvPr id="4" name="Slayt Numarası Yer Tutucusu 3"/>
          <p:cNvSpPr>
            <a:spLocks noGrp="1"/>
          </p:cNvSpPr>
          <p:nvPr>
            <p:ph type="sldNum" sz="quarter" idx="10"/>
          </p:nvPr>
        </p:nvSpPr>
        <p:spPr/>
        <p:txBody>
          <a:bodyPr/>
          <a:lstStyle/>
          <a:p>
            <a:fld id="{0A4A7B2C-5C6F-407D-8BED-548E31AB325A}" type="slidenum">
              <a:rPr lang="en-GB" smtClean="0"/>
              <a:pPr/>
              <a:t>31</a:t>
            </a:fld>
            <a:endParaRPr lang="en-GB"/>
          </a:p>
        </p:txBody>
      </p:sp>
    </p:spTree>
    <p:extLst>
      <p:ext uri="{BB962C8B-B14F-4D97-AF65-F5344CB8AC3E}">
        <p14:creationId xmlns:p14="http://schemas.microsoft.com/office/powerpoint/2010/main" val="509018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GB" sz="1100" dirty="0"/>
          </a:p>
        </p:txBody>
      </p:sp>
      <p:sp>
        <p:nvSpPr>
          <p:cNvPr id="4" name="Slayt Numarası Yer Tutucusu 3"/>
          <p:cNvSpPr>
            <a:spLocks noGrp="1"/>
          </p:cNvSpPr>
          <p:nvPr>
            <p:ph type="sldNum" sz="quarter" idx="10"/>
          </p:nvPr>
        </p:nvSpPr>
        <p:spPr/>
        <p:txBody>
          <a:bodyPr/>
          <a:lstStyle/>
          <a:p>
            <a:fld id="{0A4A7B2C-5C6F-407D-8BED-548E31AB325A}" type="slidenum">
              <a:rPr lang="en-GB" smtClean="0"/>
              <a:pPr/>
              <a:t>3</a:t>
            </a:fld>
            <a:endParaRPr lang="en-GB"/>
          </a:p>
        </p:txBody>
      </p:sp>
    </p:spTree>
    <p:extLst>
      <p:ext uri="{BB962C8B-B14F-4D97-AF65-F5344CB8AC3E}">
        <p14:creationId xmlns:p14="http://schemas.microsoft.com/office/powerpoint/2010/main" val="2059528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GB" sz="1050" dirty="0"/>
          </a:p>
        </p:txBody>
      </p:sp>
      <p:sp>
        <p:nvSpPr>
          <p:cNvPr id="4" name="Slayt Numarası Yer Tutucusu 3"/>
          <p:cNvSpPr>
            <a:spLocks noGrp="1"/>
          </p:cNvSpPr>
          <p:nvPr>
            <p:ph type="sldNum" sz="quarter" idx="10"/>
          </p:nvPr>
        </p:nvSpPr>
        <p:spPr/>
        <p:txBody>
          <a:bodyPr/>
          <a:lstStyle/>
          <a:p>
            <a:fld id="{0A4A7B2C-5C6F-407D-8BED-548E31AB325A}" type="slidenum">
              <a:rPr lang="en-GB" smtClean="0"/>
              <a:pPr/>
              <a:t>4</a:t>
            </a:fld>
            <a:endParaRPr lang="en-GB"/>
          </a:p>
        </p:txBody>
      </p:sp>
    </p:spTree>
    <p:extLst>
      <p:ext uri="{BB962C8B-B14F-4D97-AF65-F5344CB8AC3E}">
        <p14:creationId xmlns:p14="http://schemas.microsoft.com/office/powerpoint/2010/main" val="2157662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GB" sz="3200" dirty="0" smtClean="0">
              <a:solidFill>
                <a:schemeClr val="tx1"/>
              </a:solidFill>
            </a:endParaRPr>
          </a:p>
        </p:txBody>
      </p:sp>
      <p:sp>
        <p:nvSpPr>
          <p:cNvPr id="4" name="3 Slayt Numarası Yer Tutucusu"/>
          <p:cNvSpPr>
            <a:spLocks noGrp="1"/>
          </p:cNvSpPr>
          <p:nvPr>
            <p:ph type="sldNum" sz="quarter" idx="10"/>
          </p:nvPr>
        </p:nvSpPr>
        <p:spPr/>
        <p:txBody>
          <a:bodyPr/>
          <a:lstStyle/>
          <a:p>
            <a:fld id="{0A4A7B2C-5C6F-407D-8BED-548E31AB325A}" type="slidenum">
              <a:rPr lang="en-GB" smtClean="0"/>
              <a:pPr/>
              <a:t>7</a:t>
            </a:fld>
            <a:endParaRPr lang="en-GB"/>
          </a:p>
        </p:txBody>
      </p:sp>
    </p:spTree>
    <p:extLst>
      <p:ext uri="{BB962C8B-B14F-4D97-AF65-F5344CB8AC3E}">
        <p14:creationId xmlns:p14="http://schemas.microsoft.com/office/powerpoint/2010/main" val="728480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GB" dirty="0"/>
          </a:p>
        </p:txBody>
      </p:sp>
      <p:sp>
        <p:nvSpPr>
          <p:cNvPr id="4" name="Slayt Numarası Yer Tutucusu 3"/>
          <p:cNvSpPr>
            <a:spLocks noGrp="1"/>
          </p:cNvSpPr>
          <p:nvPr>
            <p:ph type="sldNum" sz="quarter" idx="10"/>
          </p:nvPr>
        </p:nvSpPr>
        <p:spPr/>
        <p:txBody>
          <a:bodyPr/>
          <a:lstStyle/>
          <a:p>
            <a:fld id="{0A4A7B2C-5C6F-407D-8BED-548E31AB325A}" type="slidenum">
              <a:rPr lang="en-GB" smtClean="0"/>
              <a:pPr/>
              <a:t>11</a:t>
            </a:fld>
            <a:endParaRPr lang="en-GB"/>
          </a:p>
        </p:txBody>
      </p:sp>
    </p:spTree>
    <p:extLst>
      <p:ext uri="{BB962C8B-B14F-4D97-AF65-F5344CB8AC3E}">
        <p14:creationId xmlns:p14="http://schemas.microsoft.com/office/powerpoint/2010/main" val="2203121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GB" dirty="0"/>
          </a:p>
        </p:txBody>
      </p:sp>
      <p:sp>
        <p:nvSpPr>
          <p:cNvPr id="4" name="Slayt Numarası Yer Tutucusu 3"/>
          <p:cNvSpPr>
            <a:spLocks noGrp="1"/>
          </p:cNvSpPr>
          <p:nvPr>
            <p:ph type="sldNum" sz="quarter" idx="10"/>
          </p:nvPr>
        </p:nvSpPr>
        <p:spPr/>
        <p:txBody>
          <a:bodyPr/>
          <a:lstStyle/>
          <a:p>
            <a:fld id="{0A4A7B2C-5C6F-407D-8BED-548E31AB325A}" type="slidenum">
              <a:rPr lang="en-GB" smtClean="0"/>
              <a:pPr/>
              <a:t>12</a:t>
            </a:fld>
            <a:endParaRPr lang="en-GB"/>
          </a:p>
        </p:txBody>
      </p:sp>
    </p:spTree>
    <p:extLst>
      <p:ext uri="{BB962C8B-B14F-4D97-AF65-F5344CB8AC3E}">
        <p14:creationId xmlns:p14="http://schemas.microsoft.com/office/powerpoint/2010/main" val="227975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0A4A7B2C-5C6F-407D-8BED-548E31AB325A}" type="slidenum">
              <a:rPr lang="en-GB" smtClean="0"/>
              <a:pPr/>
              <a:t>19</a:t>
            </a:fld>
            <a:endParaRPr lang="en-GB"/>
          </a:p>
        </p:txBody>
      </p:sp>
    </p:spTree>
    <p:extLst>
      <p:ext uri="{BB962C8B-B14F-4D97-AF65-F5344CB8AC3E}">
        <p14:creationId xmlns:p14="http://schemas.microsoft.com/office/powerpoint/2010/main" val="36985120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0A4A7B2C-5C6F-407D-8BED-548E31AB325A}" type="slidenum">
              <a:rPr lang="en-GB" smtClean="0"/>
              <a:pPr/>
              <a:t>20</a:t>
            </a:fld>
            <a:endParaRPr lang="en-GB"/>
          </a:p>
        </p:txBody>
      </p:sp>
    </p:spTree>
    <p:extLst>
      <p:ext uri="{BB962C8B-B14F-4D97-AF65-F5344CB8AC3E}">
        <p14:creationId xmlns:p14="http://schemas.microsoft.com/office/powerpoint/2010/main" val="124512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i="0" dirty="0" err="1" smtClean="0"/>
              <a:t>In</a:t>
            </a:r>
            <a:r>
              <a:rPr lang="en-US" i="1" dirty="0" smtClean="0"/>
              <a:t>The Life and Opinions of </a:t>
            </a:r>
            <a:r>
              <a:rPr lang="en-US" i="1" dirty="0" err="1" smtClean="0"/>
              <a:t>Tristram</a:t>
            </a:r>
            <a:r>
              <a:rPr lang="en-US" i="1" dirty="0" smtClean="0"/>
              <a:t> </a:t>
            </a:r>
            <a:r>
              <a:rPr lang="en-US" i="1" dirty="0" err="1" smtClean="0"/>
              <a:t>Shandy</a:t>
            </a:r>
            <a:r>
              <a:rPr lang="en-US" i="1" dirty="0" smtClean="0"/>
              <a:t>, Gentleman </a:t>
            </a:r>
            <a:r>
              <a:rPr lang="tr-TR" i="0" dirty="0" smtClean="0"/>
              <a:t>(1759</a:t>
            </a:r>
            <a:r>
              <a:rPr lang="tr-TR" i="0" baseline="0" dirty="0" smtClean="0"/>
              <a:t> – 1767)</a:t>
            </a:r>
            <a:r>
              <a:rPr lang="tr-TR" i="1" baseline="0" dirty="0" smtClean="0"/>
              <a:t> </a:t>
            </a:r>
            <a:r>
              <a:rPr lang="tr-TR" i="0" dirty="0" err="1" smtClean="0"/>
              <a:t>Laurence</a:t>
            </a:r>
            <a:r>
              <a:rPr lang="tr-TR" i="0" dirty="0" smtClean="0"/>
              <a:t> </a:t>
            </a:r>
            <a:r>
              <a:rPr lang="tr-TR" i="0" dirty="0" err="1" smtClean="0"/>
              <a:t>Sterne</a:t>
            </a:r>
            <a:r>
              <a:rPr lang="tr-TR" i="0" dirty="0" smtClean="0"/>
              <a:t> </a:t>
            </a:r>
            <a:r>
              <a:rPr lang="tr-TR" i="0" baseline="0" dirty="0" err="1" smtClean="0"/>
              <a:t>uses</a:t>
            </a:r>
            <a:r>
              <a:rPr lang="tr-TR" i="0" baseline="0" dirty="0" smtClean="0"/>
              <a:t> many </a:t>
            </a:r>
            <a:r>
              <a:rPr lang="tr-TR" i="0" baseline="0" dirty="0" err="1" smtClean="0"/>
              <a:t>dashes</a:t>
            </a:r>
            <a:r>
              <a:rPr lang="tr-TR" i="0" baseline="0" dirty="0" smtClean="0"/>
              <a:t> </a:t>
            </a:r>
            <a:r>
              <a:rPr lang="tr-TR" i="0" baseline="0" dirty="0" err="1" smtClean="0"/>
              <a:t>and</a:t>
            </a:r>
            <a:r>
              <a:rPr lang="tr-TR" i="0" baseline="0" dirty="0" smtClean="0"/>
              <a:t> blank pages intentionally. He aims to show the lack </a:t>
            </a:r>
            <a:r>
              <a:rPr lang="tr-TR" i="0" baseline="0" dirty="0" err="1" smtClean="0"/>
              <a:t>or</a:t>
            </a:r>
            <a:r>
              <a:rPr lang="tr-TR" i="0" baseline="0" dirty="0" smtClean="0"/>
              <a:t> </a:t>
            </a:r>
            <a:r>
              <a:rPr lang="tr-TR" i="0" baseline="0" dirty="0" err="1" smtClean="0"/>
              <a:t>the</a:t>
            </a:r>
            <a:r>
              <a:rPr lang="tr-TR" i="0" baseline="0" dirty="0" smtClean="0"/>
              <a:t> </a:t>
            </a:r>
            <a:r>
              <a:rPr lang="tr-TR" i="0" baseline="0" dirty="0" err="1" smtClean="0"/>
              <a:t>end</a:t>
            </a:r>
            <a:r>
              <a:rPr lang="tr-TR" i="0" baseline="0" dirty="0" smtClean="0"/>
              <a:t> of </a:t>
            </a:r>
            <a:r>
              <a:rPr lang="tr-TR" i="0" baseline="0" dirty="0" err="1" smtClean="0"/>
              <a:t>communication</a:t>
            </a:r>
            <a:r>
              <a:rPr lang="tr-TR" i="0" baseline="0" dirty="0" smtClean="0"/>
              <a:t>. The blank pages </a:t>
            </a:r>
            <a:r>
              <a:rPr lang="tr-TR" i="0" baseline="0" dirty="0" err="1" smtClean="0"/>
              <a:t>reflect</a:t>
            </a:r>
            <a:r>
              <a:rPr lang="tr-TR" i="0" baseline="0" dirty="0" smtClean="0"/>
              <a:t> silence. Thus, a reader should read the correct version of such a work to understand what the author intended.</a:t>
            </a:r>
            <a:endParaRPr lang="tr-TR" i="1" dirty="0"/>
          </a:p>
        </p:txBody>
      </p:sp>
      <p:sp>
        <p:nvSpPr>
          <p:cNvPr id="4" name="Slide Number Placeholder 3"/>
          <p:cNvSpPr>
            <a:spLocks noGrp="1"/>
          </p:cNvSpPr>
          <p:nvPr>
            <p:ph type="sldNum" sz="quarter" idx="10"/>
          </p:nvPr>
        </p:nvSpPr>
        <p:spPr/>
        <p:txBody>
          <a:bodyPr/>
          <a:lstStyle/>
          <a:p>
            <a:fld id="{0A4A7B2C-5C6F-407D-8BED-548E31AB325A}" type="slidenum">
              <a:rPr lang="en-GB" smtClean="0"/>
              <a:pPr/>
              <a:t>21</a:t>
            </a:fld>
            <a:endParaRPr lang="en-GB"/>
          </a:p>
        </p:txBody>
      </p:sp>
    </p:spTree>
    <p:extLst>
      <p:ext uri="{BB962C8B-B14F-4D97-AF65-F5344CB8AC3E}">
        <p14:creationId xmlns:p14="http://schemas.microsoft.com/office/powerpoint/2010/main" val="1636485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Başlık 13"/>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Alt Başlık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Veri Yer Tutucusu 6"/>
          <p:cNvSpPr>
            <a:spLocks noGrp="1"/>
          </p:cNvSpPr>
          <p:nvPr>
            <p:ph type="dt" sz="half" idx="10"/>
          </p:nvPr>
        </p:nvSpPr>
        <p:spPr/>
        <p:txBody>
          <a:bodyPr/>
          <a:lstStyle>
            <a:extLst/>
          </a:lstStyle>
          <a:p>
            <a:fld id="{BB514F89-C5C7-41A3-BC6B-E444B1409358}" type="datetime1">
              <a:rPr lang="tr-TR" smtClean="0"/>
              <a:pPr/>
              <a:t>7.03.2018</a:t>
            </a:fld>
            <a:endParaRPr lang="tr-TR"/>
          </a:p>
        </p:txBody>
      </p:sp>
      <p:sp>
        <p:nvSpPr>
          <p:cNvPr id="20" name="Altbilgi Yer Tutucusu 19"/>
          <p:cNvSpPr>
            <a:spLocks noGrp="1"/>
          </p:cNvSpPr>
          <p:nvPr>
            <p:ph type="ftr" sz="quarter" idx="11"/>
          </p:nvPr>
        </p:nvSpPr>
        <p:spPr/>
        <p:txBody>
          <a:bodyPr/>
          <a:lstStyle>
            <a:extLst/>
          </a:lstStyle>
          <a:p>
            <a:endParaRPr lang="tr-TR"/>
          </a:p>
        </p:txBody>
      </p:sp>
      <p:sp>
        <p:nvSpPr>
          <p:cNvPr id="10" name="Slayt Numarası Yer Tutucusu 9"/>
          <p:cNvSpPr>
            <a:spLocks noGrp="1"/>
          </p:cNvSpPr>
          <p:nvPr>
            <p:ph type="sldNum" sz="quarter" idx="12"/>
          </p:nvPr>
        </p:nvSpPr>
        <p:spPr/>
        <p:txBody>
          <a:bodyPr/>
          <a:lstStyle>
            <a:extLst/>
          </a:lstStyle>
          <a:p>
            <a:fld id="{DBF62C90-8065-4B7B-B00D-83E9DE2EA80D}" type="slidenum">
              <a:rPr lang="tr-TR" smtClean="0"/>
              <a:pPr/>
              <a:t>‹#›</a:t>
            </a:fld>
            <a:endParaRPr lang="tr-T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0392B511-F72F-4D01-B590-92673B5325E3}" type="datetime1">
              <a:rPr lang="tr-TR" smtClean="0"/>
              <a:pPr/>
              <a:t>7.03.2018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DBF62C90-8065-4B7B-B00D-83E9DE2EA80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B95F43A-5DF8-4DCF-A7DB-C8FE22F571BF}" type="datetime1">
              <a:rPr lang="tr-TR" smtClean="0"/>
              <a:pPr/>
              <a:t>7.03.2018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DBF62C90-8065-4B7B-B00D-83E9DE2EA80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4E58CD44-1FA9-491B-A29C-2BE63F624EF2}" type="datetime1">
              <a:rPr lang="tr-TR" smtClean="0"/>
              <a:pPr/>
              <a:t>7.03.2018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DBF62C90-8065-4B7B-B00D-83E9DE2EA80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Dikdörtgen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AD911527-3FD8-4523-BCC2-00092094D1F6}" type="datetime1">
              <a:rPr lang="tr-TR" smtClean="0"/>
              <a:pPr/>
              <a:t>7.03.2018</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DBF62C90-8065-4B7B-B00D-83E9DE2EA80D}" type="slidenum">
              <a:rPr lang="tr-TR" smtClean="0"/>
              <a:pPr/>
              <a:t>‹#›</a:t>
            </a:fld>
            <a:endParaRPr lang="tr-TR"/>
          </a:p>
        </p:txBody>
      </p:sp>
      <p:sp>
        <p:nvSpPr>
          <p:cNvPr id="10" name="Dikdörtgen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FDC83753-DAC4-4217-9764-1E5A05FC33E8}" type="datetime1">
              <a:rPr lang="tr-TR" smtClean="0"/>
              <a:pPr/>
              <a:t>7.03.2018</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DBF62C90-8065-4B7B-B00D-83E9DE2EA80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1E1761C4-786B-4F89-AAE6-221D7643E88E}" type="datetime1">
              <a:rPr lang="tr-TR" smtClean="0"/>
              <a:pPr/>
              <a:t>7.03.2018</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DBF62C90-8065-4B7B-B00D-83E9DE2EA80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E21BE6DA-5A30-4A9B-8B4A-ACA1114EB104}" type="datetime1">
              <a:rPr lang="tr-TR" smtClean="0"/>
              <a:pPr/>
              <a:t>7.03.2018</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DBF62C90-8065-4B7B-B00D-83E9DE2EA80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ikdörtgen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Veri Yer Tutucusu 1"/>
          <p:cNvSpPr>
            <a:spLocks noGrp="1"/>
          </p:cNvSpPr>
          <p:nvPr>
            <p:ph type="dt" sz="half" idx="10"/>
          </p:nvPr>
        </p:nvSpPr>
        <p:spPr/>
        <p:txBody>
          <a:bodyPr/>
          <a:lstStyle>
            <a:extLst/>
          </a:lstStyle>
          <a:p>
            <a:fld id="{A68AEC3E-2FA4-4D47-883D-843C82AE5CC6}" type="datetime1">
              <a:rPr lang="tr-TR" smtClean="0"/>
              <a:pPr/>
              <a:t>7.03.2018</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DBF62C90-8065-4B7B-B00D-83E9DE2EA80D}" type="slidenum">
              <a:rPr lang="tr-TR" smtClean="0"/>
              <a:pPr/>
              <a:t>‹#›</a:t>
            </a:fld>
            <a:endParaRPr lang="tr-TR"/>
          </a:p>
        </p:txBody>
      </p:sp>
      <p:sp>
        <p:nvSpPr>
          <p:cNvPr id="6" name="Dikdörtgen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97308CFF-9297-43BD-92C1-DA720C147DA9}" type="datetime1">
              <a:rPr lang="tr-TR" smtClean="0"/>
              <a:pPr/>
              <a:t>7.03.2018</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DBF62C90-8065-4B7B-B00D-83E9DE2EA80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extLst/>
          </a:lstStyle>
          <a:p>
            <a:fld id="{1E9469D5-BA3E-4239-9A33-43D12C29CF92}" type="datetime1">
              <a:rPr lang="tr-TR" smtClean="0"/>
              <a:pPr/>
              <a:t>7.03.2018</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DBF62C90-8065-4B7B-B00D-83E9DE2EA80D}" type="slidenum">
              <a:rPr lang="tr-TR" smtClean="0"/>
              <a:pPr/>
              <a:t>‹#›</a:t>
            </a:fld>
            <a:endParaRPr lang="tr-TR"/>
          </a:p>
        </p:txBody>
      </p:sp>
      <p:sp>
        <p:nvSpPr>
          <p:cNvPr id="8" name="Dikdörtgen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Resim Yer Tutucusu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Akış Çizelgesi: İşlem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Akış Çizelgesi: İşlem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Metin Yer Tutucusu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ast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Halka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Dikdörtgen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Başlık Yer Tutucusu 4"/>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Metin Yer Tutucusu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Veri Yer Tutucusu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B5DA682-AD3D-45B7-B3EB-F91FE06D4BC7}" type="datetime1">
              <a:rPr lang="tr-TR" smtClean="0"/>
              <a:pPr/>
              <a:t>7.03.2018</a:t>
            </a:fld>
            <a:endParaRPr lang="tr-TR"/>
          </a:p>
        </p:txBody>
      </p:sp>
      <p:sp>
        <p:nvSpPr>
          <p:cNvPr id="10" name="Altbilgi Yer Tutucusu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Slayt Numarası Yer Tutucus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BF62C90-8065-4B7B-B00D-83E9DE2EA80D}" type="slidenum">
              <a:rPr lang="tr-TR" smtClean="0"/>
              <a:pPr/>
              <a:t>‹#›</a:t>
            </a:fld>
            <a:endParaRPr lang="tr-TR"/>
          </a:p>
        </p:txBody>
      </p:sp>
      <p:sp>
        <p:nvSpPr>
          <p:cNvPr id="15" name="Dikdörtgen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483768" y="1700808"/>
            <a:ext cx="6400800" cy="2286000"/>
          </a:xfrm>
        </p:spPr>
        <p:txBody>
          <a:bodyPr/>
          <a:lstStyle/>
          <a:p>
            <a:r>
              <a:rPr lang="tr-TR" dirty="0" smtClean="0"/>
              <a:t>TRADITIONAL APPROACHES IN LITERARY CRITICISM</a:t>
            </a:r>
            <a:endParaRPr lang="tr-TR" dirty="0"/>
          </a:p>
        </p:txBody>
      </p:sp>
      <p:sp>
        <p:nvSpPr>
          <p:cNvPr id="3" name="Metin Yer Tutucusu 2"/>
          <p:cNvSpPr>
            <a:spLocks noGrp="1"/>
          </p:cNvSpPr>
          <p:nvPr>
            <p:ph type="body" idx="1"/>
          </p:nvPr>
        </p:nvSpPr>
        <p:spPr>
          <a:xfrm>
            <a:off x="2311152" y="3861048"/>
            <a:ext cx="6832848" cy="2232248"/>
          </a:xfrm>
        </p:spPr>
        <p:txBody>
          <a:bodyPr anchor="t">
            <a:noAutofit/>
          </a:bodyPr>
          <a:lstStyle/>
          <a:p>
            <a:pPr>
              <a:lnSpc>
                <a:spcPct val="150000"/>
              </a:lnSpc>
            </a:pPr>
            <a:r>
              <a:rPr lang="en-GB" sz="2400" b="1" dirty="0" smtClean="0"/>
              <a:t>HISTORICAL – BIOGRAPHICAL CRITICISM</a:t>
            </a:r>
          </a:p>
          <a:p>
            <a:pPr>
              <a:lnSpc>
                <a:spcPct val="150000"/>
              </a:lnSpc>
            </a:pPr>
            <a:r>
              <a:rPr lang="en-GB" sz="2400" b="1" dirty="0" smtClean="0"/>
              <a:t>MORAL – PHILOSOPHICAL CRITICISM</a:t>
            </a:r>
            <a:endParaRPr lang="tr-TR" sz="2400" b="1" dirty="0"/>
          </a:p>
          <a:p>
            <a:pPr>
              <a:lnSpc>
                <a:spcPct val="150000"/>
              </a:lnSpc>
            </a:pPr>
            <a:r>
              <a:rPr lang="tr-TR" sz="2400" b="1" dirty="0" smtClean="0"/>
              <a:t>TEXTUAL </a:t>
            </a:r>
            <a:r>
              <a:rPr lang="en-GB" sz="2400" b="1" smtClean="0"/>
              <a:t>CRITICISM</a:t>
            </a:r>
            <a:endParaRPr lang="tr-TR" sz="2400" b="1" dirty="0" smtClean="0"/>
          </a:p>
        </p:txBody>
      </p:sp>
      <p:sp>
        <p:nvSpPr>
          <p:cNvPr id="4" name="Slayt Numarası Yer Tutucusu 3"/>
          <p:cNvSpPr>
            <a:spLocks noGrp="1"/>
          </p:cNvSpPr>
          <p:nvPr>
            <p:ph type="sldNum" sz="quarter" idx="12"/>
          </p:nvPr>
        </p:nvSpPr>
        <p:spPr/>
        <p:txBody>
          <a:bodyPr/>
          <a:lstStyle/>
          <a:p>
            <a:fld id="{DBF62C90-8065-4B7B-B00D-83E9DE2EA80D}" type="slidenum">
              <a:rPr lang="tr-TR" smtClean="0"/>
              <a:pPr/>
              <a:t>1</a:t>
            </a:fld>
            <a:endParaRPr lang="tr-TR"/>
          </a:p>
        </p:txBody>
      </p:sp>
    </p:spTree>
    <p:extLst>
      <p:ext uri="{BB962C8B-B14F-4D97-AF65-F5344CB8AC3E}">
        <p14:creationId xmlns:p14="http://schemas.microsoft.com/office/powerpoint/2010/main" val="35761484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3648" y="1628800"/>
            <a:ext cx="7272808" cy="3528392"/>
          </a:xfrm>
        </p:spPr>
        <p:txBody>
          <a:bodyPr>
            <a:normAutofit/>
          </a:bodyPr>
          <a:lstStyle/>
          <a:p>
            <a:r>
              <a:rPr lang="en-GB" dirty="0"/>
              <a:t>This approach sees a literary work chiefly as a reflection of its author’s life and times or the characters in the work</a:t>
            </a:r>
            <a:r>
              <a:rPr lang="en-GB" dirty="0" smtClean="0"/>
              <a:t>.</a:t>
            </a:r>
            <a:endParaRPr lang="tr-TR" dirty="0" smtClean="0"/>
          </a:p>
          <a:p>
            <a:r>
              <a:rPr lang="en-GB" dirty="0" smtClean="0"/>
              <a:t>Taine compared the work of literature to the fossil of a leaf which tells the world of a previous age.</a:t>
            </a:r>
            <a:endParaRPr lang="en-GB"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10</a:t>
            </a:fld>
            <a:endParaRPr lang="tr-TR"/>
          </a:p>
        </p:txBody>
      </p:sp>
    </p:spTree>
    <p:extLst>
      <p:ext uri="{BB962C8B-B14F-4D97-AF65-F5344CB8AC3E}">
        <p14:creationId xmlns:p14="http://schemas.microsoft.com/office/powerpoint/2010/main" val="1295941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764704"/>
            <a:ext cx="7498080" cy="5483696"/>
          </a:xfrm>
        </p:spPr>
        <p:txBody>
          <a:bodyPr>
            <a:normAutofit/>
          </a:bodyPr>
          <a:lstStyle/>
          <a:p>
            <a:r>
              <a:rPr lang="en-GB" dirty="0"/>
              <a:t>John Milton's sonnet </a:t>
            </a:r>
            <a:r>
              <a:rPr lang="en-GB" dirty="0" smtClean="0"/>
              <a:t>“On </a:t>
            </a:r>
            <a:r>
              <a:rPr lang="en-GB" dirty="0"/>
              <a:t>the Late </a:t>
            </a:r>
            <a:r>
              <a:rPr lang="en-GB" dirty="0" smtClean="0"/>
              <a:t>Massacre in Piedmont” </a:t>
            </a:r>
            <a:r>
              <a:rPr lang="en-GB" dirty="0"/>
              <a:t>illustrates the topical quality that great literature </a:t>
            </a:r>
            <a:r>
              <a:rPr lang="en-GB" dirty="0" smtClean="0"/>
              <a:t>may and </a:t>
            </a:r>
            <a:r>
              <a:rPr lang="en-GB" dirty="0"/>
              <a:t>often </a:t>
            </a:r>
            <a:r>
              <a:rPr lang="en-GB" dirty="0" smtClean="0"/>
              <a:t>does possess. This </a:t>
            </a:r>
            <a:r>
              <a:rPr lang="en-GB" dirty="0"/>
              <a:t>poem </a:t>
            </a:r>
            <a:r>
              <a:rPr lang="en-GB" dirty="0" smtClean="0"/>
              <a:t>commemorates the slaughter in 1655 of the </a:t>
            </a:r>
            <a:r>
              <a:rPr lang="en-GB" dirty="0" err="1" smtClean="0"/>
              <a:t>Waldenses</a:t>
            </a:r>
            <a:r>
              <a:rPr lang="en-GB" dirty="0" smtClean="0"/>
              <a:t>, members of a Protestant sect living in the valleys of </a:t>
            </a:r>
            <a:r>
              <a:rPr lang="en-GB" dirty="0"/>
              <a:t>northern Italy</a:t>
            </a:r>
            <a:r>
              <a:rPr lang="en-GB" dirty="0" smtClean="0"/>
              <a:t>.  A </a:t>
            </a:r>
            <a:r>
              <a:rPr lang="en-GB" dirty="0"/>
              <a:t>knowledge of </a:t>
            </a:r>
            <a:r>
              <a:rPr lang="en-GB" dirty="0" smtClean="0"/>
              <a:t>this background clarifies at least one rather factual reference and </a:t>
            </a:r>
            <a:r>
              <a:rPr lang="en-GB" dirty="0"/>
              <a:t>two </a:t>
            </a:r>
            <a:r>
              <a:rPr lang="en-GB" dirty="0" smtClean="0"/>
              <a:t>allusions in the poem.</a:t>
            </a:r>
            <a:r>
              <a:rPr lang="en-GB" dirty="0"/>
              <a:t/>
            </a:r>
            <a:br>
              <a:rPr lang="en-GB" dirty="0"/>
            </a:br>
            <a:endParaRPr lang="en-GB"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11</a:t>
            </a:fld>
            <a:endParaRPr lang="tr-TR"/>
          </a:p>
        </p:txBody>
      </p:sp>
    </p:spTree>
    <p:extLst>
      <p:ext uri="{BB962C8B-B14F-4D97-AF65-F5344CB8AC3E}">
        <p14:creationId xmlns:p14="http://schemas.microsoft.com/office/powerpoint/2010/main" val="39162791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9592" y="1124744"/>
            <a:ext cx="7890080" cy="4248472"/>
          </a:xfrm>
        </p:spPr>
        <p:txBody>
          <a:bodyPr>
            <a:normAutofit/>
          </a:bodyPr>
          <a:lstStyle/>
          <a:p>
            <a:r>
              <a:rPr lang="en-GB" sz="3600" dirty="0" smtClean="0"/>
              <a:t>However,  novels may lend </a:t>
            </a:r>
            <a:r>
              <a:rPr lang="en-GB" sz="3600" dirty="0"/>
              <a:t>themselves somewhat more readily than lyric poems </a:t>
            </a:r>
            <a:r>
              <a:rPr lang="en-GB" sz="3600" dirty="0" smtClean="0"/>
              <a:t>to this </a:t>
            </a:r>
            <a:r>
              <a:rPr lang="en-GB" sz="3600" dirty="0"/>
              <a:t>particular interpretive approach; </a:t>
            </a:r>
            <a:r>
              <a:rPr lang="en-GB" sz="3600" dirty="0" smtClean="0"/>
              <a:t>they usually </a:t>
            </a:r>
            <a:r>
              <a:rPr lang="en-GB" sz="3600" dirty="0"/>
              <a:t>treat </a:t>
            </a:r>
            <a:r>
              <a:rPr lang="en-GB" sz="3600" dirty="0" smtClean="0"/>
              <a:t>a broader </a:t>
            </a:r>
            <a:r>
              <a:rPr lang="en-GB" sz="3600" dirty="0"/>
              <a:t>range of </a:t>
            </a:r>
            <a:r>
              <a:rPr lang="en-GB" sz="3600" dirty="0" smtClean="0"/>
              <a:t>experience than </a:t>
            </a:r>
            <a:r>
              <a:rPr lang="en-GB" sz="3600" dirty="0"/>
              <a:t>poems do and thus are affected </a:t>
            </a:r>
            <a:r>
              <a:rPr lang="en-GB" sz="3600" dirty="0" smtClean="0"/>
              <a:t>more by </a:t>
            </a:r>
            <a:r>
              <a:rPr lang="en-GB" sz="3600" dirty="0"/>
              <a:t>extrinsic </a:t>
            </a:r>
            <a:r>
              <a:rPr lang="en-GB" sz="3600" dirty="0" smtClean="0"/>
              <a:t>factors.</a:t>
            </a:r>
            <a:endParaRPr lang="en-GB" sz="3600"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12</a:t>
            </a:fld>
            <a:endParaRPr lang="tr-TR"/>
          </a:p>
        </p:txBody>
      </p:sp>
    </p:spTree>
    <p:extLst>
      <p:ext uri="{BB962C8B-B14F-4D97-AF65-F5344CB8AC3E}">
        <p14:creationId xmlns:p14="http://schemas.microsoft.com/office/powerpoint/2010/main" val="7477550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404664"/>
            <a:ext cx="7890080" cy="6120680"/>
          </a:xfrm>
        </p:spPr>
        <p:txBody>
          <a:bodyPr>
            <a:normAutofit fontScale="92500" lnSpcReduction="20000"/>
          </a:bodyPr>
          <a:lstStyle/>
          <a:p>
            <a:r>
              <a:rPr lang="en-GB" dirty="0"/>
              <a:t>It is a mistake, however, to think that poets do not </a:t>
            </a:r>
            <a:r>
              <a:rPr lang="en-GB" dirty="0" smtClean="0"/>
              <a:t>concern</a:t>
            </a:r>
            <a:r>
              <a:rPr lang="tr-TR" dirty="0" smtClean="0"/>
              <a:t> </a:t>
            </a:r>
            <a:r>
              <a:rPr lang="en-GB" dirty="0" smtClean="0"/>
              <a:t>themselves </a:t>
            </a:r>
            <a:r>
              <a:rPr lang="en-GB" dirty="0"/>
              <a:t>with social themes or that good poetry cannot </a:t>
            </a:r>
            <a:r>
              <a:rPr lang="en-GB" dirty="0" smtClean="0"/>
              <a:t>be</a:t>
            </a:r>
            <a:r>
              <a:rPr lang="tr-TR" dirty="0" smtClean="0"/>
              <a:t> </a:t>
            </a:r>
            <a:r>
              <a:rPr lang="en-GB" dirty="0" smtClean="0"/>
              <a:t>written </a:t>
            </a:r>
            <a:r>
              <a:rPr lang="en-GB" dirty="0"/>
              <a:t>about such themes. </a:t>
            </a:r>
            <a:r>
              <a:rPr lang="tr-TR" dirty="0" smtClean="0"/>
              <a:t> </a:t>
            </a:r>
            <a:r>
              <a:rPr lang="en-GB" dirty="0" smtClean="0"/>
              <a:t>Actually</a:t>
            </a:r>
            <a:r>
              <a:rPr lang="en-GB" dirty="0"/>
              <a:t>, poets have from </a:t>
            </a:r>
            <a:r>
              <a:rPr lang="en-GB" dirty="0" smtClean="0"/>
              <a:t>earliest</a:t>
            </a:r>
            <a:r>
              <a:rPr lang="tr-TR" dirty="0" smtClean="0"/>
              <a:t> </a:t>
            </a:r>
            <a:r>
              <a:rPr lang="en-GB" dirty="0" smtClean="0"/>
              <a:t>times </a:t>
            </a:r>
            <a:r>
              <a:rPr lang="en-GB" dirty="0"/>
              <a:t>been the historians, the interpreters of </a:t>
            </a:r>
            <a:r>
              <a:rPr lang="en-GB" dirty="0" smtClean="0"/>
              <a:t>contemporary</a:t>
            </a:r>
            <a:r>
              <a:rPr lang="tr-TR" dirty="0" smtClean="0"/>
              <a:t> </a:t>
            </a:r>
            <a:r>
              <a:rPr lang="en-GB" dirty="0" smtClean="0"/>
              <a:t>culture,</a:t>
            </a:r>
            <a:r>
              <a:rPr lang="tr-TR" dirty="0" smtClean="0"/>
              <a:t> </a:t>
            </a:r>
            <a:r>
              <a:rPr lang="en-GB" dirty="0" smtClean="0"/>
              <a:t>and </a:t>
            </a:r>
            <a:r>
              <a:rPr lang="en-GB" dirty="0"/>
              <a:t>the </a:t>
            </a:r>
            <a:r>
              <a:rPr lang="en-GB" dirty="0" smtClean="0"/>
              <a:t>prophets</a:t>
            </a:r>
            <a:r>
              <a:rPr lang="tr-TR" dirty="0" smtClean="0"/>
              <a:t> </a:t>
            </a:r>
            <a:r>
              <a:rPr lang="en-GB" dirty="0" smtClean="0"/>
              <a:t>of </a:t>
            </a:r>
            <a:r>
              <a:rPr lang="en-GB" dirty="0"/>
              <a:t>their </a:t>
            </a:r>
            <a:r>
              <a:rPr lang="en-GB" dirty="0" smtClean="0"/>
              <a:t>people</a:t>
            </a:r>
            <a:r>
              <a:rPr lang="tr-TR" dirty="0" smtClean="0"/>
              <a:t>. </a:t>
            </a:r>
          </a:p>
          <a:p>
            <a:r>
              <a:rPr lang="tr-TR" dirty="0" err="1" smtClean="0"/>
              <a:t>For</a:t>
            </a:r>
            <a:r>
              <a:rPr lang="tr-TR" dirty="0" smtClean="0"/>
              <a:t> </a:t>
            </a:r>
            <a:r>
              <a:rPr lang="tr-TR" dirty="0" err="1" smtClean="0"/>
              <a:t>example</a:t>
            </a:r>
            <a:r>
              <a:rPr lang="tr-TR" dirty="0" smtClean="0"/>
              <a:t>, </a:t>
            </a:r>
            <a:r>
              <a:rPr lang="en-GB" dirty="0" smtClean="0"/>
              <a:t>Blake's</a:t>
            </a:r>
            <a:r>
              <a:rPr lang="tr-TR" dirty="0"/>
              <a:t> </a:t>
            </a:r>
            <a:r>
              <a:rPr lang="tr-TR" dirty="0" smtClean="0"/>
              <a:t>“</a:t>
            </a:r>
            <a:r>
              <a:rPr lang="en-GB" dirty="0" smtClean="0"/>
              <a:t>London</a:t>
            </a:r>
            <a:r>
              <a:rPr lang="tr-TR" dirty="0" smtClean="0"/>
              <a:t>”</a:t>
            </a:r>
            <a:r>
              <a:rPr lang="en-GB" dirty="0" smtClean="0"/>
              <a:t> </a:t>
            </a:r>
            <a:r>
              <a:rPr lang="en-GB" dirty="0"/>
              <a:t>is an outcry </a:t>
            </a:r>
            <a:r>
              <a:rPr lang="en-GB" dirty="0" smtClean="0"/>
              <a:t>against</a:t>
            </a:r>
            <a:r>
              <a:rPr lang="tr-TR" dirty="0" smtClean="0"/>
              <a:t> </a:t>
            </a:r>
            <a:r>
              <a:rPr lang="en-GB" dirty="0" smtClean="0"/>
              <a:t>the oppression</a:t>
            </a:r>
            <a:r>
              <a:rPr lang="tr-TR" dirty="0" smtClean="0"/>
              <a:t> </a:t>
            </a:r>
            <a:r>
              <a:rPr lang="en-GB" dirty="0" smtClean="0"/>
              <a:t>of</a:t>
            </a:r>
            <a:r>
              <a:rPr lang="tr-TR" dirty="0"/>
              <a:t> </a:t>
            </a:r>
            <a:r>
              <a:rPr lang="en-GB" dirty="0" smtClean="0"/>
              <a:t>human</a:t>
            </a:r>
            <a:r>
              <a:rPr lang="tr-TR" dirty="0" smtClean="0"/>
              <a:t> </a:t>
            </a:r>
            <a:r>
              <a:rPr lang="en-GB" dirty="0" smtClean="0"/>
              <a:t>beings</a:t>
            </a:r>
            <a:r>
              <a:rPr lang="tr-TR" dirty="0" smtClean="0"/>
              <a:t> </a:t>
            </a:r>
            <a:r>
              <a:rPr lang="en-GB" dirty="0" smtClean="0"/>
              <a:t>by </a:t>
            </a:r>
            <a:r>
              <a:rPr lang="en-GB" dirty="0"/>
              <a:t>society</a:t>
            </a:r>
            <a:r>
              <a:rPr lang="en-GB" dirty="0" smtClean="0"/>
              <a:t>:</a:t>
            </a:r>
            <a:r>
              <a:rPr lang="tr-TR" dirty="0" smtClean="0"/>
              <a:t> </a:t>
            </a:r>
            <a:r>
              <a:rPr lang="en-GB" dirty="0" smtClean="0"/>
              <a:t>he</a:t>
            </a:r>
            <a:r>
              <a:rPr lang="tr-TR" dirty="0" smtClean="0"/>
              <a:t> </a:t>
            </a:r>
            <a:r>
              <a:rPr lang="en-GB" dirty="0" smtClean="0"/>
              <a:t>lashes</a:t>
            </a:r>
            <a:r>
              <a:rPr lang="tr-TR" dirty="0" smtClean="0"/>
              <a:t> </a:t>
            </a:r>
            <a:r>
              <a:rPr lang="en-GB" dirty="0" smtClean="0"/>
              <a:t>out against</a:t>
            </a:r>
            <a:r>
              <a:rPr lang="tr-TR" dirty="0" smtClean="0"/>
              <a:t> </a:t>
            </a:r>
            <a:r>
              <a:rPr lang="en-GB" dirty="0" smtClean="0"/>
              <a:t>child labour</a:t>
            </a:r>
            <a:r>
              <a:rPr lang="tr-TR" dirty="0" smtClean="0"/>
              <a:t> </a:t>
            </a:r>
            <a:r>
              <a:rPr lang="en-GB" dirty="0" smtClean="0"/>
              <a:t>in his</a:t>
            </a:r>
            <a:r>
              <a:rPr lang="tr-TR" dirty="0" smtClean="0"/>
              <a:t> </a:t>
            </a:r>
            <a:r>
              <a:rPr lang="en-GB" dirty="0" smtClean="0"/>
              <a:t>day</a:t>
            </a:r>
            <a:r>
              <a:rPr lang="tr-TR" dirty="0" smtClean="0"/>
              <a:t> </a:t>
            </a:r>
            <a:r>
              <a:rPr lang="en-GB" dirty="0" smtClean="0"/>
              <a:t>and</a:t>
            </a:r>
            <a:r>
              <a:rPr lang="tr-TR" dirty="0" smtClean="0"/>
              <a:t> </a:t>
            </a:r>
            <a:r>
              <a:rPr lang="en-GB" dirty="0" smtClean="0"/>
              <a:t>the</a:t>
            </a:r>
            <a:r>
              <a:rPr lang="tr-TR" dirty="0" smtClean="0"/>
              <a:t> </a:t>
            </a:r>
            <a:r>
              <a:rPr lang="en-GB" dirty="0" smtClean="0"/>
              <a:t>church's</a:t>
            </a:r>
            <a:r>
              <a:rPr lang="tr-TR" dirty="0" smtClean="0"/>
              <a:t> </a:t>
            </a:r>
            <a:r>
              <a:rPr lang="en-GB" dirty="0" smtClean="0"/>
              <a:t>indifference</a:t>
            </a:r>
            <a:r>
              <a:rPr lang="tr-TR" dirty="0" smtClean="0"/>
              <a:t> </a:t>
            </a:r>
            <a:r>
              <a:rPr lang="en-GB" dirty="0" smtClean="0"/>
              <a:t>to </a:t>
            </a:r>
            <a:r>
              <a:rPr lang="en-GB" dirty="0"/>
              <a:t>it, </a:t>
            </a:r>
            <a:r>
              <a:rPr lang="en-GB" dirty="0" smtClean="0"/>
              <a:t>against</a:t>
            </a:r>
            <a:r>
              <a:rPr lang="tr-TR" dirty="0" smtClean="0"/>
              <a:t> </a:t>
            </a:r>
            <a:r>
              <a:rPr lang="en-GB" dirty="0" smtClean="0"/>
              <a:t>the</a:t>
            </a:r>
            <a:r>
              <a:rPr lang="tr-TR" dirty="0" smtClean="0"/>
              <a:t> </a:t>
            </a:r>
            <a:r>
              <a:rPr lang="en-GB" dirty="0" smtClean="0"/>
              <a:t>government's</a:t>
            </a:r>
            <a:r>
              <a:rPr lang="tr-TR" dirty="0"/>
              <a:t> </a:t>
            </a:r>
            <a:r>
              <a:rPr lang="en-GB" dirty="0" smtClean="0"/>
              <a:t>indifference</a:t>
            </a:r>
            <a:r>
              <a:rPr lang="tr-TR" dirty="0" smtClean="0"/>
              <a:t> </a:t>
            </a:r>
            <a:r>
              <a:rPr lang="en-GB" dirty="0" smtClean="0"/>
              <a:t>to </a:t>
            </a:r>
            <a:r>
              <a:rPr lang="en-GB" dirty="0"/>
              <a:t>the indigent </a:t>
            </a:r>
            <a:r>
              <a:rPr lang="en-GB" dirty="0" smtClean="0"/>
              <a:t>soldier</a:t>
            </a:r>
            <a:r>
              <a:rPr lang="tr-TR" dirty="0" smtClean="0"/>
              <a:t> </a:t>
            </a:r>
            <a:r>
              <a:rPr lang="en-GB" dirty="0" smtClean="0"/>
              <a:t>who has</a:t>
            </a:r>
            <a:r>
              <a:rPr lang="tr-TR" dirty="0" smtClean="0"/>
              <a:t> </a:t>
            </a:r>
            <a:r>
              <a:rPr lang="en-GB" dirty="0" smtClean="0"/>
              <a:t>served</a:t>
            </a:r>
            <a:r>
              <a:rPr lang="tr-TR" dirty="0" smtClean="0"/>
              <a:t> </a:t>
            </a:r>
            <a:r>
              <a:rPr lang="en-GB" dirty="0" smtClean="0"/>
              <a:t>his country</a:t>
            </a:r>
            <a:r>
              <a:rPr lang="tr-TR" dirty="0" smtClean="0"/>
              <a:t> </a:t>
            </a:r>
            <a:r>
              <a:rPr lang="en-GB" dirty="0" smtClean="0"/>
              <a:t>faithfully</a:t>
            </a:r>
            <a:r>
              <a:rPr lang="en-GB" dirty="0"/>
              <a:t>, and </a:t>
            </a:r>
            <a:r>
              <a:rPr lang="en-GB" dirty="0" smtClean="0"/>
              <a:t>against</a:t>
            </a:r>
            <a:r>
              <a:rPr lang="tr-TR" dirty="0" smtClean="0"/>
              <a:t> </a:t>
            </a:r>
            <a:r>
              <a:rPr lang="en-GB" dirty="0" smtClean="0"/>
              <a:t>the</a:t>
            </a:r>
            <a:r>
              <a:rPr lang="tr-TR" dirty="0" smtClean="0"/>
              <a:t> </a:t>
            </a:r>
            <a:r>
              <a:rPr lang="en-GB" dirty="0" smtClean="0"/>
              <a:t>horrible </a:t>
            </a:r>
            <a:r>
              <a:rPr lang="en-GB" dirty="0"/>
              <a:t>and unnatural </a:t>
            </a:r>
            <a:r>
              <a:rPr lang="en-GB" dirty="0" smtClean="0"/>
              <a:t>consequences</a:t>
            </a:r>
            <a:r>
              <a:rPr lang="tr-TR" dirty="0" smtClean="0"/>
              <a:t> </a:t>
            </a:r>
            <a:r>
              <a:rPr lang="en-GB" dirty="0" smtClean="0"/>
              <a:t>of </a:t>
            </a:r>
            <a:r>
              <a:rPr lang="en-GB" dirty="0"/>
              <a:t>a </a:t>
            </a:r>
            <a:r>
              <a:rPr lang="en-GB" dirty="0" smtClean="0"/>
              <a:t>social</a:t>
            </a:r>
            <a:r>
              <a:rPr lang="tr-TR" dirty="0" smtClean="0"/>
              <a:t> </a:t>
            </a:r>
            <a:r>
              <a:rPr lang="en-GB" dirty="0" smtClean="0"/>
              <a:t>code</a:t>
            </a:r>
            <a:r>
              <a:rPr lang="tr-TR" dirty="0" smtClean="0"/>
              <a:t> </a:t>
            </a:r>
            <a:r>
              <a:rPr lang="en-GB" dirty="0" smtClean="0"/>
              <a:t>that represses</a:t>
            </a:r>
            <a:r>
              <a:rPr lang="tr-TR" dirty="0" smtClean="0"/>
              <a:t> </a:t>
            </a:r>
            <a:r>
              <a:rPr lang="en-GB" dirty="0" smtClean="0"/>
              <a:t>sexuality</a:t>
            </a:r>
            <a:r>
              <a:rPr lang="tr-TR" dirty="0"/>
              <a:t>.</a:t>
            </a:r>
            <a:endParaRPr lang="en-GB"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13</a:t>
            </a:fld>
            <a:endParaRPr lang="tr-TR"/>
          </a:p>
        </p:txBody>
      </p:sp>
    </p:spTree>
    <p:extLst>
      <p:ext uri="{BB962C8B-B14F-4D97-AF65-F5344CB8AC3E}">
        <p14:creationId xmlns:p14="http://schemas.microsoft.com/office/powerpoint/2010/main" val="12306713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87624" y="260648"/>
            <a:ext cx="7776864" cy="1512168"/>
          </a:xfrm>
        </p:spPr>
        <p:txBody>
          <a:bodyPr>
            <a:normAutofit fontScale="90000"/>
          </a:bodyPr>
          <a:lstStyle/>
          <a:p>
            <a:r>
              <a:rPr lang="en-US" sz="4400" b="1" dirty="0"/>
              <a:t>Moral-Philosophical </a:t>
            </a:r>
            <a:r>
              <a:rPr lang="en-US" sz="4400" b="1" dirty="0" smtClean="0"/>
              <a:t>Approach</a:t>
            </a:r>
            <a:r>
              <a:rPr lang="tr-TR" sz="4400" b="1" dirty="0" smtClean="0"/>
              <a:t/>
            </a:r>
            <a:br>
              <a:rPr lang="tr-TR" sz="4400" b="1" dirty="0" smtClean="0"/>
            </a:br>
            <a:r>
              <a:rPr lang="tr-TR" sz="4000" b="1" dirty="0" smtClean="0"/>
              <a:t>or</a:t>
            </a:r>
            <a:r>
              <a:rPr lang="tr-TR" sz="4400" b="1" dirty="0" smtClean="0"/>
              <a:t> Moral/Thematic Criticism</a:t>
            </a:r>
            <a:endParaRPr lang="tr-TR" dirty="0"/>
          </a:p>
        </p:txBody>
      </p:sp>
      <p:sp>
        <p:nvSpPr>
          <p:cNvPr id="3" name="İçerik Yer Tutucusu 2"/>
          <p:cNvSpPr>
            <a:spLocks noGrp="1"/>
          </p:cNvSpPr>
          <p:nvPr>
            <p:ph idx="1"/>
          </p:nvPr>
        </p:nvSpPr>
        <p:spPr>
          <a:xfrm>
            <a:off x="827584" y="1916832"/>
            <a:ext cx="7992888" cy="4536504"/>
          </a:xfrm>
        </p:spPr>
        <p:txBody>
          <a:bodyPr>
            <a:normAutofit/>
          </a:bodyPr>
          <a:lstStyle/>
          <a:p>
            <a:pPr marL="450000" lvl="2">
              <a:buFont typeface="Arial" pitchFamily="34" charset="0"/>
              <a:buChar char="•"/>
            </a:pPr>
            <a:r>
              <a:rPr lang="en-GB" sz="3200" dirty="0"/>
              <a:t>The moral-philosophical </a:t>
            </a:r>
            <a:r>
              <a:rPr lang="en-GB" sz="3200" dirty="0" smtClean="0"/>
              <a:t>approach</a:t>
            </a:r>
            <a:r>
              <a:rPr lang="tr-TR" sz="3200" dirty="0" smtClean="0"/>
              <a:t> </a:t>
            </a:r>
            <a:r>
              <a:rPr lang="en-GB" sz="3200" dirty="0" smtClean="0"/>
              <a:t>is </a:t>
            </a:r>
            <a:r>
              <a:rPr lang="en-GB" sz="3200" dirty="0"/>
              <a:t>as old as </a:t>
            </a:r>
            <a:r>
              <a:rPr lang="en-GB" sz="3200" dirty="0" smtClean="0"/>
              <a:t>classical</a:t>
            </a:r>
            <a:r>
              <a:rPr lang="tr-TR" sz="3200" dirty="0" smtClean="0"/>
              <a:t> </a:t>
            </a:r>
            <a:r>
              <a:rPr lang="en-GB" sz="3200" dirty="0" smtClean="0"/>
              <a:t>Greek</a:t>
            </a:r>
            <a:r>
              <a:rPr lang="tr-TR" sz="3200" dirty="0"/>
              <a:t> </a:t>
            </a:r>
            <a:r>
              <a:rPr lang="en-GB" sz="3200" dirty="0" smtClean="0"/>
              <a:t>and </a:t>
            </a:r>
            <a:r>
              <a:rPr lang="en-GB" sz="3200" dirty="0"/>
              <a:t>Roman critics. Plato, </a:t>
            </a:r>
            <a:r>
              <a:rPr lang="en-GB" sz="3200" dirty="0" smtClean="0"/>
              <a:t>for</a:t>
            </a:r>
            <a:r>
              <a:rPr lang="tr-TR" sz="3200" dirty="0" smtClean="0"/>
              <a:t> </a:t>
            </a:r>
            <a:r>
              <a:rPr lang="en-GB" sz="3200" dirty="0" smtClean="0"/>
              <a:t>example,</a:t>
            </a:r>
            <a:r>
              <a:rPr lang="tr-TR" sz="3200" dirty="0" smtClean="0"/>
              <a:t> </a:t>
            </a:r>
            <a:r>
              <a:rPr lang="en-GB" sz="3200" dirty="0" smtClean="0"/>
              <a:t>emphasized</a:t>
            </a:r>
            <a:r>
              <a:rPr lang="tr-TR" sz="3200" dirty="0" smtClean="0"/>
              <a:t> </a:t>
            </a:r>
            <a:r>
              <a:rPr lang="en-GB" sz="3200" dirty="0" smtClean="0"/>
              <a:t>moralism</a:t>
            </a:r>
            <a:r>
              <a:rPr lang="tr-TR" sz="3200" dirty="0"/>
              <a:t> </a:t>
            </a:r>
            <a:r>
              <a:rPr lang="en-GB" sz="3200" dirty="0" smtClean="0"/>
              <a:t>and</a:t>
            </a:r>
            <a:r>
              <a:rPr lang="tr-TR" sz="3200" dirty="0" smtClean="0"/>
              <a:t> </a:t>
            </a:r>
            <a:r>
              <a:rPr lang="en-GB" sz="3200" dirty="0" smtClean="0"/>
              <a:t>utilitarianism;</a:t>
            </a:r>
            <a:r>
              <a:rPr lang="tr-TR" sz="3200" dirty="0" smtClean="0"/>
              <a:t> </a:t>
            </a:r>
            <a:r>
              <a:rPr lang="en-GB" sz="3200" dirty="0" smtClean="0"/>
              <a:t>Horace stressed</a:t>
            </a:r>
            <a:r>
              <a:rPr lang="tr-TR" sz="3200" dirty="0" smtClean="0"/>
              <a:t> </a:t>
            </a:r>
            <a:r>
              <a:rPr lang="en-GB" sz="3200" dirty="0" smtClean="0"/>
              <a:t>that </a:t>
            </a:r>
            <a:r>
              <a:rPr lang="en-GB" sz="3200" dirty="0"/>
              <a:t>literature should </a:t>
            </a:r>
            <a:r>
              <a:rPr lang="en-GB" sz="3200" dirty="0" smtClean="0"/>
              <a:t>be</a:t>
            </a:r>
            <a:r>
              <a:rPr lang="tr-TR" sz="3200" dirty="0" smtClean="0"/>
              <a:t> </a:t>
            </a:r>
            <a:r>
              <a:rPr lang="en-GB" sz="3200" dirty="0" smtClean="0"/>
              <a:t>delightful and</a:t>
            </a:r>
            <a:r>
              <a:rPr lang="tr-TR" sz="3200" dirty="0" smtClean="0"/>
              <a:t> </a:t>
            </a:r>
            <a:r>
              <a:rPr lang="en-GB" sz="3200" dirty="0" smtClean="0"/>
              <a:t>instructive</a:t>
            </a:r>
            <a:r>
              <a:rPr lang="en-GB" sz="3200" dirty="0"/>
              <a:t>. </a:t>
            </a:r>
            <a:r>
              <a:rPr lang="tr-TR" sz="3200" dirty="0" smtClean="0"/>
              <a:t> </a:t>
            </a:r>
            <a:r>
              <a:rPr lang="en-GB" sz="3200" dirty="0" smtClean="0"/>
              <a:t>Among </a:t>
            </a:r>
            <a:r>
              <a:rPr lang="en-GB" sz="3200" dirty="0"/>
              <a:t>its most famous </a:t>
            </a:r>
            <a:r>
              <a:rPr lang="en-GB" sz="3200" dirty="0" smtClean="0"/>
              <a:t>exemplars</a:t>
            </a:r>
            <a:r>
              <a:rPr lang="tr-TR" sz="3200" dirty="0" smtClean="0"/>
              <a:t> </a:t>
            </a:r>
            <a:r>
              <a:rPr lang="en-GB" sz="3200" dirty="0" smtClean="0"/>
              <a:t>are</a:t>
            </a:r>
            <a:r>
              <a:rPr lang="tr-TR" sz="3200" dirty="0" smtClean="0"/>
              <a:t> </a:t>
            </a:r>
            <a:r>
              <a:rPr lang="en-GB" sz="3200" dirty="0" smtClean="0"/>
              <a:t>the commentators</a:t>
            </a:r>
            <a:r>
              <a:rPr lang="tr-TR" sz="3200" dirty="0" smtClean="0"/>
              <a:t> </a:t>
            </a:r>
            <a:r>
              <a:rPr lang="en-GB" sz="3200" dirty="0" smtClean="0"/>
              <a:t>of </a:t>
            </a:r>
            <a:r>
              <a:rPr lang="en-GB" sz="3200" dirty="0"/>
              <a:t>the </a:t>
            </a:r>
            <a:r>
              <a:rPr lang="en-GB" sz="3200" dirty="0" smtClean="0"/>
              <a:t>age</a:t>
            </a:r>
            <a:r>
              <a:rPr lang="tr-TR" sz="3200" dirty="0" smtClean="0"/>
              <a:t> </a:t>
            </a:r>
            <a:r>
              <a:rPr lang="en-GB" sz="3200" dirty="0" smtClean="0"/>
              <a:t>of neoclassicism</a:t>
            </a:r>
            <a:r>
              <a:rPr lang="tr-TR" sz="3200" dirty="0" smtClean="0"/>
              <a:t> </a:t>
            </a:r>
            <a:r>
              <a:rPr lang="en-GB" sz="3200" dirty="0" smtClean="0"/>
              <a:t>in English</a:t>
            </a:r>
            <a:r>
              <a:rPr lang="tr-TR" sz="3200" dirty="0" smtClean="0"/>
              <a:t> </a:t>
            </a:r>
            <a:r>
              <a:rPr lang="en-GB" sz="3200" dirty="0" smtClean="0"/>
              <a:t>literature </a:t>
            </a:r>
            <a:r>
              <a:rPr lang="en-GB" sz="3200" dirty="0"/>
              <a:t>(1660-1800</a:t>
            </a:r>
            <a:r>
              <a:rPr lang="en-GB" sz="3200" dirty="0" smtClean="0"/>
              <a:t>),</a:t>
            </a:r>
            <a:r>
              <a:rPr lang="tr-TR" sz="3200" dirty="0" smtClean="0"/>
              <a:t> </a:t>
            </a:r>
            <a:r>
              <a:rPr lang="en-GB" sz="3200" dirty="0" smtClean="0"/>
              <a:t>particularly </a:t>
            </a:r>
            <a:r>
              <a:rPr lang="en-GB" sz="3200" dirty="0"/>
              <a:t>Samuel Johnson</a:t>
            </a:r>
            <a:r>
              <a:rPr lang="en-GB" sz="3200" dirty="0" smtClean="0"/>
              <a:t>.</a:t>
            </a:r>
            <a:endParaRPr lang="tr-TR" sz="3200" dirty="0" smtClean="0"/>
          </a:p>
        </p:txBody>
      </p:sp>
      <p:sp>
        <p:nvSpPr>
          <p:cNvPr id="4" name="Slayt Numarası Yer Tutucusu 3"/>
          <p:cNvSpPr>
            <a:spLocks noGrp="1"/>
          </p:cNvSpPr>
          <p:nvPr>
            <p:ph type="sldNum" sz="quarter" idx="12"/>
          </p:nvPr>
        </p:nvSpPr>
        <p:spPr/>
        <p:txBody>
          <a:bodyPr/>
          <a:lstStyle/>
          <a:p>
            <a:fld id="{DBF62C90-8065-4B7B-B00D-83E9DE2EA80D}" type="slidenum">
              <a:rPr lang="tr-TR" smtClean="0"/>
              <a:pPr/>
              <a:t>14</a:t>
            </a:fld>
            <a:endParaRPr lang="tr-TR"/>
          </a:p>
        </p:txBody>
      </p:sp>
    </p:spTree>
    <p:extLst>
      <p:ext uri="{BB962C8B-B14F-4D97-AF65-F5344CB8AC3E}">
        <p14:creationId xmlns:p14="http://schemas.microsoft.com/office/powerpoint/2010/main" val="22156993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624" y="836712"/>
            <a:ext cx="7674056" cy="4824536"/>
          </a:xfrm>
        </p:spPr>
        <p:txBody>
          <a:bodyPr>
            <a:normAutofit/>
          </a:bodyPr>
          <a:lstStyle/>
          <a:p>
            <a:pPr marL="365760" lvl="2" indent="-283464">
              <a:spcBef>
                <a:spcPts val="600"/>
              </a:spcBef>
              <a:buClr>
                <a:schemeClr val="accent1"/>
              </a:buClr>
              <a:buSzPct val="80000"/>
              <a:buFont typeface="Wingdings 2"/>
              <a:buChar char=""/>
            </a:pPr>
            <a:r>
              <a:rPr lang="en-GB" sz="3200" dirty="0"/>
              <a:t>The </a:t>
            </a:r>
            <a:r>
              <a:rPr lang="en-GB" sz="3200" dirty="0" smtClean="0"/>
              <a:t>basic</a:t>
            </a:r>
            <a:r>
              <a:rPr lang="tr-TR" sz="3200" dirty="0" smtClean="0"/>
              <a:t> </a:t>
            </a:r>
            <a:r>
              <a:rPr lang="en-GB" sz="3200" dirty="0" smtClean="0"/>
              <a:t>position </a:t>
            </a:r>
            <a:r>
              <a:rPr lang="en-GB" sz="3200" dirty="0"/>
              <a:t>of </a:t>
            </a:r>
            <a:r>
              <a:rPr lang="en-GB" sz="3200" dirty="0" smtClean="0"/>
              <a:t>such</a:t>
            </a:r>
            <a:r>
              <a:rPr lang="tr-TR" sz="3200" dirty="0" smtClean="0"/>
              <a:t> </a:t>
            </a:r>
            <a:r>
              <a:rPr lang="en-GB" sz="3200" dirty="0" smtClean="0"/>
              <a:t>critics</a:t>
            </a:r>
            <a:r>
              <a:rPr lang="tr-TR" sz="3200" dirty="0" smtClean="0"/>
              <a:t> </a:t>
            </a:r>
            <a:r>
              <a:rPr lang="en-GB" sz="3200" dirty="0" smtClean="0"/>
              <a:t>is </a:t>
            </a:r>
            <a:r>
              <a:rPr lang="en-GB" sz="3200" dirty="0"/>
              <a:t>that the larger function of literature </a:t>
            </a:r>
            <a:r>
              <a:rPr lang="en-GB" sz="3200" dirty="0" smtClean="0"/>
              <a:t>is</a:t>
            </a:r>
            <a:r>
              <a:rPr lang="tr-TR" sz="3200" dirty="0" smtClean="0"/>
              <a:t> </a:t>
            </a:r>
            <a:r>
              <a:rPr lang="en-GB" sz="3200" dirty="0" smtClean="0"/>
              <a:t>to </a:t>
            </a:r>
            <a:r>
              <a:rPr lang="en-GB" sz="3200" dirty="0"/>
              <a:t>teach morality and to probe philosophical </a:t>
            </a:r>
            <a:r>
              <a:rPr lang="en-GB" sz="3200" dirty="0" smtClean="0"/>
              <a:t>issues.</a:t>
            </a:r>
            <a:r>
              <a:rPr lang="tr-TR" sz="3200" dirty="0" smtClean="0"/>
              <a:t> </a:t>
            </a:r>
            <a:r>
              <a:rPr lang="en-GB" sz="3200" dirty="0" smtClean="0"/>
              <a:t>They</a:t>
            </a:r>
            <a:r>
              <a:rPr lang="tr-TR" sz="3200" dirty="0"/>
              <a:t> </a:t>
            </a:r>
            <a:r>
              <a:rPr lang="en-GB" sz="3200" dirty="0" smtClean="0"/>
              <a:t>would </a:t>
            </a:r>
            <a:r>
              <a:rPr lang="en-GB" sz="3200" dirty="0"/>
              <a:t>interpret literature within a </a:t>
            </a:r>
            <a:r>
              <a:rPr lang="en-GB" sz="3200" dirty="0" smtClean="0"/>
              <a:t>context</a:t>
            </a:r>
            <a:r>
              <a:rPr lang="tr-TR" sz="3200" dirty="0" smtClean="0"/>
              <a:t> </a:t>
            </a:r>
            <a:r>
              <a:rPr lang="en-GB" sz="3200" dirty="0" smtClean="0"/>
              <a:t>of </a:t>
            </a:r>
            <a:r>
              <a:rPr lang="en-GB" sz="3200" dirty="0"/>
              <a:t>the </a:t>
            </a:r>
            <a:r>
              <a:rPr lang="en-GB" sz="3200" dirty="0" smtClean="0"/>
              <a:t>philosophical</a:t>
            </a:r>
            <a:r>
              <a:rPr lang="tr-TR" sz="3200" dirty="0" smtClean="0"/>
              <a:t> </a:t>
            </a:r>
            <a:r>
              <a:rPr lang="en-GB" sz="3200" dirty="0" smtClean="0"/>
              <a:t>thought </a:t>
            </a:r>
            <a:r>
              <a:rPr lang="en-GB" sz="3200" dirty="0"/>
              <a:t>of a period or group</a:t>
            </a:r>
            <a:r>
              <a:rPr lang="en-GB" sz="3200" dirty="0" smtClean="0"/>
              <a:t>.</a:t>
            </a:r>
            <a:endParaRPr lang="tr-TR" sz="3200" dirty="0" smtClean="0"/>
          </a:p>
          <a:p>
            <a:pPr lvl="0">
              <a:buClr>
                <a:srgbClr val="3891A7"/>
              </a:buClr>
            </a:pPr>
            <a:r>
              <a:rPr lang="en-GB" sz="3200" dirty="0" smtClean="0"/>
              <a:t>This approach focuses on </a:t>
            </a:r>
            <a:r>
              <a:rPr lang="en-GB" sz="3200" i="1" dirty="0" smtClean="0"/>
              <a:t>what</a:t>
            </a:r>
            <a:r>
              <a:rPr lang="en-GB" sz="3200" dirty="0" smtClean="0"/>
              <a:t> is being taught. </a:t>
            </a:r>
            <a:r>
              <a:rPr lang="en-GB" sz="3000" dirty="0" smtClean="0">
                <a:solidFill>
                  <a:prstClr val="black"/>
                </a:solidFill>
              </a:rPr>
              <a:t>It asks the question: «What kind of truth does this work reveal to us?»</a:t>
            </a:r>
          </a:p>
        </p:txBody>
      </p:sp>
      <p:sp>
        <p:nvSpPr>
          <p:cNvPr id="2" name="Slayt Numarası Yer Tutucusu 1"/>
          <p:cNvSpPr>
            <a:spLocks noGrp="1"/>
          </p:cNvSpPr>
          <p:nvPr>
            <p:ph type="sldNum" sz="quarter" idx="12"/>
          </p:nvPr>
        </p:nvSpPr>
        <p:spPr/>
        <p:txBody>
          <a:bodyPr/>
          <a:lstStyle/>
          <a:p>
            <a:fld id="{DBF62C90-8065-4B7B-B00D-83E9DE2EA80D}" type="slidenum">
              <a:rPr lang="tr-TR" smtClean="0"/>
              <a:pPr/>
              <a:t>15</a:t>
            </a:fld>
            <a:endParaRPr lang="tr-TR"/>
          </a:p>
        </p:txBody>
      </p:sp>
    </p:spTree>
    <p:extLst>
      <p:ext uri="{BB962C8B-B14F-4D97-AF65-F5344CB8AC3E}">
        <p14:creationId xmlns:p14="http://schemas.microsoft.com/office/powerpoint/2010/main" val="2874160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404664"/>
            <a:ext cx="7962088" cy="6048672"/>
          </a:xfrm>
        </p:spPr>
        <p:txBody>
          <a:bodyPr>
            <a:normAutofit lnSpcReduction="10000"/>
          </a:bodyPr>
          <a:lstStyle/>
          <a:p>
            <a:r>
              <a:rPr lang="en-GB" dirty="0" smtClean="0"/>
              <a:t>Roman critic Horace </a:t>
            </a:r>
            <a:r>
              <a:rPr lang="tr-TR" dirty="0" err="1" smtClean="0"/>
              <a:t>states</a:t>
            </a:r>
            <a:r>
              <a:rPr lang="tr-TR" dirty="0" smtClean="0"/>
              <a:t> </a:t>
            </a:r>
            <a:r>
              <a:rPr lang="en-GB" dirty="0" smtClean="0"/>
              <a:t>in his </a:t>
            </a:r>
            <a:r>
              <a:rPr lang="en-GB" i="1" dirty="0" err="1" smtClean="0"/>
              <a:t>Ars</a:t>
            </a:r>
            <a:r>
              <a:rPr lang="en-GB" i="1" dirty="0" smtClean="0"/>
              <a:t> </a:t>
            </a:r>
            <a:r>
              <a:rPr lang="en-GB" i="1" dirty="0" err="1" smtClean="0"/>
              <a:t>Poetica</a:t>
            </a:r>
            <a:r>
              <a:rPr lang="en-GB" dirty="0" smtClean="0"/>
              <a:t> (</a:t>
            </a:r>
            <a:r>
              <a:rPr lang="en-GB" i="1" dirty="0" smtClean="0"/>
              <a:t>The Art of Poetry</a:t>
            </a:r>
            <a:r>
              <a:rPr lang="en-GB" dirty="0" smtClean="0"/>
              <a:t>) that literature should be «</a:t>
            </a:r>
            <a:r>
              <a:rPr lang="en-GB" dirty="0" err="1" smtClean="0"/>
              <a:t>dulce</a:t>
            </a:r>
            <a:r>
              <a:rPr lang="en-GB" dirty="0" smtClean="0"/>
              <a:t> et utile» or «sweet and useful», it means literature should be both entertaining and enlightening.</a:t>
            </a:r>
          </a:p>
          <a:p>
            <a:r>
              <a:rPr lang="en-GB" dirty="0" smtClean="0"/>
              <a:t>Sir Philip Sidney adopts the same view in literary criticism</a:t>
            </a:r>
            <a:r>
              <a:rPr lang="tr-TR" dirty="0" smtClean="0"/>
              <a:t> in his </a:t>
            </a:r>
            <a:r>
              <a:rPr lang="tr-TR" i="1" dirty="0" err="1" smtClean="0"/>
              <a:t>The</a:t>
            </a:r>
            <a:r>
              <a:rPr lang="tr-TR" i="1" dirty="0" smtClean="0"/>
              <a:t> </a:t>
            </a:r>
            <a:r>
              <a:rPr lang="tr-TR" i="1" dirty="0" err="1" smtClean="0"/>
              <a:t>Defence</a:t>
            </a:r>
            <a:r>
              <a:rPr lang="tr-TR" i="1" dirty="0" smtClean="0"/>
              <a:t> of </a:t>
            </a:r>
            <a:r>
              <a:rPr lang="tr-TR" i="1" dirty="0" err="1" smtClean="0"/>
              <a:t>Poesy</a:t>
            </a:r>
            <a:r>
              <a:rPr lang="tr-TR" dirty="0" smtClean="0"/>
              <a:t>: </a:t>
            </a:r>
            <a:r>
              <a:rPr lang="en-GB" dirty="0" smtClean="0"/>
              <a:t>«right poets» «imitate to </a:t>
            </a:r>
            <a:r>
              <a:rPr lang="en-GB" b="1" dirty="0" smtClean="0"/>
              <a:t>teach and delight</a:t>
            </a:r>
            <a:r>
              <a:rPr lang="en-GB" dirty="0" smtClean="0"/>
              <a:t>, and to imitate borrow nothing of what is, hath been or shall be, but range, only reined with learned discretion, into the divine consideration of what may be and should be».</a:t>
            </a:r>
            <a:endParaRPr lang="en-GB" b="1"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16</a:t>
            </a:fld>
            <a:endParaRPr lang="tr-TR"/>
          </a:p>
        </p:txBody>
      </p:sp>
    </p:spTree>
    <p:extLst>
      <p:ext uri="{BB962C8B-B14F-4D97-AF65-F5344CB8AC3E}">
        <p14:creationId xmlns:p14="http://schemas.microsoft.com/office/powerpoint/2010/main" val="39010813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692696"/>
            <a:ext cx="7920880" cy="5544616"/>
          </a:xfrm>
        </p:spPr>
        <p:txBody>
          <a:bodyPr>
            <a:normAutofit/>
          </a:bodyPr>
          <a:lstStyle/>
          <a:p>
            <a:r>
              <a:rPr lang="en-GB" dirty="0" smtClean="0"/>
              <a:t>Matthew </a:t>
            </a:r>
            <a:r>
              <a:rPr lang="en-GB" dirty="0"/>
              <a:t>Arnold, the </a:t>
            </a:r>
            <a:r>
              <a:rPr lang="en-GB" dirty="0" smtClean="0"/>
              <a:t>Victorian</a:t>
            </a:r>
            <a:r>
              <a:rPr lang="tr-TR" dirty="0" smtClean="0"/>
              <a:t> </a:t>
            </a:r>
            <a:r>
              <a:rPr lang="en-GB" dirty="0" smtClean="0"/>
              <a:t>critic</a:t>
            </a:r>
            <a:r>
              <a:rPr lang="en-GB" dirty="0"/>
              <a:t>, </a:t>
            </a:r>
            <a:r>
              <a:rPr lang="tr-TR" dirty="0" err="1" smtClean="0"/>
              <a:t>adopted</a:t>
            </a:r>
            <a:r>
              <a:rPr lang="tr-TR" dirty="0" smtClean="0"/>
              <a:t> a</a:t>
            </a:r>
            <a:r>
              <a:rPr lang="en-GB" dirty="0" smtClean="0"/>
              <a:t> related attitude</a:t>
            </a:r>
            <a:r>
              <a:rPr lang="tr-TR" dirty="0" smtClean="0"/>
              <a:t>; he</a:t>
            </a:r>
            <a:r>
              <a:rPr lang="en-GB" dirty="0" smtClean="0"/>
              <a:t> </a:t>
            </a:r>
            <a:r>
              <a:rPr lang="en-GB" dirty="0"/>
              <a:t>insisted that a great literary work must </a:t>
            </a:r>
            <a:r>
              <a:rPr lang="en-GB" dirty="0" smtClean="0"/>
              <a:t>possess</a:t>
            </a:r>
            <a:r>
              <a:rPr lang="tr-TR" dirty="0" smtClean="0"/>
              <a:t> «</a:t>
            </a:r>
            <a:r>
              <a:rPr lang="en-GB" dirty="0" smtClean="0"/>
              <a:t>high</a:t>
            </a:r>
            <a:r>
              <a:rPr lang="tr-TR" dirty="0" smtClean="0"/>
              <a:t> </a:t>
            </a:r>
            <a:r>
              <a:rPr lang="en-GB" dirty="0" smtClean="0"/>
              <a:t>seriousness</a:t>
            </a:r>
            <a:r>
              <a:rPr lang="tr-TR" dirty="0" smtClean="0"/>
              <a:t>» </a:t>
            </a:r>
            <a:r>
              <a:rPr lang="en-GB" dirty="0" smtClean="0"/>
              <a:t>(</a:t>
            </a:r>
            <a:r>
              <a:rPr lang="en-GB" dirty="0"/>
              <a:t>Because he felt that Chaucer lacked it, </a:t>
            </a:r>
            <a:r>
              <a:rPr lang="tr-TR" dirty="0" smtClean="0"/>
              <a:t> </a:t>
            </a:r>
            <a:r>
              <a:rPr lang="en-GB" dirty="0" smtClean="0"/>
              <a:t>Arnold</a:t>
            </a:r>
            <a:r>
              <a:rPr lang="tr-TR" dirty="0"/>
              <a:t> </a:t>
            </a:r>
            <a:r>
              <a:rPr lang="en-GB" dirty="0" smtClean="0"/>
              <a:t>refused </a:t>
            </a:r>
            <a:r>
              <a:rPr lang="en-GB" dirty="0"/>
              <a:t>to rank him among the very greatest English </a:t>
            </a:r>
            <a:r>
              <a:rPr lang="en-GB" dirty="0" smtClean="0"/>
              <a:t>poets)</a:t>
            </a:r>
            <a:r>
              <a:rPr lang="tr-TR" dirty="0" smtClean="0"/>
              <a:t>.</a:t>
            </a:r>
            <a:r>
              <a:rPr lang="en-GB" dirty="0" smtClean="0"/>
              <a:t> In</a:t>
            </a:r>
            <a:r>
              <a:rPr lang="tr-TR" dirty="0" smtClean="0"/>
              <a:t> </a:t>
            </a:r>
            <a:r>
              <a:rPr lang="en-GB" dirty="0" smtClean="0"/>
              <a:t>each </a:t>
            </a:r>
            <a:r>
              <a:rPr lang="en-GB" dirty="0"/>
              <a:t>instance critics working from </a:t>
            </a:r>
            <a:r>
              <a:rPr lang="en-GB" dirty="0" smtClean="0"/>
              <a:t>a</a:t>
            </a:r>
            <a:r>
              <a:rPr lang="tr-TR" dirty="0" smtClean="0"/>
              <a:t> </a:t>
            </a:r>
            <a:r>
              <a:rPr lang="en-GB" dirty="0" smtClean="0"/>
              <a:t>moral</a:t>
            </a:r>
            <a:r>
              <a:rPr lang="tr-TR" dirty="0" smtClean="0"/>
              <a:t> </a:t>
            </a:r>
            <a:r>
              <a:rPr lang="en-GB" dirty="0" smtClean="0"/>
              <a:t>bent </a:t>
            </a:r>
            <a:r>
              <a:rPr lang="en-GB" dirty="0"/>
              <a:t>are not </a:t>
            </a:r>
            <a:r>
              <a:rPr lang="en-GB" dirty="0" smtClean="0"/>
              <a:t>unaware</a:t>
            </a:r>
            <a:r>
              <a:rPr lang="tr-TR" dirty="0"/>
              <a:t> </a:t>
            </a:r>
            <a:r>
              <a:rPr lang="en-GB" dirty="0" smtClean="0"/>
              <a:t>of </a:t>
            </a:r>
            <a:r>
              <a:rPr lang="en-GB" dirty="0"/>
              <a:t>form, figurative language, and other purely aesthetic considerations, but they </a:t>
            </a:r>
            <a:r>
              <a:rPr lang="en-GB" dirty="0" smtClean="0"/>
              <a:t>consider</a:t>
            </a:r>
            <a:r>
              <a:rPr lang="tr-TR" dirty="0" smtClean="0"/>
              <a:t> </a:t>
            </a:r>
            <a:r>
              <a:rPr lang="en-GB" dirty="0" smtClean="0"/>
              <a:t>them </a:t>
            </a:r>
            <a:r>
              <a:rPr lang="en-GB" dirty="0"/>
              <a:t>to be secondary. </a:t>
            </a:r>
          </a:p>
        </p:txBody>
      </p:sp>
      <p:sp>
        <p:nvSpPr>
          <p:cNvPr id="2" name="Slayt Numarası Yer Tutucusu 1"/>
          <p:cNvSpPr>
            <a:spLocks noGrp="1"/>
          </p:cNvSpPr>
          <p:nvPr>
            <p:ph type="sldNum" sz="quarter" idx="12"/>
          </p:nvPr>
        </p:nvSpPr>
        <p:spPr/>
        <p:txBody>
          <a:bodyPr/>
          <a:lstStyle/>
          <a:p>
            <a:fld id="{DBF62C90-8065-4B7B-B00D-83E9DE2EA80D}" type="slidenum">
              <a:rPr lang="tr-TR" smtClean="0"/>
              <a:pPr/>
              <a:t>17</a:t>
            </a:fld>
            <a:endParaRPr lang="tr-TR"/>
          </a:p>
        </p:txBody>
      </p:sp>
    </p:spTree>
    <p:extLst>
      <p:ext uri="{BB962C8B-B14F-4D97-AF65-F5344CB8AC3E}">
        <p14:creationId xmlns:p14="http://schemas.microsoft.com/office/powerpoint/2010/main" val="37466956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764704"/>
            <a:ext cx="7890080" cy="5483696"/>
          </a:xfrm>
        </p:spPr>
        <p:txBody>
          <a:bodyPr>
            <a:normAutofit/>
          </a:bodyPr>
          <a:lstStyle/>
          <a:p>
            <a:r>
              <a:rPr lang="en-GB" dirty="0"/>
              <a:t>The </a:t>
            </a:r>
            <a:r>
              <a:rPr lang="en-GB" dirty="0" smtClean="0"/>
              <a:t>important</a:t>
            </a:r>
            <a:r>
              <a:rPr lang="tr-TR" dirty="0" smtClean="0"/>
              <a:t> </a:t>
            </a:r>
            <a:r>
              <a:rPr lang="en-GB" dirty="0" smtClean="0"/>
              <a:t>thing </a:t>
            </a:r>
            <a:r>
              <a:rPr lang="en-GB" dirty="0"/>
              <a:t>is the moral or philosophical teaching. On its </a:t>
            </a:r>
            <a:r>
              <a:rPr lang="en-GB" dirty="0" smtClean="0"/>
              <a:t>highest</a:t>
            </a:r>
            <a:r>
              <a:rPr lang="tr-TR" dirty="0" smtClean="0"/>
              <a:t> </a:t>
            </a:r>
            <a:r>
              <a:rPr lang="en-GB" dirty="0" smtClean="0"/>
              <a:t>plane </a:t>
            </a:r>
            <a:r>
              <a:rPr lang="en-GB" dirty="0"/>
              <a:t>this is not superficially didactic, though it may at </a:t>
            </a:r>
            <a:r>
              <a:rPr lang="en-GB" dirty="0" smtClean="0"/>
              <a:t>first</a:t>
            </a:r>
            <a:r>
              <a:rPr lang="tr-TR" dirty="0" smtClean="0"/>
              <a:t> </a:t>
            </a:r>
            <a:r>
              <a:rPr lang="en-GB" dirty="0" smtClean="0"/>
              <a:t>seem </a:t>
            </a:r>
            <a:r>
              <a:rPr lang="en-GB" dirty="0"/>
              <a:t>so</a:t>
            </a:r>
            <a:r>
              <a:rPr lang="en-GB" dirty="0" smtClean="0"/>
              <a:t>.</a:t>
            </a:r>
            <a:endParaRPr lang="tr-TR" dirty="0" smtClean="0"/>
          </a:p>
          <a:p>
            <a:r>
              <a:rPr lang="en-GB" dirty="0" smtClean="0"/>
              <a:t>In </a:t>
            </a:r>
            <a:r>
              <a:rPr lang="en-GB" dirty="0"/>
              <a:t>the larger sense</a:t>
            </a:r>
            <a:r>
              <a:rPr lang="en-GB" dirty="0" smtClean="0"/>
              <a:t>,</a:t>
            </a:r>
            <a:r>
              <a:rPr lang="tr-TR" dirty="0" smtClean="0"/>
              <a:t> </a:t>
            </a:r>
            <a:r>
              <a:rPr lang="en-GB" dirty="0" smtClean="0"/>
              <a:t>all </a:t>
            </a:r>
            <a:r>
              <a:rPr lang="en-GB" dirty="0"/>
              <a:t>great literature teaches</a:t>
            </a:r>
            <a:r>
              <a:rPr lang="en-GB" dirty="0" smtClean="0"/>
              <a:t>.</a:t>
            </a:r>
            <a:r>
              <a:rPr lang="tr-TR" dirty="0" smtClean="0"/>
              <a:t> </a:t>
            </a:r>
            <a:r>
              <a:rPr lang="en-GB" dirty="0" smtClean="0"/>
              <a:t>The critic</a:t>
            </a:r>
            <a:r>
              <a:rPr lang="tr-TR" dirty="0" smtClean="0"/>
              <a:t> </a:t>
            </a:r>
            <a:r>
              <a:rPr lang="en-GB" dirty="0" smtClean="0"/>
              <a:t>who </a:t>
            </a:r>
            <a:r>
              <a:rPr lang="en-GB" dirty="0"/>
              <a:t>employs the moral-philosophical approach insists </a:t>
            </a:r>
            <a:r>
              <a:rPr lang="en-GB" dirty="0" smtClean="0"/>
              <a:t>on</a:t>
            </a:r>
            <a:r>
              <a:rPr lang="tr-TR" dirty="0"/>
              <a:t> </a:t>
            </a:r>
            <a:r>
              <a:rPr lang="en-GB" dirty="0" smtClean="0"/>
              <a:t>ascertaining</a:t>
            </a:r>
            <a:r>
              <a:rPr lang="tr-TR" dirty="0" smtClean="0"/>
              <a:t> </a:t>
            </a:r>
            <a:r>
              <a:rPr lang="en-GB" dirty="0" smtClean="0"/>
              <a:t>and </a:t>
            </a:r>
            <a:r>
              <a:rPr lang="en-GB" dirty="0"/>
              <a:t>stating </a:t>
            </a:r>
            <a:r>
              <a:rPr lang="en-GB" b="1" dirty="0">
                <a:solidFill>
                  <a:schemeClr val="accent3">
                    <a:lumMod val="75000"/>
                  </a:schemeClr>
                </a:solidFill>
              </a:rPr>
              <a:t>what is taught</a:t>
            </a:r>
            <a:r>
              <a:rPr lang="en-GB" dirty="0"/>
              <a:t>. </a:t>
            </a:r>
            <a:r>
              <a:rPr lang="tr-TR" dirty="0" smtClean="0"/>
              <a:t> </a:t>
            </a:r>
            <a:r>
              <a:rPr lang="en-GB" dirty="0" smtClean="0"/>
              <a:t>If </a:t>
            </a:r>
            <a:r>
              <a:rPr lang="en-GB" dirty="0"/>
              <a:t>the work is in </a:t>
            </a:r>
            <a:r>
              <a:rPr lang="en-GB" dirty="0" smtClean="0"/>
              <a:t>any</a:t>
            </a:r>
            <a:r>
              <a:rPr lang="tr-TR" dirty="0" smtClean="0"/>
              <a:t> </a:t>
            </a:r>
            <a:r>
              <a:rPr lang="en-GB" dirty="0" smtClean="0"/>
              <a:t>degree </a:t>
            </a:r>
            <a:r>
              <a:rPr lang="en-GB" dirty="0"/>
              <a:t>significant or intelligible, this meaning will be there</a:t>
            </a:r>
            <a:r>
              <a:rPr lang="en-GB" dirty="0" smtClean="0"/>
              <a:t>.</a:t>
            </a:r>
            <a:endParaRPr lang="en-GB"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18</a:t>
            </a:fld>
            <a:endParaRPr lang="tr-TR"/>
          </a:p>
        </p:txBody>
      </p:sp>
    </p:spTree>
    <p:extLst>
      <p:ext uri="{BB962C8B-B14F-4D97-AF65-F5344CB8AC3E}">
        <p14:creationId xmlns:p14="http://schemas.microsoft.com/office/powerpoint/2010/main" val="8045135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TEXTUAL STUDIES or TEXTUAL SCHOLARSHIP</a:t>
            </a:r>
            <a:endParaRPr lang="tr-TR" dirty="0"/>
          </a:p>
        </p:txBody>
      </p:sp>
      <p:sp>
        <p:nvSpPr>
          <p:cNvPr id="3" name="Content Placeholder 2"/>
          <p:cNvSpPr>
            <a:spLocks noGrp="1"/>
          </p:cNvSpPr>
          <p:nvPr>
            <p:ph idx="1"/>
          </p:nvPr>
        </p:nvSpPr>
        <p:spPr>
          <a:xfrm>
            <a:off x="1435608" y="1447800"/>
            <a:ext cx="6952816" cy="4501480"/>
          </a:xfrm>
        </p:spPr>
        <p:txBody>
          <a:bodyPr/>
          <a:lstStyle/>
          <a:p>
            <a:r>
              <a:rPr lang="tr-TR" dirty="0" smtClean="0"/>
              <a:t>This approach can be considered as the beginning of New Critisim.</a:t>
            </a:r>
          </a:p>
          <a:p>
            <a:r>
              <a:rPr lang="tr-TR" dirty="0" smtClean="0"/>
              <a:t>In this criticism the text is analysed in terms of «the work of the author», in other words the critic studies what urges the author to write such a work, what influences him, and what kind of historical motives are </a:t>
            </a:r>
            <a:r>
              <a:rPr lang="tr-TR" dirty="0" err="1" smtClean="0"/>
              <a:t>reflected</a:t>
            </a:r>
            <a:r>
              <a:rPr lang="tr-TR" dirty="0" smtClean="0"/>
              <a:t>.</a:t>
            </a:r>
            <a:endParaRPr lang="tr-TR" dirty="0"/>
          </a:p>
        </p:txBody>
      </p:sp>
      <p:sp>
        <p:nvSpPr>
          <p:cNvPr id="4" name="Slayt Numarası Yer Tutucusu 3"/>
          <p:cNvSpPr>
            <a:spLocks noGrp="1"/>
          </p:cNvSpPr>
          <p:nvPr>
            <p:ph type="sldNum" sz="quarter" idx="12"/>
          </p:nvPr>
        </p:nvSpPr>
        <p:spPr/>
        <p:txBody>
          <a:bodyPr/>
          <a:lstStyle/>
          <a:p>
            <a:fld id="{DBF62C90-8065-4B7B-B00D-83E9DE2EA80D}" type="slidenum">
              <a:rPr lang="tr-TR" smtClean="0"/>
              <a:pPr/>
              <a:t>19</a:t>
            </a:fld>
            <a:endParaRPr lang="tr-TR"/>
          </a:p>
        </p:txBody>
      </p:sp>
    </p:spTree>
    <p:extLst>
      <p:ext uri="{BB962C8B-B14F-4D97-AF65-F5344CB8AC3E}">
        <p14:creationId xmlns:p14="http://schemas.microsoft.com/office/powerpoint/2010/main" val="34931427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9632" y="836712"/>
            <a:ext cx="7674056" cy="5400600"/>
          </a:xfrm>
        </p:spPr>
        <p:txBody>
          <a:bodyPr>
            <a:normAutofit lnSpcReduction="10000"/>
          </a:bodyPr>
          <a:lstStyle/>
          <a:p>
            <a:pPr>
              <a:spcBef>
                <a:spcPts val="1200"/>
              </a:spcBef>
              <a:spcAft>
                <a:spcPts val="1200"/>
              </a:spcAft>
            </a:pPr>
            <a:r>
              <a:rPr lang="en-GB" dirty="0" smtClean="0"/>
              <a:t>Literary studies in the first part of the 20th century were dominated by what are now called «traditional approaches». </a:t>
            </a:r>
            <a:endParaRPr lang="tr-TR" dirty="0" smtClean="0"/>
          </a:p>
          <a:p>
            <a:pPr>
              <a:spcBef>
                <a:spcPts val="1200"/>
              </a:spcBef>
              <a:spcAft>
                <a:spcPts val="1200"/>
              </a:spcAft>
            </a:pPr>
            <a:r>
              <a:rPr lang="tr-TR" dirty="0" err="1" smtClean="0"/>
              <a:t>American</a:t>
            </a:r>
            <a:r>
              <a:rPr lang="tr-TR" dirty="0" smtClean="0"/>
              <a:t> New </a:t>
            </a:r>
            <a:r>
              <a:rPr lang="tr-TR" dirty="0" err="1" smtClean="0"/>
              <a:t>Critics</a:t>
            </a:r>
            <a:r>
              <a:rPr lang="tr-TR" dirty="0" smtClean="0"/>
              <a:t> </a:t>
            </a:r>
            <a:r>
              <a:rPr lang="tr-TR" dirty="0" err="1" smtClean="0"/>
              <a:t>call</a:t>
            </a:r>
            <a:r>
              <a:rPr lang="tr-TR" dirty="0" smtClean="0"/>
              <a:t> «</a:t>
            </a:r>
            <a:r>
              <a:rPr lang="tr-TR" dirty="0" err="1" smtClean="0"/>
              <a:t>extrinsic</a:t>
            </a:r>
            <a:r>
              <a:rPr lang="tr-TR" dirty="0" smtClean="0"/>
              <a:t>» </a:t>
            </a:r>
            <a:r>
              <a:rPr lang="tr-TR" dirty="0" err="1" smtClean="0"/>
              <a:t>approaches</a:t>
            </a:r>
            <a:r>
              <a:rPr lang="tr-TR" dirty="0" smtClean="0"/>
              <a:t> </a:t>
            </a:r>
            <a:r>
              <a:rPr lang="tr-TR" dirty="0" err="1" smtClean="0"/>
              <a:t>to</a:t>
            </a:r>
            <a:r>
              <a:rPr lang="tr-TR" dirty="0" smtClean="0"/>
              <a:t> </a:t>
            </a:r>
            <a:r>
              <a:rPr lang="tr-TR" dirty="0" err="1" smtClean="0"/>
              <a:t>literature</a:t>
            </a:r>
            <a:r>
              <a:rPr lang="tr-TR" dirty="0" smtClean="0"/>
              <a:t>.</a:t>
            </a:r>
          </a:p>
          <a:p>
            <a:pPr>
              <a:spcBef>
                <a:spcPts val="1200"/>
              </a:spcBef>
              <a:spcAft>
                <a:spcPts val="1200"/>
              </a:spcAft>
            </a:pPr>
            <a:r>
              <a:rPr lang="en-GB" dirty="0" smtClean="0"/>
              <a:t>They focus on understanding literary works by bringing external information to bear on them rather than by close and careful consideration of what is already expressed in the work itself.</a:t>
            </a:r>
          </a:p>
        </p:txBody>
      </p:sp>
      <p:sp>
        <p:nvSpPr>
          <p:cNvPr id="2" name="Slayt Numarası Yer Tutucusu 1"/>
          <p:cNvSpPr>
            <a:spLocks noGrp="1"/>
          </p:cNvSpPr>
          <p:nvPr>
            <p:ph type="sldNum" sz="quarter" idx="12"/>
          </p:nvPr>
        </p:nvSpPr>
        <p:spPr/>
        <p:txBody>
          <a:bodyPr/>
          <a:lstStyle/>
          <a:p>
            <a:fld id="{DBF62C90-8065-4B7B-B00D-83E9DE2EA80D}" type="slidenum">
              <a:rPr lang="tr-TR" smtClean="0"/>
              <a:pPr/>
              <a:t>2</a:t>
            </a:fld>
            <a:endParaRPr lang="tr-TR"/>
          </a:p>
        </p:txBody>
      </p:sp>
    </p:spTree>
    <p:extLst>
      <p:ext uri="{BB962C8B-B14F-4D97-AF65-F5344CB8AC3E}">
        <p14:creationId xmlns:p14="http://schemas.microsoft.com/office/powerpoint/2010/main" val="22732714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624" y="692696"/>
            <a:ext cx="7704856" cy="5616624"/>
          </a:xfrm>
        </p:spPr>
        <p:txBody>
          <a:bodyPr>
            <a:normAutofit fontScale="92500" lnSpcReduction="10000"/>
          </a:bodyPr>
          <a:lstStyle/>
          <a:p>
            <a:endParaRPr lang="tr-TR" dirty="0" smtClean="0"/>
          </a:p>
          <a:p>
            <a:r>
              <a:rPr lang="en-GB" dirty="0" smtClean="0"/>
              <a:t>Textual criticism has as its ideal the establishment of an authentic text, or the «text which the author intended».</a:t>
            </a:r>
          </a:p>
          <a:p>
            <a:r>
              <a:rPr lang="en-GB" dirty="0" smtClean="0"/>
              <a:t>There are countless ways in which a literary text may be corrupted from what the author intended. The author’s own manuscript may contain omissions and errors in spelling and mechanics; these mistakes may be preserved by the text copyists, be they scribes, or</a:t>
            </a:r>
            <a:br>
              <a:rPr lang="en-GB" dirty="0" smtClean="0"/>
            </a:br>
            <a:r>
              <a:rPr lang="en-GB" dirty="0" smtClean="0"/>
              <a:t>compositors, or scanners, who may add a few of their own</a:t>
            </a:r>
            <a:r>
              <a:rPr lang="en-US" dirty="0" smtClean="0"/>
              <a:t>. </a:t>
            </a:r>
            <a:endParaRPr lang="tr-TR"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20</a:t>
            </a:fld>
            <a:endParaRPr lang="tr-TR"/>
          </a:p>
        </p:txBody>
      </p:sp>
    </p:spTree>
    <p:extLst>
      <p:ext uri="{BB962C8B-B14F-4D97-AF65-F5344CB8AC3E}">
        <p14:creationId xmlns:p14="http://schemas.microsoft.com/office/powerpoint/2010/main" val="16322279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331640" y="332655"/>
            <a:ext cx="7416824" cy="6274557"/>
          </a:xfrm>
        </p:spPr>
      </p:pic>
      <p:sp>
        <p:nvSpPr>
          <p:cNvPr id="2" name="Slayt Numarası Yer Tutucusu 1"/>
          <p:cNvSpPr>
            <a:spLocks noGrp="1"/>
          </p:cNvSpPr>
          <p:nvPr>
            <p:ph type="sldNum" sz="quarter" idx="12"/>
          </p:nvPr>
        </p:nvSpPr>
        <p:spPr/>
        <p:txBody>
          <a:bodyPr/>
          <a:lstStyle/>
          <a:p>
            <a:fld id="{DBF62C90-8065-4B7B-B00D-83E9DE2EA80D}" type="slidenum">
              <a:rPr lang="tr-TR" smtClean="0"/>
              <a:pPr/>
              <a:t>21</a:t>
            </a:fld>
            <a:endParaRPr lang="tr-TR"/>
          </a:p>
        </p:txBody>
      </p:sp>
    </p:spTree>
    <p:extLst>
      <p:ext uri="{BB962C8B-B14F-4D97-AF65-F5344CB8AC3E}">
        <p14:creationId xmlns:p14="http://schemas.microsoft.com/office/powerpoint/2010/main" val="26203630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260648"/>
            <a:ext cx="7776864" cy="1143000"/>
          </a:xfrm>
        </p:spPr>
        <p:txBody>
          <a:bodyPr>
            <a:normAutofit/>
          </a:bodyPr>
          <a:lstStyle/>
          <a:p>
            <a:r>
              <a:rPr lang="tr-TR" sz="3400" dirty="0" smtClean="0"/>
              <a:t>Applying  Traditional Approaches on a Text</a:t>
            </a:r>
            <a:endParaRPr lang="tr-TR" sz="3400" dirty="0"/>
          </a:p>
        </p:txBody>
      </p:sp>
      <p:sp>
        <p:nvSpPr>
          <p:cNvPr id="3" name="Content Placeholder 2"/>
          <p:cNvSpPr>
            <a:spLocks noGrp="1"/>
          </p:cNvSpPr>
          <p:nvPr>
            <p:ph idx="1"/>
          </p:nvPr>
        </p:nvSpPr>
        <p:spPr>
          <a:xfrm>
            <a:off x="971600" y="1412776"/>
            <a:ext cx="7920880" cy="4800600"/>
          </a:xfrm>
        </p:spPr>
        <p:txBody>
          <a:bodyPr/>
          <a:lstStyle/>
          <a:p>
            <a:r>
              <a:rPr lang="tr-TR" dirty="0" smtClean="0"/>
              <a:t>Shakespeare’s </a:t>
            </a:r>
            <a:r>
              <a:rPr lang="tr-TR" i="1" dirty="0" smtClean="0"/>
              <a:t>Hamlet</a:t>
            </a:r>
            <a:r>
              <a:rPr lang="tr-TR" dirty="0" smtClean="0"/>
              <a:t> is the quintessence of traditional criticism.</a:t>
            </a:r>
          </a:p>
          <a:p>
            <a:r>
              <a:rPr lang="en-GB" dirty="0" smtClean="0"/>
              <a:t>Some of the critics think that Shakespeare draws attention to the potential problem of succession after the death of Queen Elizabeth. </a:t>
            </a:r>
          </a:p>
          <a:p>
            <a:r>
              <a:rPr lang="tr-TR" dirty="0" err="1" smtClean="0"/>
              <a:t>Elizabeth’s</a:t>
            </a:r>
            <a:r>
              <a:rPr lang="tr-TR" dirty="0" smtClean="0"/>
              <a:t> advanced age and poor health may have led the playwright to write such a work.</a:t>
            </a:r>
            <a:endParaRPr lang="tr-TR" dirty="0"/>
          </a:p>
        </p:txBody>
      </p:sp>
      <p:sp>
        <p:nvSpPr>
          <p:cNvPr id="4" name="Slayt Numarası Yer Tutucusu 3"/>
          <p:cNvSpPr>
            <a:spLocks noGrp="1"/>
          </p:cNvSpPr>
          <p:nvPr>
            <p:ph type="sldNum" sz="quarter" idx="12"/>
          </p:nvPr>
        </p:nvSpPr>
        <p:spPr/>
        <p:txBody>
          <a:bodyPr/>
          <a:lstStyle/>
          <a:p>
            <a:fld id="{DBF62C90-8065-4B7B-B00D-83E9DE2EA80D}" type="slidenum">
              <a:rPr lang="tr-TR" smtClean="0"/>
              <a:pPr/>
              <a:t>22</a:t>
            </a:fld>
            <a:endParaRPr lang="tr-TR"/>
          </a:p>
        </p:txBody>
      </p:sp>
    </p:spTree>
    <p:extLst>
      <p:ext uri="{BB962C8B-B14F-4D97-AF65-F5344CB8AC3E}">
        <p14:creationId xmlns:p14="http://schemas.microsoft.com/office/powerpoint/2010/main" val="31169399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620688"/>
            <a:ext cx="7818072" cy="5627712"/>
          </a:xfrm>
        </p:spPr>
        <p:txBody>
          <a:bodyPr>
            <a:normAutofit/>
          </a:bodyPr>
          <a:lstStyle/>
          <a:p>
            <a:r>
              <a:rPr lang="en-GB" dirty="0" smtClean="0"/>
              <a:t>Polonius is considered to be related to Burghley (Lord Treasurer), one of the important politicians of Elizabethan Time</a:t>
            </a:r>
            <a:r>
              <a:rPr lang="tr-TR" dirty="0" smtClean="0"/>
              <a:t>.</a:t>
            </a:r>
          </a:p>
          <a:p>
            <a:r>
              <a:rPr lang="en-US" dirty="0"/>
              <a:t>Burghley </a:t>
            </a:r>
            <a:r>
              <a:rPr lang="en-US" dirty="0" smtClean="0"/>
              <a:t>possessed</a:t>
            </a:r>
            <a:r>
              <a:rPr lang="tr-TR" dirty="0" smtClean="0"/>
              <a:t> </a:t>
            </a:r>
            <a:r>
              <a:rPr lang="en-US" dirty="0" smtClean="0"/>
              <a:t>most </a:t>
            </a:r>
            <a:r>
              <a:rPr lang="en-US" dirty="0"/>
              <a:t>of the shortcomings Shakespeare gave to </a:t>
            </a:r>
            <a:r>
              <a:rPr lang="en-US" dirty="0" smtClean="0"/>
              <a:t>Polonius;</a:t>
            </a:r>
            <a:r>
              <a:rPr lang="tr-TR" dirty="0" smtClean="0"/>
              <a:t> </a:t>
            </a:r>
            <a:r>
              <a:rPr lang="en-US" dirty="0" smtClean="0"/>
              <a:t>he </a:t>
            </a:r>
            <a:r>
              <a:rPr lang="en-US" dirty="0"/>
              <a:t>was boring, meddling, and given to wise old adages </a:t>
            </a:r>
            <a:r>
              <a:rPr lang="en-US" dirty="0" smtClean="0"/>
              <a:t>and</a:t>
            </a:r>
            <a:r>
              <a:rPr lang="tr-TR" dirty="0" smtClean="0"/>
              <a:t> </a:t>
            </a:r>
            <a:r>
              <a:rPr lang="en-US" dirty="0" smtClean="0"/>
              <a:t>truisms</a:t>
            </a:r>
            <a:r>
              <a:rPr lang="en-US" dirty="0"/>
              <a:t>. Moreover, he had an elaborate spy system that kept him informed about both friend and </a:t>
            </a:r>
            <a:r>
              <a:rPr lang="en-US" dirty="0" smtClean="0"/>
              <a:t>foe</a:t>
            </a:r>
            <a:r>
              <a:rPr lang="tr-TR" dirty="0" smtClean="0"/>
              <a:t>.  In the play Polonius assignes Reynaldo to spy his son Laertes in Paris.</a:t>
            </a:r>
            <a:endParaRPr lang="tr-TR"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23</a:t>
            </a:fld>
            <a:endParaRPr lang="tr-TR"/>
          </a:p>
        </p:txBody>
      </p:sp>
    </p:spTree>
    <p:extLst>
      <p:ext uri="{BB962C8B-B14F-4D97-AF65-F5344CB8AC3E}">
        <p14:creationId xmlns:p14="http://schemas.microsoft.com/office/powerpoint/2010/main" val="4076884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616" y="476672"/>
            <a:ext cx="7498080" cy="5771728"/>
          </a:xfrm>
        </p:spPr>
        <p:txBody>
          <a:bodyPr>
            <a:normAutofit fontScale="92500" lnSpcReduction="10000"/>
          </a:bodyPr>
          <a:lstStyle/>
          <a:p>
            <a:r>
              <a:rPr lang="en-GB" dirty="0" smtClean="0"/>
              <a:t>Shakespeare creates such a character to criticise </a:t>
            </a:r>
            <a:r>
              <a:rPr lang="tr-TR" dirty="0" smtClean="0"/>
              <a:t>Burgley, and he protrays the lord after his death in 1598.</a:t>
            </a:r>
          </a:p>
          <a:p>
            <a:r>
              <a:rPr lang="en-GB" dirty="0" smtClean="0"/>
              <a:t>Apart from the historical events or figures,  Shakespeare’s own thoughts are reflected,  as well. </a:t>
            </a:r>
            <a:r>
              <a:rPr lang="tr-TR" dirty="0" smtClean="0"/>
              <a:t> As a </a:t>
            </a:r>
            <a:r>
              <a:rPr lang="tr-TR" dirty="0" err="1" smtClean="0"/>
              <a:t>dramatist</a:t>
            </a:r>
            <a:r>
              <a:rPr lang="tr-TR" dirty="0" smtClean="0"/>
              <a:t>, he </a:t>
            </a:r>
            <a:r>
              <a:rPr lang="en-GB" dirty="0" smtClean="0"/>
              <a:t>criticises</a:t>
            </a:r>
            <a:r>
              <a:rPr lang="tr-TR" dirty="0" smtClean="0"/>
              <a:t> the dramatic activity of the period and the attitudes of the players because</a:t>
            </a:r>
            <a:r>
              <a:rPr lang="en-GB" dirty="0" smtClean="0"/>
              <a:t> the private theatre</a:t>
            </a:r>
            <a:r>
              <a:rPr lang="tr-TR" dirty="0" smtClean="0"/>
              <a:t> </a:t>
            </a:r>
            <a:r>
              <a:rPr lang="en-US" dirty="0" smtClean="0"/>
              <a:t>employ</a:t>
            </a:r>
            <a:r>
              <a:rPr lang="tr-TR" dirty="0" smtClean="0"/>
              <a:t>ed </a:t>
            </a:r>
            <a:r>
              <a:rPr lang="en-US" dirty="0" smtClean="0"/>
              <a:t>children and</a:t>
            </a:r>
            <a:r>
              <a:rPr lang="tr-TR" dirty="0" smtClean="0"/>
              <a:t> </a:t>
            </a:r>
            <a:r>
              <a:rPr lang="en-US" dirty="0" smtClean="0"/>
              <a:t>constitute</a:t>
            </a:r>
            <a:r>
              <a:rPr lang="tr-TR" dirty="0" smtClean="0"/>
              <a:t>d</a:t>
            </a:r>
            <a:r>
              <a:rPr lang="en-US" dirty="0" smtClean="0"/>
              <a:t> </a:t>
            </a:r>
            <a:r>
              <a:rPr lang="en-US" dirty="0"/>
              <a:t>a rival for the adult companies of the public theater</a:t>
            </a:r>
            <a:r>
              <a:rPr lang="en-US" dirty="0" smtClean="0"/>
              <a:t>,</a:t>
            </a:r>
            <a:r>
              <a:rPr lang="tr-TR" dirty="0" smtClean="0"/>
              <a:t> </a:t>
            </a:r>
            <a:r>
              <a:rPr lang="en-US" dirty="0" smtClean="0"/>
              <a:t>for </a:t>
            </a:r>
            <a:r>
              <a:rPr lang="en-US" dirty="0"/>
              <a:t>which Shakespeare wrote. </a:t>
            </a:r>
            <a:r>
              <a:rPr lang="tr-TR" dirty="0" smtClean="0"/>
              <a:t> </a:t>
            </a:r>
            <a:r>
              <a:rPr lang="tr-TR" dirty="0" err="1" smtClean="0"/>
              <a:t>That’s</a:t>
            </a:r>
            <a:r>
              <a:rPr lang="tr-TR" dirty="0" smtClean="0"/>
              <a:t> why Hamlet attacks the players because of their repertoire.</a:t>
            </a:r>
            <a:endParaRPr lang="en-GB"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24</a:t>
            </a:fld>
            <a:endParaRPr lang="tr-TR"/>
          </a:p>
        </p:txBody>
      </p:sp>
    </p:spTree>
    <p:extLst>
      <p:ext uri="{BB962C8B-B14F-4D97-AF65-F5344CB8AC3E}">
        <p14:creationId xmlns:p14="http://schemas.microsoft.com/office/powerpoint/2010/main" val="3675972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1640" y="1052736"/>
            <a:ext cx="7416824" cy="4752527"/>
          </a:xfrm>
        </p:spPr>
        <p:txBody>
          <a:bodyPr/>
          <a:lstStyle/>
          <a:p>
            <a:r>
              <a:rPr lang="tr-TR" dirty="0" smtClean="0"/>
              <a:t>Moreover,  Shakespeare portrays some courtiers as stock characters </a:t>
            </a:r>
            <a:r>
              <a:rPr lang="tr-TR" dirty="0"/>
              <a:t>(Osric, </a:t>
            </a:r>
            <a:r>
              <a:rPr lang="tr-TR" dirty="0" smtClean="0"/>
              <a:t>Rosencrantz </a:t>
            </a:r>
            <a:r>
              <a:rPr lang="tr-TR" dirty="0"/>
              <a:t>and Guildenstern) </a:t>
            </a:r>
            <a:r>
              <a:rPr lang="tr-TR" dirty="0" smtClean="0"/>
              <a:t>in the play to show that they are weak characters who could not make their own decisions, instead just puppets in hand of the </a:t>
            </a:r>
            <a:r>
              <a:rPr lang="tr-TR" dirty="0" err="1" smtClean="0"/>
              <a:t>authority</a:t>
            </a:r>
            <a:r>
              <a:rPr lang="tr-TR" dirty="0" smtClean="0"/>
              <a:t>.</a:t>
            </a:r>
          </a:p>
        </p:txBody>
      </p:sp>
      <p:sp>
        <p:nvSpPr>
          <p:cNvPr id="2" name="Slayt Numarası Yer Tutucusu 1"/>
          <p:cNvSpPr>
            <a:spLocks noGrp="1"/>
          </p:cNvSpPr>
          <p:nvPr>
            <p:ph type="sldNum" sz="quarter" idx="12"/>
          </p:nvPr>
        </p:nvSpPr>
        <p:spPr/>
        <p:txBody>
          <a:bodyPr/>
          <a:lstStyle/>
          <a:p>
            <a:fld id="{DBF62C90-8065-4B7B-B00D-83E9DE2EA80D}" type="slidenum">
              <a:rPr lang="tr-TR" smtClean="0"/>
              <a:pPr/>
              <a:t>25</a:t>
            </a:fld>
            <a:endParaRPr lang="tr-TR"/>
          </a:p>
        </p:txBody>
      </p:sp>
    </p:spTree>
    <p:extLst>
      <p:ext uri="{BB962C8B-B14F-4D97-AF65-F5344CB8AC3E}">
        <p14:creationId xmlns:p14="http://schemas.microsoft.com/office/powerpoint/2010/main" val="30228613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624" y="1196752"/>
            <a:ext cx="7632848" cy="4771819"/>
          </a:xfrm>
        </p:spPr>
        <p:txBody>
          <a:bodyPr/>
          <a:lstStyle/>
          <a:p>
            <a:r>
              <a:rPr lang="en-GB" dirty="0" smtClean="0"/>
              <a:t>The Danish court of the period could be studied in terms of traditional criticism, as well. The question in the play is succession, so one should focus on how the Danish court solves such a problem. </a:t>
            </a:r>
            <a:endParaRPr lang="tr-TR" dirty="0" smtClean="0"/>
          </a:p>
          <a:p>
            <a:r>
              <a:rPr lang="en-GB" dirty="0" smtClean="0"/>
              <a:t>And the critic should learn what he needs to know about Elizabethan England to understand this play.</a:t>
            </a:r>
            <a:r>
              <a:rPr lang="en-US" dirty="0" smtClean="0"/>
              <a:t> </a:t>
            </a:r>
            <a:endParaRPr lang="en-US"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26</a:t>
            </a:fld>
            <a:endParaRPr lang="tr-TR"/>
          </a:p>
        </p:txBody>
      </p:sp>
    </p:spTree>
    <p:extLst>
      <p:ext uri="{BB962C8B-B14F-4D97-AF65-F5344CB8AC3E}">
        <p14:creationId xmlns:p14="http://schemas.microsoft.com/office/powerpoint/2010/main" val="25779307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87624" y="764704"/>
            <a:ext cx="7746064" cy="5483696"/>
          </a:xfrm>
        </p:spPr>
        <p:txBody>
          <a:bodyPr>
            <a:normAutofit/>
          </a:bodyPr>
          <a:lstStyle/>
          <a:p>
            <a:r>
              <a:rPr lang="en-GB" dirty="0" smtClean="0"/>
              <a:t>The critic should not miss that Hamlet does not succeed to throne after the death of his father even though he is the only son</a:t>
            </a:r>
            <a:r>
              <a:rPr lang="tr-TR" dirty="0" smtClean="0"/>
              <a:t>.</a:t>
            </a:r>
          </a:p>
          <a:p>
            <a:r>
              <a:rPr lang="tr-TR" dirty="0" smtClean="0"/>
              <a:t>I</a:t>
            </a:r>
            <a:r>
              <a:rPr lang="en-US" dirty="0" smtClean="0"/>
              <a:t>n Hamlet</a:t>
            </a:r>
            <a:r>
              <a:rPr lang="tr-TR" dirty="0" smtClean="0"/>
              <a:t>’</a:t>
            </a:r>
            <a:r>
              <a:rPr lang="en-US" dirty="0" smtClean="0"/>
              <a:t>s day the Danish throne</a:t>
            </a:r>
            <a:r>
              <a:rPr lang="tr-TR" dirty="0" smtClean="0"/>
              <a:t> </a:t>
            </a:r>
            <a:r>
              <a:rPr lang="en-US" dirty="0" smtClean="0"/>
              <a:t>was an elective</a:t>
            </a:r>
            <a:r>
              <a:rPr lang="tr-TR" dirty="0" smtClean="0"/>
              <a:t> </a:t>
            </a:r>
            <a:r>
              <a:rPr lang="en-US" dirty="0" smtClean="0"/>
              <a:t>one. The royal council, composed</a:t>
            </a:r>
            <a:r>
              <a:rPr lang="tr-TR" dirty="0" smtClean="0"/>
              <a:t> </a:t>
            </a:r>
            <a:r>
              <a:rPr lang="en-US" dirty="0" smtClean="0"/>
              <a:t>of the most</a:t>
            </a:r>
            <a:r>
              <a:rPr lang="tr-TR" dirty="0" smtClean="0"/>
              <a:t> </a:t>
            </a:r>
            <a:r>
              <a:rPr lang="en-US" dirty="0" smtClean="0"/>
              <a:t>powerful nobles</a:t>
            </a:r>
            <a:r>
              <a:rPr lang="tr-TR" dirty="0" smtClean="0"/>
              <a:t> </a:t>
            </a:r>
            <a:r>
              <a:rPr lang="en-US" dirty="0" smtClean="0"/>
              <a:t>in the land, named the next king. The custom</a:t>
            </a:r>
            <a:r>
              <a:rPr lang="tr-TR" dirty="0" smtClean="0"/>
              <a:t> </a:t>
            </a:r>
            <a:r>
              <a:rPr lang="en-US" dirty="0" smtClean="0"/>
              <a:t>of the throne</a:t>
            </a:r>
            <a:r>
              <a:rPr lang="tr-TR" dirty="0" smtClean="0"/>
              <a:t>’</a:t>
            </a:r>
            <a:r>
              <a:rPr lang="en-US" dirty="0" smtClean="0"/>
              <a:t>s</a:t>
            </a:r>
            <a:r>
              <a:rPr lang="tr-TR" dirty="0" smtClean="0"/>
              <a:t> </a:t>
            </a:r>
            <a:r>
              <a:rPr lang="en-US" dirty="0" smtClean="0"/>
              <a:t>descending</a:t>
            </a:r>
            <a:r>
              <a:rPr lang="tr-TR" dirty="0" smtClean="0"/>
              <a:t> </a:t>
            </a:r>
            <a:r>
              <a:rPr lang="en-US" dirty="0" smtClean="0"/>
              <a:t>to the</a:t>
            </a:r>
            <a:r>
              <a:rPr lang="tr-TR" dirty="0" smtClean="0"/>
              <a:t> </a:t>
            </a:r>
            <a:r>
              <a:rPr lang="en-US" dirty="0" smtClean="0"/>
              <a:t>oldest</a:t>
            </a:r>
            <a:r>
              <a:rPr lang="tr-TR" dirty="0" smtClean="0"/>
              <a:t> </a:t>
            </a:r>
            <a:r>
              <a:rPr lang="en-US" dirty="0" smtClean="0"/>
              <a:t>son</a:t>
            </a:r>
            <a:r>
              <a:rPr lang="tr-TR" dirty="0" smtClean="0"/>
              <a:t> </a:t>
            </a:r>
            <a:r>
              <a:rPr lang="en-US" dirty="0" smtClean="0"/>
              <a:t>of the</a:t>
            </a:r>
            <a:r>
              <a:rPr lang="tr-TR" dirty="0" smtClean="0"/>
              <a:t> </a:t>
            </a:r>
            <a:r>
              <a:rPr lang="en-US" dirty="0" smtClean="0"/>
              <a:t>late</a:t>
            </a:r>
            <a:r>
              <a:rPr lang="tr-TR" dirty="0" smtClean="0"/>
              <a:t> </a:t>
            </a:r>
            <a:r>
              <a:rPr lang="en-US" dirty="0" smtClean="0"/>
              <a:t>monarch</a:t>
            </a:r>
            <a:r>
              <a:rPr lang="tr-TR" dirty="0" smtClean="0"/>
              <a:t> </a:t>
            </a:r>
            <a:r>
              <a:rPr lang="en-US" dirty="0" smtClean="0"/>
              <a:t>had not yet crystallized into law.</a:t>
            </a:r>
            <a:endParaRPr lang="tr-TR"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27</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87624" y="692696"/>
            <a:ext cx="7498080" cy="5555704"/>
          </a:xfrm>
        </p:spPr>
        <p:txBody>
          <a:bodyPr>
            <a:normAutofit/>
          </a:bodyPr>
          <a:lstStyle/>
          <a:p>
            <a:r>
              <a:rPr lang="en-GB" dirty="0" smtClean="0"/>
              <a:t>In the light of traditional criticism, also the moral and philosophical aspects of the play should be analysed. </a:t>
            </a:r>
          </a:p>
          <a:p>
            <a:r>
              <a:rPr lang="en-GB" dirty="0" smtClean="0"/>
              <a:t>The play emphasises that </a:t>
            </a:r>
            <a:r>
              <a:rPr lang="en-US" dirty="0" smtClean="0"/>
              <a:t>some</a:t>
            </a:r>
            <a:r>
              <a:rPr lang="tr-TR" dirty="0" smtClean="0"/>
              <a:t> </a:t>
            </a:r>
            <a:r>
              <a:rPr lang="en-US" dirty="0" smtClean="0"/>
              <a:t>humans</a:t>
            </a:r>
            <a:r>
              <a:rPr lang="tr-TR" dirty="0" smtClean="0"/>
              <a:t> </a:t>
            </a:r>
            <a:r>
              <a:rPr lang="en-US" dirty="0" smtClean="0"/>
              <a:t>are</a:t>
            </a:r>
            <a:r>
              <a:rPr lang="tr-TR" dirty="0" smtClean="0"/>
              <a:t> </a:t>
            </a:r>
            <a:r>
              <a:rPr lang="en-US" dirty="0" smtClean="0"/>
              <a:t>so</a:t>
            </a:r>
            <a:r>
              <a:rPr lang="tr-TR" dirty="0" smtClean="0"/>
              <a:t> </a:t>
            </a:r>
            <a:r>
              <a:rPr lang="en-US" dirty="0" smtClean="0"/>
              <a:t>ambitious</a:t>
            </a:r>
            <a:r>
              <a:rPr lang="tr-TR" dirty="0" smtClean="0"/>
              <a:t> </a:t>
            </a:r>
            <a:r>
              <a:rPr lang="en-US" dirty="0" smtClean="0"/>
              <a:t>for a</a:t>
            </a:r>
            <a:r>
              <a:rPr lang="tr-TR" dirty="0" smtClean="0"/>
              <a:t> </a:t>
            </a:r>
            <a:r>
              <a:rPr lang="en-US" dirty="0" smtClean="0"/>
              <a:t>crown that they are</a:t>
            </a:r>
            <a:r>
              <a:rPr lang="tr-TR" dirty="0" smtClean="0"/>
              <a:t> </a:t>
            </a:r>
            <a:r>
              <a:rPr lang="en-US" dirty="0" smtClean="0"/>
              <a:t>willing to murder for it and</a:t>
            </a:r>
            <a:r>
              <a:rPr lang="tr-TR" dirty="0" smtClean="0"/>
              <a:t> </a:t>
            </a:r>
            <a:r>
              <a:rPr lang="en-US" dirty="0" smtClean="0"/>
              <a:t>that others are so highly sexed</a:t>
            </a:r>
            <a:r>
              <a:rPr lang="tr-TR" dirty="0" smtClean="0"/>
              <a:t> </a:t>
            </a:r>
            <a:r>
              <a:rPr lang="en-US" dirty="0" smtClean="0"/>
              <a:t>that they will violate not only</a:t>
            </a:r>
            <a:r>
              <a:rPr lang="tr-TR" dirty="0" smtClean="0"/>
              <a:t> </a:t>
            </a:r>
            <a:r>
              <a:rPr lang="en-US" dirty="0" smtClean="0"/>
              <a:t>the laws of decorum</a:t>
            </a:r>
            <a:r>
              <a:rPr lang="tr-TR" dirty="0" smtClean="0"/>
              <a:t> </a:t>
            </a:r>
            <a:r>
              <a:rPr lang="en-US" dirty="0" smtClean="0"/>
              <a:t>but also</a:t>
            </a:r>
            <a:r>
              <a:rPr lang="tr-TR" dirty="0" smtClean="0"/>
              <a:t> </a:t>
            </a:r>
            <a:r>
              <a:rPr lang="en-US" dirty="0" smtClean="0"/>
              <a:t>the civil and ecclesiastical</a:t>
            </a:r>
            <a:r>
              <a:rPr lang="tr-TR" dirty="0" smtClean="0"/>
              <a:t> </a:t>
            </a:r>
            <a:r>
              <a:rPr lang="en-US" dirty="0" smtClean="0"/>
              <a:t>laws against</a:t>
            </a:r>
            <a:r>
              <a:rPr lang="tr-TR" dirty="0" smtClean="0"/>
              <a:t> </a:t>
            </a:r>
            <a:r>
              <a:rPr lang="en-US" dirty="0" smtClean="0"/>
              <a:t>incest</a:t>
            </a:r>
            <a:r>
              <a:rPr lang="tr-TR" dirty="0" smtClean="0"/>
              <a:t>.</a:t>
            </a:r>
            <a:endParaRPr lang="en-GB"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28</a:t>
            </a:fld>
            <a:endParaRPr lang="tr-T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87624" y="836712"/>
            <a:ext cx="7498080" cy="5184576"/>
          </a:xfrm>
        </p:spPr>
        <p:txBody>
          <a:bodyPr/>
          <a:lstStyle/>
          <a:p>
            <a:r>
              <a:rPr lang="en-GB" dirty="0" smtClean="0"/>
              <a:t>Another point is that as an intellectual</a:t>
            </a:r>
            <a:r>
              <a:rPr lang="tr-TR" dirty="0" smtClean="0"/>
              <a:t>,</a:t>
            </a:r>
            <a:r>
              <a:rPr lang="en-GB" dirty="0" smtClean="0"/>
              <a:t> Hamlet is in search of revenge. It is obvious that his philosophical knowledge and Christian religion should hinder him and he must realise that revenge is wrong. However,  Hamlet never gives up the idea of taking revenge because he is a transitional figure between his “feudal son” identity and intellectual man.</a:t>
            </a:r>
            <a:endParaRPr lang="en-GB"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29</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71600" y="548680"/>
            <a:ext cx="7962088" cy="5976664"/>
          </a:xfrm>
        </p:spPr>
        <p:txBody>
          <a:bodyPr>
            <a:normAutofit lnSpcReduction="10000"/>
          </a:bodyPr>
          <a:lstStyle/>
          <a:p>
            <a:r>
              <a:rPr lang="en-GB" dirty="0" smtClean="0"/>
              <a:t>To certain extent all approaches to literature are by definition extrinsic  because a reader must have certain basic information at hand to read a literary work at all. </a:t>
            </a:r>
          </a:p>
          <a:p>
            <a:r>
              <a:rPr lang="en-GB" dirty="0" smtClean="0"/>
              <a:t>At the vey least, a reader must know the language in which the work is written and must possess a certain basic amount of cultural knowledge. </a:t>
            </a:r>
          </a:p>
          <a:p>
            <a:r>
              <a:rPr lang="en-GB" dirty="0" smtClean="0"/>
              <a:t>A reader must have at least a minimal understanding of the conventions of literature to process the content of a literary work in a coherent way.</a:t>
            </a:r>
          </a:p>
          <a:p>
            <a:endParaRPr lang="en-GB"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3</a:t>
            </a:fld>
            <a:endParaRPr lang="tr-TR"/>
          </a:p>
        </p:txBody>
      </p:sp>
    </p:spTree>
    <p:extLst>
      <p:ext uri="{BB962C8B-B14F-4D97-AF65-F5344CB8AC3E}">
        <p14:creationId xmlns:p14="http://schemas.microsoft.com/office/powerpoint/2010/main" val="25883458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Conclusion</a:t>
            </a:r>
            <a:endParaRPr lang="tr-TR" dirty="0"/>
          </a:p>
        </p:txBody>
      </p:sp>
      <p:sp>
        <p:nvSpPr>
          <p:cNvPr id="3" name="Content Placeholder 2"/>
          <p:cNvSpPr>
            <a:spLocks noGrp="1"/>
          </p:cNvSpPr>
          <p:nvPr>
            <p:ph idx="1"/>
          </p:nvPr>
        </p:nvSpPr>
        <p:spPr>
          <a:xfrm>
            <a:off x="1435608" y="1447800"/>
            <a:ext cx="7498080" cy="4789512"/>
          </a:xfrm>
        </p:spPr>
        <p:txBody>
          <a:bodyPr>
            <a:normAutofit/>
          </a:bodyPr>
          <a:lstStyle/>
          <a:p>
            <a:r>
              <a:rPr lang="en-GB" dirty="0" smtClean="0"/>
              <a:t>Traditional approaches analyse a work of art as the mirror of the author and the society of the period in which it is written.</a:t>
            </a:r>
          </a:p>
          <a:p>
            <a:r>
              <a:rPr lang="en-GB" dirty="0" smtClean="0"/>
              <a:t>Studying the historical events of the period, getting information about the author’s life and experiences could help </a:t>
            </a:r>
            <a:r>
              <a:rPr lang="tr-TR" dirty="0" smtClean="0"/>
              <a:t>us</a:t>
            </a:r>
            <a:r>
              <a:rPr lang="en-GB" dirty="0" smtClean="0"/>
              <a:t> understand what the text explain</a:t>
            </a:r>
            <a:r>
              <a:rPr lang="tr-TR" dirty="0" smtClean="0"/>
              <a:t>s</a:t>
            </a:r>
            <a:r>
              <a:rPr lang="en-GB" dirty="0" smtClean="0"/>
              <a:t> and what the author intends.</a:t>
            </a:r>
          </a:p>
        </p:txBody>
      </p:sp>
      <p:sp>
        <p:nvSpPr>
          <p:cNvPr id="4" name="Slayt Numarası Yer Tutucusu 3"/>
          <p:cNvSpPr>
            <a:spLocks noGrp="1"/>
          </p:cNvSpPr>
          <p:nvPr>
            <p:ph type="sldNum" sz="quarter" idx="12"/>
          </p:nvPr>
        </p:nvSpPr>
        <p:spPr/>
        <p:txBody>
          <a:bodyPr/>
          <a:lstStyle/>
          <a:p>
            <a:fld id="{DBF62C90-8065-4B7B-B00D-83E9DE2EA80D}" type="slidenum">
              <a:rPr lang="tr-TR" smtClean="0"/>
              <a:pPr/>
              <a:t>30</a:t>
            </a:fld>
            <a:endParaRPr lang="tr-TR"/>
          </a:p>
        </p:txBody>
      </p:sp>
    </p:spTree>
    <p:extLst>
      <p:ext uri="{BB962C8B-B14F-4D97-AF65-F5344CB8AC3E}">
        <p14:creationId xmlns:p14="http://schemas.microsoft.com/office/powerpoint/2010/main" val="2596650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624" y="548680"/>
            <a:ext cx="7746064" cy="5472608"/>
          </a:xfrm>
        </p:spPr>
        <p:txBody>
          <a:bodyPr>
            <a:normAutofit/>
          </a:bodyPr>
          <a:lstStyle/>
          <a:p>
            <a:r>
              <a:rPr lang="en-GB" dirty="0" smtClean="0"/>
              <a:t>A reader who</a:t>
            </a:r>
            <a:r>
              <a:rPr lang="tr-TR" dirty="0" smtClean="0"/>
              <a:t> </a:t>
            </a:r>
            <a:r>
              <a:rPr lang="en-GB" dirty="0" smtClean="0"/>
              <a:t>stays more or less on the surface of a piece of literature has at</a:t>
            </a:r>
            <a:r>
              <a:rPr lang="tr-TR" dirty="0" smtClean="0"/>
              <a:t> </a:t>
            </a:r>
            <a:r>
              <a:rPr lang="en-GB" dirty="0" smtClean="0"/>
              <a:t>least understood part of what it is about. </a:t>
            </a:r>
            <a:endParaRPr lang="tr-TR" dirty="0" smtClean="0"/>
          </a:p>
          <a:p>
            <a:r>
              <a:rPr lang="en-GB" dirty="0" smtClean="0"/>
              <a:t>Ones who intend to employ the traditional approaches to a literary work will almost certainly employ them simultaneously. That is, they will bring to bear on a poem, for instance, </a:t>
            </a:r>
            <a:r>
              <a:rPr lang="tr-TR" dirty="0" smtClean="0"/>
              <a:t> </a:t>
            </a:r>
            <a:r>
              <a:rPr lang="en-GB" dirty="0" smtClean="0"/>
              <a:t>all the information and insights these respective disciplines can give in seeing just what the poem means and does</a:t>
            </a:r>
            <a:r>
              <a:rPr lang="tr-TR" dirty="0" smtClean="0"/>
              <a:t>.</a:t>
            </a:r>
            <a:endParaRPr lang="tr-TR"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31</a:t>
            </a:fld>
            <a:endParaRPr lang="tr-TR"/>
          </a:p>
        </p:txBody>
      </p:sp>
    </p:spTree>
    <p:extLst>
      <p:ext uri="{BB962C8B-B14F-4D97-AF65-F5344CB8AC3E}">
        <p14:creationId xmlns:p14="http://schemas.microsoft.com/office/powerpoint/2010/main" val="271656558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BIBLIOGRAPHY</a:t>
            </a:r>
            <a:endParaRPr lang="en-GB" dirty="0"/>
          </a:p>
        </p:txBody>
      </p:sp>
      <p:sp>
        <p:nvSpPr>
          <p:cNvPr id="3" name="2 İçerik Yer Tutucusu"/>
          <p:cNvSpPr>
            <a:spLocks noGrp="1"/>
          </p:cNvSpPr>
          <p:nvPr>
            <p:ph idx="1"/>
          </p:nvPr>
        </p:nvSpPr>
        <p:spPr/>
        <p:txBody>
          <a:bodyPr/>
          <a:lstStyle/>
          <a:p>
            <a:r>
              <a:rPr lang="tr-TR" dirty="0" err="1" smtClean="0"/>
              <a:t>Booker</a:t>
            </a:r>
            <a:r>
              <a:rPr lang="tr-TR" dirty="0" smtClean="0"/>
              <a:t>, </a:t>
            </a:r>
            <a:r>
              <a:rPr lang="tr-TR" dirty="0" err="1" smtClean="0"/>
              <a:t>Keith</a:t>
            </a:r>
            <a:r>
              <a:rPr lang="tr-TR" dirty="0" smtClean="0"/>
              <a:t> M. </a:t>
            </a:r>
            <a:r>
              <a:rPr lang="tr-TR" i="1" dirty="0" smtClean="0"/>
              <a:t>A </a:t>
            </a:r>
            <a:r>
              <a:rPr lang="tr-TR" i="1" dirty="0" err="1" smtClean="0"/>
              <a:t>Practical</a:t>
            </a:r>
            <a:r>
              <a:rPr lang="tr-TR" i="1" dirty="0" smtClean="0"/>
              <a:t> </a:t>
            </a:r>
            <a:r>
              <a:rPr lang="tr-TR" i="1" dirty="0" err="1" smtClean="0"/>
              <a:t>Introduction</a:t>
            </a:r>
            <a:r>
              <a:rPr lang="tr-TR" i="1" dirty="0" smtClean="0"/>
              <a:t> </a:t>
            </a:r>
            <a:r>
              <a:rPr lang="tr-TR" i="1" dirty="0" err="1" smtClean="0"/>
              <a:t>to</a:t>
            </a:r>
            <a:r>
              <a:rPr lang="tr-TR" i="1" dirty="0" smtClean="0"/>
              <a:t> </a:t>
            </a:r>
            <a:r>
              <a:rPr lang="tr-TR" i="1" dirty="0" err="1" smtClean="0"/>
              <a:t>Literary</a:t>
            </a:r>
            <a:r>
              <a:rPr lang="tr-TR" i="1" dirty="0" smtClean="0"/>
              <a:t> </a:t>
            </a:r>
            <a:r>
              <a:rPr lang="tr-TR" i="1" dirty="0" err="1" smtClean="0"/>
              <a:t>Theory</a:t>
            </a:r>
            <a:r>
              <a:rPr lang="tr-TR" i="1" dirty="0" smtClean="0"/>
              <a:t> </a:t>
            </a:r>
            <a:r>
              <a:rPr lang="tr-TR" i="1" dirty="0" err="1" smtClean="0"/>
              <a:t>and</a:t>
            </a:r>
            <a:r>
              <a:rPr lang="tr-TR" i="1" dirty="0" smtClean="0"/>
              <a:t> </a:t>
            </a:r>
            <a:r>
              <a:rPr lang="tr-TR" i="1" dirty="0" err="1" smtClean="0"/>
              <a:t>Criticism</a:t>
            </a:r>
            <a:r>
              <a:rPr lang="tr-TR" dirty="0" smtClean="0"/>
              <a:t>. </a:t>
            </a:r>
            <a:r>
              <a:rPr lang="tr-TR" smtClean="0"/>
              <a:t>London: Longman</a:t>
            </a:r>
            <a:r>
              <a:rPr lang="tr-TR" dirty="0" smtClean="0"/>
              <a:t> </a:t>
            </a:r>
            <a:r>
              <a:rPr lang="tr-TR" dirty="0" err="1" smtClean="0"/>
              <a:t>Publishers</a:t>
            </a:r>
            <a:r>
              <a:rPr lang="tr-TR" dirty="0" smtClean="0"/>
              <a:t>, 1995.</a:t>
            </a:r>
          </a:p>
          <a:p>
            <a:r>
              <a:rPr lang="tr-TR" dirty="0" err="1" smtClean="0"/>
              <a:t>Guerin</a:t>
            </a:r>
            <a:r>
              <a:rPr lang="tr-TR" dirty="0" smtClean="0"/>
              <a:t>, </a:t>
            </a:r>
            <a:r>
              <a:rPr lang="tr-TR" dirty="0" err="1" smtClean="0"/>
              <a:t>Wilfred</a:t>
            </a:r>
            <a:r>
              <a:rPr lang="tr-TR" dirty="0" smtClean="0"/>
              <a:t> L., et al. </a:t>
            </a:r>
            <a:r>
              <a:rPr lang="tr-TR" i="1" dirty="0" smtClean="0"/>
              <a:t>A </a:t>
            </a:r>
            <a:r>
              <a:rPr lang="tr-TR" i="1" dirty="0" err="1" smtClean="0"/>
              <a:t>Handbook</a:t>
            </a:r>
            <a:r>
              <a:rPr lang="tr-TR" i="1" dirty="0" smtClean="0"/>
              <a:t> of </a:t>
            </a:r>
            <a:r>
              <a:rPr lang="tr-TR" i="1" dirty="0" err="1" smtClean="0"/>
              <a:t>Critical</a:t>
            </a:r>
            <a:r>
              <a:rPr lang="tr-TR" i="1" dirty="0" smtClean="0"/>
              <a:t> </a:t>
            </a:r>
            <a:r>
              <a:rPr lang="tr-TR" i="1" dirty="0" err="1" smtClean="0"/>
              <a:t>Approaches</a:t>
            </a:r>
            <a:r>
              <a:rPr lang="tr-TR" i="1" dirty="0" smtClean="0"/>
              <a:t> </a:t>
            </a:r>
            <a:r>
              <a:rPr lang="tr-TR" i="1" dirty="0" err="1" smtClean="0"/>
              <a:t>to</a:t>
            </a:r>
            <a:r>
              <a:rPr lang="tr-TR" i="1" dirty="0" smtClean="0"/>
              <a:t> </a:t>
            </a:r>
            <a:r>
              <a:rPr lang="tr-TR" i="1" dirty="0" err="1" smtClean="0"/>
              <a:t>Literature</a:t>
            </a:r>
            <a:r>
              <a:rPr lang="tr-TR" dirty="0" smtClean="0"/>
              <a:t>. New York: Oxford UP, 2005.</a:t>
            </a:r>
          </a:p>
        </p:txBody>
      </p:sp>
      <p:sp>
        <p:nvSpPr>
          <p:cNvPr id="4" name="3 Slayt Numarası Yer Tutucusu"/>
          <p:cNvSpPr>
            <a:spLocks noGrp="1"/>
          </p:cNvSpPr>
          <p:nvPr>
            <p:ph type="sldNum" sz="quarter" idx="12"/>
          </p:nvPr>
        </p:nvSpPr>
        <p:spPr/>
        <p:txBody>
          <a:bodyPr/>
          <a:lstStyle/>
          <a:p>
            <a:fld id="{DBF62C90-8065-4B7B-B00D-83E9DE2EA80D}" type="slidenum">
              <a:rPr lang="tr-TR" smtClean="0"/>
              <a:pPr/>
              <a:t>32</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692696"/>
            <a:ext cx="7890080" cy="5555704"/>
          </a:xfrm>
        </p:spPr>
        <p:txBody>
          <a:bodyPr/>
          <a:lstStyle/>
          <a:p>
            <a:r>
              <a:rPr lang="en-GB" dirty="0" smtClean="0"/>
              <a:t>We might compare the use of external information to aid in the interpretation of</a:t>
            </a:r>
            <a:r>
              <a:rPr lang="tr-TR" dirty="0" smtClean="0"/>
              <a:t> a </a:t>
            </a:r>
            <a:r>
              <a:rPr lang="tr-TR" dirty="0" err="1" smtClean="0"/>
              <a:t>literary</a:t>
            </a:r>
            <a:r>
              <a:rPr lang="tr-TR" dirty="0" smtClean="0"/>
              <a:t> </a:t>
            </a:r>
            <a:r>
              <a:rPr lang="tr-TR" dirty="0" err="1" smtClean="0"/>
              <a:t>text</a:t>
            </a:r>
            <a:r>
              <a:rPr lang="tr-TR" dirty="0" smtClean="0"/>
              <a:t> </a:t>
            </a:r>
            <a:r>
              <a:rPr lang="tr-TR" dirty="0" err="1" smtClean="0"/>
              <a:t>to</a:t>
            </a:r>
            <a:r>
              <a:rPr lang="tr-TR" dirty="0" smtClean="0"/>
              <a:t> </a:t>
            </a:r>
            <a:r>
              <a:rPr lang="tr-TR" dirty="0" err="1" smtClean="0"/>
              <a:t>the</a:t>
            </a:r>
            <a:r>
              <a:rPr lang="tr-TR" dirty="0" smtClean="0"/>
              <a:t> </a:t>
            </a:r>
            <a:r>
              <a:rPr lang="tr-TR" dirty="0" err="1" smtClean="0"/>
              <a:t>activities</a:t>
            </a:r>
            <a:r>
              <a:rPr lang="tr-TR" dirty="0" smtClean="0"/>
              <a:t> of a </a:t>
            </a:r>
            <a:r>
              <a:rPr lang="tr-TR" dirty="0" err="1" smtClean="0"/>
              <a:t>scientist</a:t>
            </a:r>
            <a:r>
              <a:rPr lang="tr-TR" dirty="0" smtClean="0"/>
              <a:t> </a:t>
            </a:r>
            <a:r>
              <a:rPr lang="tr-TR" dirty="0" err="1" smtClean="0"/>
              <a:t>who</a:t>
            </a:r>
            <a:r>
              <a:rPr lang="tr-TR" dirty="0" smtClean="0"/>
              <a:t> </a:t>
            </a:r>
            <a:r>
              <a:rPr lang="tr-TR" dirty="0" err="1" smtClean="0"/>
              <a:t>interprets</a:t>
            </a:r>
            <a:r>
              <a:rPr lang="tr-TR" dirty="0" smtClean="0"/>
              <a:t> a </a:t>
            </a:r>
            <a:r>
              <a:rPr lang="tr-TR" dirty="0" err="1" smtClean="0"/>
              <a:t>workings</a:t>
            </a:r>
            <a:r>
              <a:rPr lang="tr-TR" dirty="0" smtClean="0"/>
              <a:t> of </a:t>
            </a:r>
            <a:r>
              <a:rPr lang="tr-TR" dirty="0" err="1" smtClean="0"/>
              <a:t>nature</a:t>
            </a:r>
            <a:r>
              <a:rPr lang="tr-TR" dirty="0" smtClean="0"/>
              <a:t>. </a:t>
            </a:r>
            <a:r>
              <a:rPr lang="tr-TR" dirty="0" err="1" smtClean="0"/>
              <a:t>For</a:t>
            </a:r>
            <a:r>
              <a:rPr lang="tr-TR" dirty="0" smtClean="0"/>
              <a:t> </a:t>
            </a:r>
            <a:r>
              <a:rPr lang="tr-TR" dirty="0" err="1" smtClean="0"/>
              <a:t>instance</a:t>
            </a:r>
            <a:r>
              <a:rPr lang="tr-TR" dirty="0" smtClean="0"/>
              <a:t>, </a:t>
            </a:r>
            <a:r>
              <a:rPr lang="tr-TR" dirty="0" err="1" smtClean="0"/>
              <a:t>the</a:t>
            </a:r>
            <a:r>
              <a:rPr lang="tr-TR" dirty="0" smtClean="0"/>
              <a:t> </a:t>
            </a:r>
            <a:r>
              <a:rPr lang="tr-TR" dirty="0" err="1" smtClean="0"/>
              <a:t>beauty</a:t>
            </a:r>
            <a:r>
              <a:rPr lang="tr-TR" dirty="0" smtClean="0"/>
              <a:t> of </a:t>
            </a:r>
            <a:r>
              <a:rPr lang="tr-TR" dirty="0" err="1" smtClean="0"/>
              <a:t>the</a:t>
            </a:r>
            <a:r>
              <a:rPr lang="tr-TR" dirty="0" smtClean="0"/>
              <a:t> </a:t>
            </a:r>
            <a:r>
              <a:rPr lang="tr-TR" dirty="0" err="1" smtClean="0"/>
              <a:t>stars</a:t>
            </a:r>
            <a:r>
              <a:rPr lang="tr-TR" dirty="0" smtClean="0"/>
              <a:t> can be </a:t>
            </a:r>
            <a:r>
              <a:rPr lang="tr-TR" dirty="0" err="1" smtClean="0"/>
              <a:t>appreciated</a:t>
            </a:r>
            <a:r>
              <a:rPr lang="tr-TR" dirty="0" smtClean="0"/>
              <a:t> </a:t>
            </a:r>
            <a:r>
              <a:rPr lang="tr-TR" dirty="0" err="1" smtClean="0"/>
              <a:t>without</a:t>
            </a:r>
            <a:r>
              <a:rPr lang="tr-TR" dirty="0" smtClean="0"/>
              <a:t> </a:t>
            </a:r>
            <a:r>
              <a:rPr lang="tr-TR" dirty="0" err="1" smtClean="0"/>
              <a:t>being</a:t>
            </a:r>
            <a:r>
              <a:rPr lang="tr-TR" dirty="0" smtClean="0"/>
              <a:t> an </a:t>
            </a:r>
            <a:r>
              <a:rPr lang="tr-TR" dirty="0" err="1" smtClean="0"/>
              <a:t>expert</a:t>
            </a:r>
            <a:r>
              <a:rPr lang="tr-TR" dirty="0" smtClean="0"/>
              <a:t> in </a:t>
            </a:r>
            <a:r>
              <a:rPr lang="tr-TR" dirty="0" err="1" smtClean="0"/>
              <a:t>astronomy</a:t>
            </a:r>
            <a:r>
              <a:rPr lang="tr-TR" dirty="0" smtClean="0"/>
              <a:t>, but </a:t>
            </a:r>
            <a:r>
              <a:rPr lang="tr-TR" dirty="0" err="1" smtClean="0"/>
              <a:t>even</a:t>
            </a:r>
            <a:r>
              <a:rPr lang="tr-TR" dirty="0" smtClean="0"/>
              <a:t> </a:t>
            </a:r>
            <a:r>
              <a:rPr lang="tr-TR" dirty="0" err="1" smtClean="0"/>
              <a:t>the</a:t>
            </a:r>
            <a:r>
              <a:rPr lang="tr-TR" dirty="0" smtClean="0"/>
              <a:t> </a:t>
            </a:r>
            <a:r>
              <a:rPr lang="tr-TR" dirty="0" err="1" smtClean="0"/>
              <a:t>most</a:t>
            </a:r>
            <a:r>
              <a:rPr lang="tr-TR" dirty="0" smtClean="0"/>
              <a:t> </a:t>
            </a:r>
            <a:r>
              <a:rPr lang="tr-TR" dirty="0" err="1" smtClean="0"/>
              <a:t>seemingly</a:t>
            </a:r>
            <a:r>
              <a:rPr lang="tr-TR" dirty="0" smtClean="0"/>
              <a:t> </a:t>
            </a:r>
            <a:r>
              <a:rPr lang="tr-TR" dirty="0" err="1" smtClean="0"/>
              <a:t>naive</a:t>
            </a:r>
            <a:r>
              <a:rPr lang="tr-TR" dirty="0" smtClean="0"/>
              <a:t> </a:t>
            </a:r>
            <a:r>
              <a:rPr lang="tr-TR" dirty="0" err="1" smtClean="0"/>
              <a:t>appreciation</a:t>
            </a:r>
            <a:r>
              <a:rPr lang="tr-TR" dirty="0" smtClean="0"/>
              <a:t> of </a:t>
            </a:r>
            <a:r>
              <a:rPr lang="tr-TR" dirty="0" err="1" smtClean="0"/>
              <a:t>the</a:t>
            </a:r>
            <a:r>
              <a:rPr lang="tr-TR" dirty="0" smtClean="0"/>
              <a:t> </a:t>
            </a:r>
            <a:r>
              <a:rPr lang="tr-TR" dirty="0" err="1" smtClean="0"/>
              <a:t>beauty</a:t>
            </a:r>
            <a:r>
              <a:rPr lang="tr-TR" dirty="0"/>
              <a:t> </a:t>
            </a:r>
            <a:r>
              <a:rPr lang="tr-TR" dirty="0" smtClean="0"/>
              <a:t>of </a:t>
            </a:r>
            <a:r>
              <a:rPr lang="tr-TR" dirty="0" err="1" smtClean="0"/>
              <a:t>nature</a:t>
            </a:r>
            <a:r>
              <a:rPr lang="tr-TR" dirty="0" smtClean="0"/>
              <a:t> </a:t>
            </a:r>
            <a:r>
              <a:rPr lang="tr-TR" dirty="0" err="1" smtClean="0"/>
              <a:t>involves</a:t>
            </a:r>
            <a:r>
              <a:rPr lang="tr-TR" dirty="0" smtClean="0"/>
              <a:t> a </a:t>
            </a:r>
            <a:r>
              <a:rPr lang="tr-TR" dirty="0" err="1" smtClean="0"/>
              <a:t>complex</a:t>
            </a:r>
            <a:r>
              <a:rPr lang="tr-TR" dirty="0" smtClean="0"/>
              <a:t> </a:t>
            </a:r>
            <a:r>
              <a:rPr lang="tr-TR" dirty="0" err="1" smtClean="0"/>
              <a:t>process</a:t>
            </a:r>
            <a:r>
              <a:rPr lang="tr-TR" dirty="0" smtClean="0"/>
              <a:t> of </a:t>
            </a:r>
            <a:r>
              <a:rPr lang="tr-TR" dirty="0" err="1" smtClean="0"/>
              <a:t>cultural</a:t>
            </a:r>
            <a:r>
              <a:rPr lang="tr-TR" dirty="0" smtClean="0"/>
              <a:t> </a:t>
            </a:r>
            <a:r>
              <a:rPr lang="tr-TR" dirty="0" err="1" smtClean="0"/>
              <a:t>conditioning</a:t>
            </a:r>
            <a:r>
              <a:rPr lang="tr-TR" dirty="0" smtClean="0"/>
              <a:t>.</a:t>
            </a:r>
            <a:endParaRPr lang="en-GB"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4</a:t>
            </a:fld>
            <a:endParaRPr lang="tr-TR"/>
          </a:p>
        </p:txBody>
      </p:sp>
    </p:spTree>
    <p:extLst>
      <p:ext uri="{BB962C8B-B14F-4D97-AF65-F5344CB8AC3E}">
        <p14:creationId xmlns:p14="http://schemas.microsoft.com/office/powerpoint/2010/main" val="20222258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5616" y="332656"/>
            <a:ext cx="7818072" cy="5915744"/>
          </a:xfrm>
        </p:spPr>
        <p:txBody>
          <a:bodyPr>
            <a:normAutofit/>
          </a:bodyPr>
          <a:lstStyle/>
          <a:p>
            <a:pPr lvl="0">
              <a:buClr>
                <a:srgbClr val="3891A7"/>
              </a:buClr>
            </a:pPr>
            <a:r>
              <a:rPr lang="en-GB" sz="2800" dirty="0">
                <a:solidFill>
                  <a:prstClr val="black"/>
                </a:solidFill>
              </a:rPr>
              <a:t>More scholarly traditional approaches include</a:t>
            </a:r>
          </a:p>
          <a:p>
            <a:pPr marL="900000" lvl="0" indent="-514350">
              <a:buClr>
                <a:srgbClr val="3891A7"/>
              </a:buClr>
              <a:buFont typeface="Wingdings 2"/>
              <a:buAutoNum type="alphaLcParenR"/>
            </a:pPr>
            <a:r>
              <a:rPr lang="en-GB" sz="2800" dirty="0">
                <a:solidFill>
                  <a:prstClr val="black"/>
                </a:solidFill>
              </a:rPr>
              <a:t>biographical </a:t>
            </a:r>
            <a:r>
              <a:rPr lang="en-GB" sz="2800" dirty="0" smtClean="0">
                <a:solidFill>
                  <a:prstClr val="black"/>
                </a:solidFill>
              </a:rPr>
              <a:t>studies</a:t>
            </a:r>
            <a:r>
              <a:rPr lang="tr-TR" sz="2800" dirty="0" smtClean="0">
                <a:solidFill>
                  <a:prstClr val="black"/>
                </a:solidFill>
              </a:rPr>
              <a:t>, </a:t>
            </a:r>
            <a:r>
              <a:rPr lang="en-GB" sz="2800" dirty="0" smtClean="0">
                <a:solidFill>
                  <a:prstClr val="black"/>
                </a:solidFill>
              </a:rPr>
              <a:t>in </a:t>
            </a:r>
            <a:r>
              <a:rPr lang="en-GB" sz="2800" dirty="0">
                <a:solidFill>
                  <a:prstClr val="black"/>
                </a:solidFill>
              </a:rPr>
              <a:t>which a work is illuminated through a discussion of the experiences and opinions of its author</a:t>
            </a:r>
          </a:p>
          <a:p>
            <a:pPr marL="900000" lvl="0" indent="-514350">
              <a:buClr>
                <a:srgbClr val="3891A7"/>
              </a:buClr>
              <a:buFont typeface="Wingdings 2"/>
              <a:buAutoNum type="alphaLcParenR"/>
            </a:pPr>
            <a:r>
              <a:rPr lang="en-GB" sz="2800" dirty="0" err="1">
                <a:solidFill>
                  <a:prstClr val="black"/>
                </a:solidFill>
              </a:rPr>
              <a:t>philosohical</a:t>
            </a:r>
            <a:r>
              <a:rPr lang="tr-TR" sz="2800" dirty="0">
                <a:solidFill>
                  <a:prstClr val="black"/>
                </a:solidFill>
              </a:rPr>
              <a:t> </a:t>
            </a:r>
            <a:r>
              <a:rPr lang="tr-TR" sz="2800" dirty="0" err="1" smtClean="0">
                <a:solidFill>
                  <a:prstClr val="black"/>
                </a:solidFill>
              </a:rPr>
              <a:t>studies</a:t>
            </a:r>
            <a:r>
              <a:rPr lang="tr-TR" sz="2800" dirty="0" smtClean="0">
                <a:solidFill>
                  <a:prstClr val="black"/>
                </a:solidFill>
              </a:rPr>
              <a:t>, in </a:t>
            </a:r>
            <a:r>
              <a:rPr lang="tr-TR" sz="2800" dirty="0" err="1">
                <a:solidFill>
                  <a:prstClr val="black"/>
                </a:solidFill>
              </a:rPr>
              <a:t>which</a:t>
            </a:r>
            <a:r>
              <a:rPr lang="tr-TR" sz="2800" dirty="0">
                <a:solidFill>
                  <a:prstClr val="black"/>
                </a:solidFill>
              </a:rPr>
              <a:t> </a:t>
            </a:r>
            <a:r>
              <a:rPr lang="tr-TR" sz="2800" dirty="0" err="1">
                <a:solidFill>
                  <a:prstClr val="black"/>
                </a:solidFill>
              </a:rPr>
              <a:t>the</a:t>
            </a:r>
            <a:r>
              <a:rPr lang="tr-TR" sz="2800" dirty="0">
                <a:solidFill>
                  <a:prstClr val="black"/>
                </a:solidFill>
              </a:rPr>
              <a:t> </a:t>
            </a:r>
            <a:r>
              <a:rPr lang="tr-TR" sz="2800" dirty="0" err="1">
                <a:solidFill>
                  <a:prstClr val="black"/>
                </a:solidFill>
              </a:rPr>
              <a:t>ideas</a:t>
            </a:r>
            <a:r>
              <a:rPr lang="tr-TR" sz="2800" dirty="0">
                <a:solidFill>
                  <a:prstClr val="black"/>
                </a:solidFill>
              </a:rPr>
              <a:t> </a:t>
            </a:r>
            <a:r>
              <a:rPr lang="tr-TR" sz="2800" dirty="0" err="1">
                <a:solidFill>
                  <a:prstClr val="black"/>
                </a:solidFill>
              </a:rPr>
              <a:t>expressed</a:t>
            </a:r>
            <a:r>
              <a:rPr lang="tr-TR" sz="2800" dirty="0">
                <a:solidFill>
                  <a:prstClr val="black"/>
                </a:solidFill>
              </a:rPr>
              <a:t> in a </a:t>
            </a:r>
            <a:r>
              <a:rPr lang="tr-TR" sz="2800" dirty="0" err="1">
                <a:solidFill>
                  <a:prstClr val="black"/>
                </a:solidFill>
              </a:rPr>
              <a:t>literary</a:t>
            </a:r>
            <a:r>
              <a:rPr lang="tr-TR" sz="2800" dirty="0">
                <a:solidFill>
                  <a:prstClr val="black"/>
                </a:solidFill>
              </a:rPr>
              <a:t> </a:t>
            </a:r>
            <a:r>
              <a:rPr lang="tr-TR" sz="2800" dirty="0" err="1">
                <a:solidFill>
                  <a:prstClr val="black"/>
                </a:solidFill>
              </a:rPr>
              <a:t>text</a:t>
            </a:r>
            <a:r>
              <a:rPr lang="tr-TR" sz="2800" dirty="0">
                <a:solidFill>
                  <a:prstClr val="black"/>
                </a:solidFill>
              </a:rPr>
              <a:t> </a:t>
            </a:r>
            <a:r>
              <a:rPr lang="tr-TR" sz="2800" dirty="0" err="1">
                <a:solidFill>
                  <a:prstClr val="black"/>
                </a:solidFill>
              </a:rPr>
              <a:t>are</a:t>
            </a:r>
            <a:r>
              <a:rPr lang="tr-TR" sz="2800" dirty="0">
                <a:solidFill>
                  <a:prstClr val="black"/>
                </a:solidFill>
              </a:rPr>
              <a:t> </a:t>
            </a:r>
            <a:r>
              <a:rPr lang="tr-TR" sz="2800" dirty="0" err="1">
                <a:solidFill>
                  <a:prstClr val="black"/>
                </a:solidFill>
              </a:rPr>
              <a:t>compared</a:t>
            </a:r>
            <a:r>
              <a:rPr lang="tr-TR" sz="2800" dirty="0">
                <a:solidFill>
                  <a:prstClr val="black"/>
                </a:solidFill>
              </a:rPr>
              <a:t> </a:t>
            </a:r>
            <a:r>
              <a:rPr lang="tr-TR" sz="2800" dirty="0" err="1">
                <a:solidFill>
                  <a:prstClr val="black"/>
                </a:solidFill>
              </a:rPr>
              <a:t>to</a:t>
            </a:r>
            <a:r>
              <a:rPr lang="tr-TR" sz="2800" dirty="0">
                <a:solidFill>
                  <a:prstClr val="black"/>
                </a:solidFill>
              </a:rPr>
              <a:t> </a:t>
            </a:r>
            <a:r>
              <a:rPr lang="tr-TR" sz="2800" dirty="0" err="1">
                <a:solidFill>
                  <a:prstClr val="black"/>
                </a:solidFill>
              </a:rPr>
              <a:t>well</a:t>
            </a:r>
            <a:r>
              <a:rPr lang="tr-TR" sz="2800" dirty="0">
                <a:solidFill>
                  <a:prstClr val="black"/>
                </a:solidFill>
              </a:rPr>
              <a:t>-</a:t>
            </a:r>
            <a:r>
              <a:rPr lang="tr-TR" sz="2800" dirty="0" err="1">
                <a:solidFill>
                  <a:prstClr val="black"/>
                </a:solidFill>
              </a:rPr>
              <a:t>known</a:t>
            </a:r>
            <a:r>
              <a:rPr lang="tr-TR" sz="2800" dirty="0">
                <a:solidFill>
                  <a:prstClr val="black"/>
                </a:solidFill>
              </a:rPr>
              <a:t> </a:t>
            </a:r>
            <a:r>
              <a:rPr lang="tr-TR" sz="2800" dirty="0" err="1">
                <a:solidFill>
                  <a:prstClr val="black"/>
                </a:solidFill>
              </a:rPr>
              <a:t>philosophical</a:t>
            </a:r>
            <a:r>
              <a:rPr lang="tr-TR" sz="2800" dirty="0">
                <a:solidFill>
                  <a:prstClr val="black"/>
                </a:solidFill>
              </a:rPr>
              <a:t> </a:t>
            </a:r>
            <a:r>
              <a:rPr lang="tr-TR" sz="2800" dirty="0" err="1">
                <a:solidFill>
                  <a:prstClr val="black"/>
                </a:solidFill>
              </a:rPr>
              <a:t>concepts</a:t>
            </a:r>
            <a:r>
              <a:rPr lang="tr-TR" sz="2800" dirty="0">
                <a:solidFill>
                  <a:prstClr val="black"/>
                </a:solidFill>
              </a:rPr>
              <a:t> – </a:t>
            </a:r>
            <a:r>
              <a:rPr lang="tr-TR" sz="2800" dirty="0" err="1">
                <a:solidFill>
                  <a:prstClr val="black"/>
                </a:solidFill>
              </a:rPr>
              <a:t>and</a:t>
            </a:r>
            <a:r>
              <a:rPr lang="tr-TR" sz="2800" dirty="0">
                <a:solidFill>
                  <a:prstClr val="black"/>
                </a:solidFill>
              </a:rPr>
              <a:t> </a:t>
            </a:r>
            <a:r>
              <a:rPr lang="tr-TR" sz="2800" dirty="0" err="1">
                <a:solidFill>
                  <a:prstClr val="black"/>
                </a:solidFill>
              </a:rPr>
              <a:t>often</a:t>
            </a:r>
            <a:r>
              <a:rPr lang="tr-TR" sz="2800" dirty="0">
                <a:solidFill>
                  <a:prstClr val="black"/>
                </a:solidFill>
              </a:rPr>
              <a:t> </a:t>
            </a:r>
            <a:r>
              <a:rPr lang="tr-TR" sz="2800" dirty="0" err="1">
                <a:solidFill>
                  <a:prstClr val="black"/>
                </a:solidFill>
              </a:rPr>
              <a:t>judged</a:t>
            </a:r>
            <a:r>
              <a:rPr lang="tr-TR" sz="2800" dirty="0">
                <a:solidFill>
                  <a:prstClr val="black"/>
                </a:solidFill>
              </a:rPr>
              <a:t> in </a:t>
            </a:r>
            <a:r>
              <a:rPr lang="tr-TR" sz="2800" dirty="0" err="1">
                <a:solidFill>
                  <a:prstClr val="black"/>
                </a:solidFill>
              </a:rPr>
              <a:t>relation</a:t>
            </a:r>
            <a:r>
              <a:rPr lang="tr-TR" sz="2800" dirty="0">
                <a:solidFill>
                  <a:prstClr val="black"/>
                </a:solidFill>
              </a:rPr>
              <a:t> </a:t>
            </a:r>
            <a:r>
              <a:rPr lang="tr-TR" sz="2800" dirty="0" err="1">
                <a:solidFill>
                  <a:prstClr val="black"/>
                </a:solidFill>
              </a:rPr>
              <a:t>to</a:t>
            </a:r>
            <a:r>
              <a:rPr lang="tr-TR" sz="2800" dirty="0">
                <a:solidFill>
                  <a:prstClr val="black"/>
                </a:solidFill>
              </a:rPr>
              <a:t> </a:t>
            </a:r>
            <a:r>
              <a:rPr lang="tr-TR" sz="2800" dirty="0" err="1">
                <a:solidFill>
                  <a:prstClr val="black"/>
                </a:solidFill>
              </a:rPr>
              <a:t>the</a:t>
            </a:r>
            <a:r>
              <a:rPr lang="tr-TR" sz="2800" dirty="0">
                <a:solidFill>
                  <a:prstClr val="black"/>
                </a:solidFill>
              </a:rPr>
              <a:t> </a:t>
            </a:r>
            <a:r>
              <a:rPr lang="tr-TR" sz="2800" dirty="0" err="1">
                <a:solidFill>
                  <a:prstClr val="black"/>
                </a:solidFill>
              </a:rPr>
              <a:t>critic’s</a:t>
            </a:r>
            <a:r>
              <a:rPr lang="tr-TR" sz="2800" dirty="0">
                <a:solidFill>
                  <a:prstClr val="black"/>
                </a:solidFill>
              </a:rPr>
              <a:t> </a:t>
            </a:r>
            <a:r>
              <a:rPr lang="tr-TR" sz="2800" dirty="0" err="1">
                <a:solidFill>
                  <a:prstClr val="black"/>
                </a:solidFill>
              </a:rPr>
              <a:t>own</a:t>
            </a:r>
            <a:r>
              <a:rPr lang="tr-TR" sz="2800" dirty="0">
                <a:solidFill>
                  <a:prstClr val="black"/>
                </a:solidFill>
              </a:rPr>
              <a:t> moral </a:t>
            </a:r>
            <a:r>
              <a:rPr lang="tr-TR" sz="2800" dirty="0" err="1">
                <a:solidFill>
                  <a:prstClr val="black"/>
                </a:solidFill>
              </a:rPr>
              <a:t>or</a:t>
            </a:r>
            <a:r>
              <a:rPr lang="tr-TR" sz="2800" dirty="0">
                <a:solidFill>
                  <a:prstClr val="black"/>
                </a:solidFill>
              </a:rPr>
              <a:t> </a:t>
            </a:r>
            <a:r>
              <a:rPr lang="tr-TR" sz="2800" dirty="0" err="1">
                <a:solidFill>
                  <a:prstClr val="black"/>
                </a:solidFill>
              </a:rPr>
              <a:t>philosophical</a:t>
            </a:r>
            <a:r>
              <a:rPr lang="tr-TR" sz="2800" dirty="0">
                <a:solidFill>
                  <a:prstClr val="black"/>
                </a:solidFill>
              </a:rPr>
              <a:t> </a:t>
            </a:r>
            <a:r>
              <a:rPr lang="tr-TR" sz="2800" dirty="0" err="1">
                <a:solidFill>
                  <a:prstClr val="black"/>
                </a:solidFill>
              </a:rPr>
              <a:t>strance</a:t>
            </a:r>
            <a:endParaRPr lang="tr-TR" sz="2800" dirty="0">
              <a:solidFill>
                <a:prstClr val="black"/>
              </a:solidFill>
            </a:endParaRPr>
          </a:p>
          <a:p>
            <a:pPr marL="900000" lvl="0" indent="-514350">
              <a:buClr>
                <a:srgbClr val="3891A7"/>
              </a:buClr>
              <a:buFont typeface="Wingdings 2"/>
              <a:buAutoNum type="alphaLcParenR"/>
            </a:pPr>
            <a:r>
              <a:rPr lang="tr-TR" sz="2800" dirty="0" err="1">
                <a:solidFill>
                  <a:prstClr val="black"/>
                </a:solidFill>
              </a:rPr>
              <a:t>textual</a:t>
            </a:r>
            <a:r>
              <a:rPr lang="tr-TR" sz="2800" dirty="0">
                <a:solidFill>
                  <a:prstClr val="black"/>
                </a:solidFill>
              </a:rPr>
              <a:t> </a:t>
            </a:r>
            <a:r>
              <a:rPr lang="tr-TR" sz="2800" dirty="0" err="1" smtClean="0">
                <a:solidFill>
                  <a:prstClr val="black"/>
                </a:solidFill>
              </a:rPr>
              <a:t>studies</a:t>
            </a:r>
            <a:r>
              <a:rPr lang="tr-TR" sz="2800" dirty="0" smtClean="0">
                <a:solidFill>
                  <a:prstClr val="black"/>
                </a:solidFill>
              </a:rPr>
              <a:t>, </a:t>
            </a:r>
            <a:r>
              <a:rPr lang="tr-TR" sz="2800" dirty="0">
                <a:solidFill>
                  <a:prstClr val="black"/>
                </a:solidFill>
              </a:rPr>
              <a:t>in </a:t>
            </a:r>
            <a:r>
              <a:rPr lang="tr-TR" sz="2800" dirty="0" err="1">
                <a:solidFill>
                  <a:prstClr val="black"/>
                </a:solidFill>
              </a:rPr>
              <a:t>which</a:t>
            </a:r>
            <a:r>
              <a:rPr lang="tr-TR" sz="2800" dirty="0">
                <a:solidFill>
                  <a:prstClr val="black"/>
                </a:solidFill>
              </a:rPr>
              <a:t> </a:t>
            </a:r>
            <a:r>
              <a:rPr lang="tr-TR" sz="2800" dirty="0" err="1">
                <a:solidFill>
                  <a:prstClr val="black"/>
                </a:solidFill>
              </a:rPr>
              <a:t>the</a:t>
            </a:r>
            <a:r>
              <a:rPr lang="tr-TR" sz="2800" dirty="0">
                <a:solidFill>
                  <a:prstClr val="black"/>
                </a:solidFill>
              </a:rPr>
              <a:t> </a:t>
            </a:r>
            <a:r>
              <a:rPr lang="tr-TR" sz="2800" dirty="0" err="1">
                <a:solidFill>
                  <a:prstClr val="black"/>
                </a:solidFill>
              </a:rPr>
              <a:t>historical</a:t>
            </a:r>
            <a:r>
              <a:rPr lang="tr-TR" sz="2800" dirty="0">
                <a:solidFill>
                  <a:prstClr val="black"/>
                </a:solidFill>
              </a:rPr>
              <a:t> </a:t>
            </a:r>
            <a:r>
              <a:rPr lang="tr-TR" sz="2800" dirty="0" err="1">
                <a:solidFill>
                  <a:prstClr val="black"/>
                </a:solidFill>
              </a:rPr>
              <a:t>record</a:t>
            </a:r>
            <a:r>
              <a:rPr lang="tr-TR" sz="2800" dirty="0">
                <a:solidFill>
                  <a:prstClr val="black"/>
                </a:solidFill>
              </a:rPr>
              <a:t> is </a:t>
            </a:r>
            <a:r>
              <a:rPr lang="tr-TR" sz="2800" dirty="0" err="1">
                <a:solidFill>
                  <a:prstClr val="black"/>
                </a:solidFill>
              </a:rPr>
              <a:t>carefully</a:t>
            </a:r>
            <a:r>
              <a:rPr lang="tr-TR" sz="2800" dirty="0">
                <a:solidFill>
                  <a:prstClr val="black"/>
                </a:solidFill>
              </a:rPr>
              <a:t> </a:t>
            </a:r>
            <a:r>
              <a:rPr lang="tr-TR" sz="2800" dirty="0" err="1">
                <a:solidFill>
                  <a:prstClr val="black"/>
                </a:solidFill>
              </a:rPr>
              <a:t>sifted</a:t>
            </a:r>
            <a:r>
              <a:rPr lang="tr-TR" sz="2800" dirty="0">
                <a:solidFill>
                  <a:prstClr val="black"/>
                </a:solidFill>
              </a:rPr>
              <a:t> in an </a:t>
            </a:r>
            <a:r>
              <a:rPr lang="tr-TR" sz="2800" dirty="0" err="1">
                <a:solidFill>
                  <a:prstClr val="black"/>
                </a:solidFill>
              </a:rPr>
              <a:t>attempt</a:t>
            </a:r>
            <a:r>
              <a:rPr lang="tr-TR" sz="2800" dirty="0">
                <a:solidFill>
                  <a:prstClr val="black"/>
                </a:solidFill>
              </a:rPr>
              <a:t> </a:t>
            </a:r>
            <a:r>
              <a:rPr lang="tr-TR" sz="2800" dirty="0" err="1">
                <a:solidFill>
                  <a:prstClr val="black"/>
                </a:solidFill>
              </a:rPr>
              <a:t>to</a:t>
            </a:r>
            <a:r>
              <a:rPr lang="tr-TR" sz="2800" dirty="0">
                <a:solidFill>
                  <a:prstClr val="black"/>
                </a:solidFill>
              </a:rPr>
              <a:t> </a:t>
            </a:r>
            <a:r>
              <a:rPr lang="tr-TR" sz="2800" dirty="0" err="1">
                <a:solidFill>
                  <a:prstClr val="black"/>
                </a:solidFill>
              </a:rPr>
              <a:t>determine</a:t>
            </a:r>
            <a:r>
              <a:rPr lang="tr-TR" sz="2800" dirty="0">
                <a:solidFill>
                  <a:prstClr val="black"/>
                </a:solidFill>
              </a:rPr>
              <a:t> </a:t>
            </a:r>
            <a:r>
              <a:rPr lang="tr-TR" sz="2800" dirty="0" err="1">
                <a:solidFill>
                  <a:prstClr val="black"/>
                </a:solidFill>
              </a:rPr>
              <a:t>the</a:t>
            </a:r>
            <a:r>
              <a:rPr lang="tr-TR" sz="2800" dirty="0">
                <a:solidFill>
                  <a:prstClr val="black"/>
                </a:solidFill>
              </a:rPr>
              <a:t> </a:t>
            </a:r>
            <a:r>
              <a:rPr lang="tr-TR" sz="2800" dirty="0" err="1">
                <a:solidFill>
                  <a:prstClr val="black"/>
                </a:solidFill>
              </a:rPr>
              <a:t>precisely</a:t>
            </a:r>
            <a:r>
              <a:rPr lang="tr-TR" sz="2800" dirty="0">
                <a:solidFill>
                  <a:prstClr val="black"/>
                </a:solidFill>
              </a:rPr>
              <a:t> </a:t>
            </a:r>
            <a:r>
              <a:rPr lang="tr-TR" sz="2800" dirty="0" err="1">
                <a:solidFill>
                  <a:prstClr val="black"/>
                </a:solidFill>
              </a:rPr>
              <a:t>correct</a:t>
            </a:r>
            <a:r>
              <a:rPr lang="tr-TR" sz="2800" dirty="0">
                <a:solidFill>
                  <a:prstClr val="black"/>
                </a:solidFill>
              </a:rPr>
              <a:t> </a:t>
            </a:r>
            <a:r>
              <a:rPr lang="tr-TR" sz="2800" dirty="0" err="1">
                <a:solidFill>
                  <a:prstClr val="black"/>
                </a:solidFill>
              </a:rPr>
              <a:t>rendering</a:t>
            </a:r>
            <a:r>
              <a:rPr lang="tr-TR" sz="2800" dirty="0">
                <a:solidFill>
                  <a:prstClr val="black"/>
                </a:solidFill>
              </a:rPr>
              <a:t> of </a:t>
            </a:r>
            <a:r>
              <a:rPr lang="tr-TR" sz="2800" dirty="0" err="1">
                <a:solidFill>
                  <a:prstClr val="black"/>
                </a:solidFill>
              </a:rPr>
              <a:t>scale</a:t>
            </a:r>
            <a:r>
              <a:rPr lang="tr-TR" sz="2800" dirty="0">
                <a:solidFill>
                  <a:prstClr val="black"/>
                </a:solidFill>
              </a:rPr>
              <a:t> </a:t>
            </a:r>
            <a:r>
              <a:rPr lang="tr-TR" sz="2800" dirty="0" err="1">
                <a:solidFill>
                  <a:prstClr val="black"/>
                </a:solidFill>
              </a:rPr>
              <a:t>mechanical</a:t>
            </a:r>
            <a:r>
              <a:rPr lang="tr-TR" sz="2800" dirty="0">
                <a:solidFill>
                  <a:prstClr val="black"/>
                </a:solidFill>
              </a:rPr>
              <a:t> </a:t>
            </a:r>
            <a:r>
              <a:rPr lang="tr-TR" sz="2800" dirty="0" err="1">
                <a:solidFill>
                  <a:prstClr val="black"/>
                </a:solidFill>
              </a:rPr>
              <a:t>printing</a:t>
            </a:r>
            <a:r>
              <a:rPr lang="tr-TR" sz="2800" dirty="0">
                <a:solidFill>
                  <a:prstClr val="black"/>
                </a:solidFill>
              </a:rPr>
              <a:t> of </a:t>
            </a:r>
            <a:r>
              <a:rPr lang="tr-TR" sz="2800" dirty="0" err="1">
                <a:solidFill>
                  <a:prstClr val="black"/>
                </a:solidFill>
              </a:rPr>
              <a:t>literary</a:t>
            </a:r>
            <a:r>
              <a:rPr lang="tr-TR" sz="2800" dirty="0">
                <a:solidFill>
                  <a:prstClr val="black"/>
                </a:solidFill>
              </a:rPr>
              <a:t> </a:t>
            </a:r>
            <a:r>
              <a:rPr lang="tr-TR" sz="2800" dirty="0" err="1">
                <a:solidFill>
                  <a:prstClr val="black"/>
                </a:solidFill>
              </a:rPr>
              <a:t>texts</a:t>
            </a:r>
            <a:r>
              <a:rPr lang="tr-TR" sz="2800" dirty="0" smtClean="0">
                <a:solidFill>
                  <a:prstClr val="black"/>
                </a:solidFill>
              </a:rPr>
              <a:t>.</a:t>
            </a:r>
            <a:endParaRPr lang="en-GB" sz="2800" dirty="0">
              <a:solidFill>
                <a:prstClr val="black"/>
              </a:solidFill>
            </a:endParaRPr>
          </a:p>
        </p:txBody>
      </p:sp>
      <p:sp>
        <p:nvSpPr>
          <p:cNvPr id="2" name="Slayt Numarası Yer Tutucusu 1"/>
          <p:cNvSpPr>
            <a:spLocks noGrp="1"/>
          </p:cNvSpPr>
          <p:nvPr>
            <p:ph type="sldNum" sz="quarter" idx="12"/>
          </p:nvPr>
        </p:nvSpPr>
        <p:spPr/>
        <p:txBody>
          <a:bodyPr/>
          <a:lstStyle/>
          <a:p>
            <a:fld id="{DBF62C90-8065-4B7B-B00D-83E9DE2EA80D}" type="slidenum">
              <a:rPr lang="tr-TR" smtClean="0"/>
              <a:pPr/>
              <a:t>5</a:t>
            </a:fld>
            <a:endParaRPr lang="tr-TR"/>
          </a:p>
        </p:txBody>
      </p:sp>
    </p:spTree>
    <p:extLst>
      <p:ext uri="{BB962C8B-B14F-4D97-AF65-F5344CB8AC3E}">
        <p14:creationId xmlns:p14="http://schemas.microsoft.com/office/powerpoint/2010/main" val="21815451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260648"/>
            <a:ext cx="7848872" cy="6264696"/>
          </a:xfrm>
        </p:spPr>
        <p:txBody>
          <a:bodyPr>
            <a:normAutofit lnSpcReduction="10000"/>
          </a:bodyPr>
          <a:lstStyle/>
          <a:p>
            <a:r>
              <a:rPr lang="en-GB" dirty="0" smtClean="0"/>
              <a:t>In traditional approach the work of art frequently appear</a:t>
            </a:r>
            <a:r>
              <a:rPr lang="tr-TR" dirty="0" smtClean="0"/>
              <a:t>s</a:t>
            </a:r>
            <a:r>
              <a:rPr lang="en-GB" dirty="0" smtClean="0"/>
              <a:t> to be a source that illustrates background.</a:t>
            </a:r>
            <a:endParaRPr lang="tr-TR" dirty="0" smtClean="0"/>
          </a:p>
          <a:p>
            <a:r>
              <a:rPr lang="en-GB" dirty="0" smtClean="0"/>
              <a:t>Such an approach often leads to the study of literature as essentially biography, history, or some other branch of learning, rather than as art.</a:t>
            </a:r>
            <a:endParaRPr lang="tr-TR" dirty="0" smtClean="0"/>
          </a:p>
          <a:p>
            <a:r>
              <a:rPr lang="en-GB" dirty="0" smtClean="0"/>
              <a:t>According to those of the older school,</a:t>
            </a:r>
            <a:r>
              <a:rPr lang="tr-TR" dirty="0" smtClean="0"/>
              <a:t> </a:t>
            </a:r>
            <a:r>
              <a:rPr lang="en-GB" dirty="0" smtClean="0"/>
              <a:t>literature provides primarily an opportunity for exercising what they perceive to be really relevant scholarly and cultural disciplines such as history, linguistics, biography and philosophy.</a:t>
            </a:r>
            <a:endParaRPr lang="en-GB" dirty="0"/>
          </a:p>
        </p:txBody>
      </p:sp>
      <p:sp>
        <p:nvSpPr>
          <p:cNvPr id="2" name="Slayt Numarası Yer Tutucusu 1"/>
          <p:cNvSpPr>
            <a:spLocks noGrp="1"/>
          </p:cNvSpPr>
          <p:nvPr>
            <p:ph type="sldNum" sz="quarter" idx="12"/>
          </p:nvPr>
        </p:nvSpPr>
        <p:spPr/>
        <p:txBody>
          <a:bodyPr/>
          <a:lstStyle/>
          <a:p>
            <a:fld id="{DBF62C90-8065-4B7B-B00D-83E9DE2EA80D}" type="slidenum">
              <a:rPr lang="tr-TR" smtClean="0"/>
              <a:pPr/>
              <a:t>6</a:t>
            </a:fld>
            <a:endParaRPr lang="tr-TR"/>
          </a:p>
        </p:txBody>
      </p:sp>
    </p:spTree>
    <p:extLst>
      <p:ext uri="{BB962C8B-B14F-4D97-AF65-F5344CB8AC3E}">
        <p14:creationId xmlns:p14="http://schemas.microsoft.com/office/powerpoint/2010/main" val="3427205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331640" y="260648"/>
            <a:ext cx="7262733" cy="1008112"/>
          </a:xfrm>
        </p:spPr>
        <p:txBody>
          <a:bodyPr>
            <a:noAutofit/>
          </a:bodyPr>
          <a:lstStyle/>
          <a:p>
            <a:pPr lvl="1" algn="l" rtl="0">
              <a:spcBef>
                <a:spcPct val="0"/>
              </a:spcBef>
            </a:pPr>
            <a:r>
              <a:rPr lang="en-US" sz="3200" b="1" dirty="0" smtClean="0">
                <a:solidFill>
                  <a:schemeClr val="accent3">
                    <a:lumMod val="50000"/>
                  </a:schemeClr>
                </a:solidFill>
                <a:latin typeface="+mj-lt"/>
              </a:rPr>
              <a:t>Historical-Biographical</a:t>
            </a:r>
            <a:r>
              <a:rPr lang="en-US" sz="3200" b="1" dirty="0" smtClean="0">
                <a:solidFill>
                  <a:schemeClr val="accent3">
                    <a:lumMod val="50000"/>
                  </a:schemeClr>
                </a:solidFill>
              </a:rPr>
              <a:t> Approach</a:t>
            </a:r>
            <a:br>
              <a:rPr lang="en-US" sz="3200" b="1" dirty="0" smtClean="0">
                <a:solidFill>
                  <a:schemeClr val="accent3">
                    <a:lumMod val="50000"/>
                  </a:schemeClr>
                </a:solidFill>
              </a:rPr>
            </a:br>
            <a:endParaRPr lang="tr-TR" sz="2000" dirty="0">
              <a:solidFill>
                <a:schemeClr val="accent3">
                  <a:lumMod val="50000"/>
                </a:schemeClr>
              </a:solidFill>
            </a:endParaRPr>
          </a:p>
        </p:txBody>
      </p:sp>
      <p:sp>
        <p:nvSpPr>
          <p:cNvPr id="3" name="Alt Başlık 2"/>
          <p:cNvSpPr>
            <a:spLocks noGrp="1"/>
          </p:cNvSpPr>
          <p:nvPr>
            <p:ph type="subTitle" idx="1"/>
          </p:nvPr>
        </p:nvSpPr>
        <p:spPr>
          <a:xfrm>
            <a:off x="1043608" y="1124744"/>
            <a:ext cx="7704856" cy="5472608"/>
          </a:xfrm>
        </p:spPr>
        <p:txBody>
          <a:bodyPr>
            <a:normAutofit/>
          </a:bodyPr>
          <a:lstStyle/>
          <a:p>
            <a:pPr marL="457200" lvl="2" indent="-457200" algn="l">
              <a:lnSpc>
                <a:spcPct val="90000"/>
              </a:lnSpc>
              <a:buFont typeface="Arial" pitchFamily="34" charset="0"/>
              <a:buChar char="•"/>
            </a:pPr>
            <a:r>
              <a:rPr lang="en-GB" sz="3200" dirty="0" smtClean="0">
                <a:solidFill>
                  <a:schemeClr val="tx1"/>
                </a:solidFill>
              </a:rPr>
              <a:t>Its focus is on the life, times, and environment of the author, </a:t>
            </a:r>
            <a:r>
              <a:rPr lang="en-GB" sz="3200" dirty="0" smtClean="0"/>
              <a:t>and this approach deals with the effects of these factors on the work of art.</a:t>
            </a:r>
            <a:endParaRPr lang="en-GB" sz="3200" dirty="0" smtClean="0">
              <a:solidFill>
                <a:schemeClr val="tx1"/>
              </a:solidFill>
            </a:endParaRPr>
          </a:p>
          <a:p>
            <a:pPr marL="457200" lvl="2" indent="-457200" algn="l">
              <a:lnSpc>
                <a:spcPct val="90000"/>
              </a:lnSpc>
              <a:buFont typeface="Arial" pitchFamily="34" charset="0"/>
              <a:buChar char="•"/>
            </a:pPr>
            <a:r>
              <a:rPr lang="en-GB" sz="3200" dirty="0" smtClean="0">
                <a:solidFill>
                  <a:schemeClr val="tx1"/>
                </a:solidFill>
              </a:rPr>
              <a:t>Most of literary works can be analysed in the light of </a:t>
            </a:r>
            <a:r>
              <a:rPr lang="en-GB" sz="3200" dirty="0" smtClean="0"/>
              <a:t>historical-biographical method</a:t>
            </a:r>
            <a:r>
              <a:rPr lang="tr-TR" sz="3200" dirty="0" smtClean="0"/>
              <a:t>.</a:t>
            </a:r>
          </a:p>
          <a:p>
            <a:pPr marL="457200" lvl="2" indent="-457200" algn="l">
              <a:lnSpc>
                <a:spcPct val="90000"/>
              </a:lnSpc>
              <a:buFont typeface="Arial" pitchFamily="34" charset="0"/>
              <a:buChar char="•"/>
            </a:pPr>
            <a:r>
              <a:rPr lang="en-GB" sz="3200" dirty="0" smtClean="0">
                <a:solidFill>
                  <a:schemeClr val="tx1"/>
                </a:solidFill>
              </a:rPr>
              <a:t>A reader/a critic studies the work in accordance with the period in which the work is produced. Thus</a:t>
            </a:r>
            <a:r>
              <a:rPr lang="en-GB" sz="3200" dirty="0" smtClean="0"/>
              <a:t>, the values and perception of the reader’s own age are put aside.</a:t>
            </a:r>
            <a:endParaRPr lang="en-GB" sz="3200" dirty="0" smtClean="0">
              <a:solidFill>
                <a:schemeClr val="tx1"/>
              </a:solidFill>
            </a:endParaRPr>
          </a:p>
        </p:txBody>
      </p:sp>
      <p:sp>
        <p:nvSpPr>
          <p:cNvPr id="4" name="Slayt Numarası Yer Tutucusu 3"/>
          <p:cNvSpPr>
            <a:spLocks noGrp="1"/>
          </p:cNvSpPr>
          <p:nvPr>
            <p:ph type="sldNum" sz="quarter" idx="12"/>
          </p:nvPr>
        </p:nvSpPr>
        <p:spPr/>
        <p:txBody>
          <a:bodyPr/>
          <a:lstStyle/>
          <a:p>
            <a:fld id="{DBF62C90-8065-4B7B-B00D-83E9DE2EA80D}" type="slidenum">
              <a:rPr lang="tr-TR" smtClean="0"/>
              <a:pPr/>
              <a:t>7</a:t>
            </a:fld>
            <a:endParaRPr lang="tr-TR"/>
          </a:p>
        </p:txBody>
      </p:sp>
    </p:spTree>
    <p:extLst>
      <p:ext uri="{BB962C8B-B14F-4D97-AF65-F5344CB8AC3E}">
        <p14:creationId xmlns:p14="http://schemas.microsoft.com/office/powerpoint/2010/main" val="2102559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624" y="1268760"/>
            <a:ext cx="7642096" cy="4320480"/>
          </a:xfrm>
        </p:spPr>
        <p:txBody>
          <a:bodyPr/>
          <a:lstStyle/>
          <a:p>
            <a:pPr>
              <a:buFont typeface="Arial" pitchFamily="34" charset="0"/>
              <a:buChar char="•"/>
            </a:pPr>
            <a:r>
              <a:rPr lang="en-GB" dirty="0" smtClean="0"/>
              <a:t>Historical-Biographical approach establishes a bridge between the reader and the world’s of the author.</a:t>
            </a:r>
          </a:p>
          <a:p>
            <a:pPr>
              <a:buFont typeface="Arial" pitchFamily="34" charset="0"/>
              <a:buChar char="•"/>
            </a:pPr>
            <a:r>
              <a:rPr lang="en-GB" dirty="0" smtClean="0"/>
              <a:t>The life of the author,  the historical events and the values of his age help us understand the work, and in a similar way the literary work gives information of the author and his own period.</a:t>
            </a:r>
          </a:p>
        </p:txBody>
      </p:sp>
      <p:sp>
        <p:nvSpPr>
          <p:cNvPr id="2" name="Slayt Numarası Yer Tutucusu 1"/>
          <p:cNvSpPr>
            <a:spLocks noGrp="1"/>
          </p:cNvSpPr>
          <p:nvPr>
            <p:ph type="sldNum" sz="quarter" idx="12"/>
          </p:nvPr>
        </p:nvSpPr>
        <p:spPr/>
        <p:txBody>
          <a:bodyPr/>
          <a:lstStyle/>
          <a:p>
            <a:fld id="{DBF62C90-8065-4B7B-B00D-83E9DE2EA80D}" type="slidenum">
              <a:rPr lang="tr-TR" smtClean="0"/>
              <a:pPr/>
              <a:t>8</a:t>
            </a:fld>
            <a:endParaRPr lang="tr-TR"/>
          </a:p>
        </p:txBody>
      </p:sp>
    </p:spTree>
    <p:extLst>
      <p:ext uri="{BB962C8B-B14F-4D97-AF65-F5344CB8AC3E}">
        <p14:creationId xmlns:p14="http://schemas.microsoft.com/office/powerpoint/2010/main" val="640646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9632" y="1052736"/>
            <a:ext cx="7426072" cy="5040560"/>
          </a:xfrm>
        </p:spPr>
        <p:txBody>
          <a:bodyPr/>
          <a:lstStyle/>
          <a:p>
            <a:r>
              <a:rPr lang="tr-TR" dirty="0" err="1" smtClean="0"/>
              <a:t>In</a:t>
            </a:r>
            <a:r>
              <a:rPr lang="tr-TR" dirty="0" smtClean="0"/>
              <a:t> his </a:t>
            </a:r>
            <a:r>
              <a:rPr lang="tr-TR" dirty="0" err="1" smtClean="0"/>
              <a:t>book</a:t>
            </a:r>
            <a:r>
              <a:rPr lang="tr-TR" dirty="0" smtClean="0"/>
              <a:t> </a:t>
            </a:r>
            <a:r>
              <a:rPr lang="tr-TR" i="1" dirty="0" err="1" smtClean="0"/>
              <a:t>History</a:t>
            </a:r>
            <a:r>
              <a:rPr lang="tr-TR" i="1" dirty="0" smtClean="0"/>
              <a:t> of </a:t>
            </a:r>
            <a:r>
              <a:rPr lang="tr-TR" i="1" dirty="0" err="1" smtClean="0"/>
              <a:t>English</a:t>
            </a:r>
            <a:r>
              <a:rPr lang="tr-TR" i="1" dirty="0" smtClean="0"/>
              <a:t> </a:t>
            </a:r>
            <a:r>
              <a:rPr lang="tr-TR" i="1" dirty="0" err="1" smtClean="0"/>
              <a:t>Literature</a:t>
            </a:r>
            <a:r>
              <a:rPr lang="tr-TR" dirty="0" smtClean="0"/>
              <a:t>, </a:t>
            </a:r>
            <a:r>
              <a:rPr lang="tr-TR" dirty="0" err="1" smtClean="0"/>
              <a:t>French</a:t>
            </a:r>
            <a:r>
              <a:rPr lang="tr-TR" dirty="0" smtClean="0"/>
              <a:t> </a:t>
            </a:r>
            <a:r>
              <a:rPr lang="tr-TR" dirty="0" err="1" smtClean="0"/>
              <a:t>critic</a:t>
            </a:r>
            <a:r>
              <a:rPr lang="tr-TR" dirty="0" smtClean="0"/>
              <a:t> </a:t>
            </a:r>
            <a:r>
              <a:rPr lang="tr-TR" dirty="0" err="1" smtClean="0"/>
              <a:t>Hippolyte</a:t>
            </a:r>
            <a:r>
              <a:rPr lang="tr-TR" dirty="0" smtClean="0"/>
              <a:t> A. </a:t>
            </a:r>
            <a:r>
              <a:rPr lang="tr-TR" dirty="0" err="1" smtClean="0"/>
              <a:t>Taine</a:t>
            </a:r>
            <a:r>
              <a:rPr lang="tr-TR" dirty="0" smtClean="0"/>
              <a:t> (1823-1893) </a:t>
            </a:r>
            <a:r>
              <a:rPr lang="tr-TR" dirty="0" err="1" smtClean="0"/>
              <a:t>suggests</a:t>
            </a:r>
            <a:r>
              <a:rPr lang="tr-TR" dirty="0" smtClean="0"/>
              <a:t> </a:t>
            </a:r>
            <a:r>
              <a:rPr lang="tr-TR" dirty="0" err="1" smtClean="0"/>
              <a:t>the</a:t>
            </a:r>
            <a:r>
              <a:rPr lang="tr-TR" dirty="0" smtClean="0"/>
              <a:t> </a:t>
            </a:r>
            <a:r>
              <a:rPr lang="tr-TR" dirty="0" err="1" smtClean="0"/>
              <a:t>phrase</a:t>
            </a:r>
            <a:r>
              <a:rPr lang="tr-TR" dirty="0" smtClean="0"/>
              <a:t> «</a:t>
            </a:r>
            <a:r>
              <a:rPr lang="tr-TR" dirty="0" err="1" smtClean="0"/>
              <a:t>race</a:t>
            </a:r>
            <a:r>
              <a:rPr lang="tr-TR" dirty="0" smtClean="0"/>
              <a:t>, millue, et moment»</a:t>
            </a:r>
          </a:p>
          <a:p>
            <a:pPr marL="900000" indent="-514350">
              <a:buFont typeface="+mj-lt"/>
              <a:buAutoNum type="alphaLcParenR"/>
            </a:pPr>
            <a:r>
              <a:rPr lang="tr-TR" dirty="0" err="1" smtClean="0"/>
              <a:t>Race</a:t>
            </a:r>
            <a:r>
              <a:rPr lang="tr-TR" dirty="0" smtClean="0"/>
              <a:t> </a:t>
            </a:r>
            <a:r>
              <a:rPr lang="tr-TR" dirty="0" err="1" smtClean="0"/>
              <a:t>stands</a:t>
            </a:r>
            <a:r>
              <a:rPr lang="tr-TR" dirty="0" smtClean="0"/>
              <a:t> </a:t>
            </a:r>
            <a:r>
              <a:rPr lang="tr-TR" dirty="0" err="1" smtClean="0"/>
              <a:t>for</a:t>
            </a:r>
            <a:r>
              <a:rPr lang="tr-TR" dirty="0" smtClean="0"/>
              <a:t> “</a:t>
            </a:r>
            <a:r>
              <a:rPr lang="tr-TR" dirty="0" err="1" smtClean="0"/>
              <a:t>culture</a:t>
            </a:r>
            <a:r>
              <a:rPr lang="tr-TR" dirty="0" smtClean="0"/>
              <a:t> </a:t>
            </a:r>
            <a:r>
              <a:rPr lang="tr-TR" dirty="0" err="1" smtClean="0"/>
              <a:t>and</a:t>
            </a:r>
            <a:r>
              <a:rPr lang="tr-TR" dirty="0" smtClean="0"/>
              <a:t> </a:t>
            </a:r>
            <a:r>
              <a:rPr lang="tr-TR" dirty="0" err="1" smtClean="0"/>
              <a:t>history</a:t>
            </a:r>
            <a:r>
              <a:rPr lang="tr-TR" dirty="0" smtClean="0"/>
              <a:t>”</a:t>
            </a:r>
          </a:p>
          <a:p>
            <a:pPr marL="900000" indent="-514350">
              <a:buFont typeface="+mj-lt"/>
              <a:buAutoNum type="alphaLcParenR"/>
            </a:pPr>
            <a:r>
              <a:rPr lang="tr-TR" dirty="0" err="1" smtClean="0"/>
              <a:t>Millue</a:t>
            </a:r>
            <a:r>
              <a:rPr lang="tr-TR" dirty="0" smtClean="0"/>
              <a:t> is “</a:t>
            </a:r>
            <a:r>
              <a:rPr lang="tr-TR" dirty="0" err="1" smtClean="0"/>
              <a:t>place</a:t>
            </a:r>
            <a:r>
              <a:rPr lang="tr-TR" dirty="0" smtClean="0"/>
              <a:t>”</a:t>
            </a:r>
          </a:p>
          <a:p>
            <a:pPr marL="900000" indent="-514350">
              <a:buFont typeface="+mj-lt"/>
              <a:buAutoNum type="alphaLcParenR"/>
            </a:pPr>
            <a:r>
              <a:rPr lang="tr-TR" dirty="0" smtClean="0"/>
              <a:t>Moment is “time”</a:t>
            </a:r>
          </a:p>
        </p:txBody>
      </p:sp>
      <p:sp>
        <p:nvSpPr>
          <p:cNvPr id="2" name="Slayt Numarası Yer Tutucusu 1"/>
          <p:cNvSpPr>
            <a:spLocks noGrp="1"/>
          </p:cNvSpPr>
          <p:nvPr>
            <p:ph type="sldNum" sz="quarter" idx="12"/>
          </p:nvPr>
        </p:nvSpPr>
        <p:spPr/>
        <p:txBody>
          <a:bodyPr/>
          <a:lstStyle/>
          <a:p>
            <a:fld id="{DBF62C90-8065-4B7B-B00D-83E9DE2EA80D}" type="slidenum">
              <a:rPr lang="tr-TR" smtClean="0"/>
              <a:pPr/>
              <a:t>9</a:t>
            </a:fld>
            <a:endParaRPr lang="tr-TR"/>
          </a:p>
        </p:txBody>
      </p:sp>
    </p:spTree>
    <p:extLst>
      <p:ext uri="{BB962C8B-B14F-4D97-AF65-F5344CB8AC3E}">
        <p14:creationId xmlns:p14="http://schemas.microsoft.com/office/powerpoint/2010/main" val="6106636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762</TotalTime>
  <Words>2184</Words>
  <Application>Microsoft Office PowerPoint</Application>
  <PresentationFormat>Ekran Gösterisi (4:3)</PresentationFormat>
  <Paragraphs>119</Paragraphs>
  <Slides>32</Slides>
  <Notes>13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32</vt:i4>
      </vt:variant>
    </vt:vector>
  </HeadingPairs>
  <TitlesOfParts>
    <vt:vector size="38" baseType="lpstr">
      <vt:lpstr>Arial</vt:lpstr>
      <vt:lpstr>Calibri</vt:lpstr>
      <vt:lpstr>Gill Sans MT</vt:lpstr>
      <vt:lpstr>Verdana</vt:lpstr>
      <vt:lpstr>Wingdings 2</vt:lpstr>
      <vt:lpstr>Gündönümü</vt:lpstr>
      <vt:lpstr>TRADITIONAL APPROACHES IN LITERARY CRITICISM</vt:lpstr>
      <vt:lpstr>PowerPoint Sunusu</vt:lpstr>
      <vt:lpstr>PowerPoint Sunusu</vt:lpstr>
      <vt:lpstr>PowerPoint Sunusu</vt:lpstr>
      <vt:lpstr>PowerPoint Sunusu</vt:lpstr>
      <vt:lpstr>PowerPoint Sunusu</vt:lpstr>
      <vt:lpstr>Historical-Biographical Approach </vt:lpstr>
      <vt:lpstr>PowerPoint Sunusu</vt:lpstr>
      <vt:lpstr>PowerPoint Sunusu</vt:lpstr>
      <vt:lpstr>PowerPoint Sunusu</vt:lpstr>
      <vt:lpstr>PowerPoint Sunusu</vt:lpstr>
      <vt:lpstr>PowerPoint Sunusu</vt:lpstr>
      <vt:lpstr>PowerPoint Sunusu</vt:lpstr>
      <vt:lpstr>Moral-Philosophical Approach or Moral/Thematic Criticism</vt:lpstr>
      <vt:lpstr>PowerPoint Sunusu</vt:lpstr>
      <vt:lpstr>PowerPoint Sunusu</vt:lpstr>
      <vt:lpstr>PowerPoint Sunusu</vt:lpstr>
      <vt:lpstr>PowerPoint Sunusu</vt:lpstr>
      <vt:lpstr>TEXTUAL STUDIES or TEXTUAL SCHOLARSHIP</vt:lpstr>
      <vt:lpstr>PowerPoint Sunusu</vt:lpstr>
      <vt:lpstr>PowerPoint Sunusu</vt:lpstr>
      <vt:lpstr>Applying  Traditional Approaches on a Text</vt:lpstr>
      <vt:lpstr>PowerPoint Sunusu</vt:lpstr>
      <vt:lpstr>PowerPoint Sunusu</vt:lpstr>
      <vt:lpstr>PowerPoint Sunusu</vt:lpstr>
      <vt:lpstr>PowerPoint Sunusu</vt:lpstr>
      <vt:lpstr>PowerPoint Sunusu</vt:lpstr>
      <vt:lpstr>PowerPoint Sunusu</vt:lpstr>
      <vt:lpstr>PowerPoint Sunusu</vt:lpstr>
      <vt:lpstr>Conclusion</vt:lpstr>
      <vt:lpstr>PowerPoint Sunusu</vt:lpstr>
      <vt:lpstr>BIBLIOGRAPHY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Historical-Biographical Approaches</dc:title>
  <dc:creator>Murat</dc:creator>
  <cp:lastModifiedBy>Pc</cp:lastModifiedBy>
  <cp:revision>183</cp:revision>
  <dcterms:created xsi:type="dcterms:W3CDTF">2015-03-09T12:22:58Z</dcterms:created>
  <dcterms:modified xsi:type="dcterms:W3CDTF">2018-03-07T05:20:29Z</dcterms:modified>
</cp:coreProperties>
</file>