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361" r:id="rId3"/>
    <p:sldId id="282" r:id="rId4"/>
    <p:sldId id="331" r:id="rId5"/>
    <p:sldId id="332" r:id="rId6"/>
    <p:sldId id="280" r:id="rId7"/>
    <p:sldId id="334" r:id="rId8"/>
  </p:sldIdLst>
  <p:sldSz cx="9144000" cy="5143500" type="screen16x9"/>
  <p:notesSz cx="6858000" cy="9144000"/>
  <p:embeddedFontLst>
    <p:embeddedFont>
      <p:font typeface="Marcellus SC" panose="020B0604020202020204" charset="0"/>
      <p:regular r:id="rId10"/>
    </p:embeddedFont>
    <p:embeddedFont>
      <p:font typeface="Frank Ruhl Libre" panose="020B0604020202020204" charset="-79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EB Garamond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B23306-8260-4FF9-B4E7-5D59D97C3117}">
  <a:tblStyle styleId="{8EB23306-8260-4FF9-B4E7-5D59D97C31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6" autoAdjust="0"/>
  </p:normalViewPr>
  <p:slideViewPr>
    <p:cSldViewPr snapToGrid="0">
      <p:cViewPr varScale="1">
        <p:scale>
          <a:sx n="89" d="100"/>
          <a:sy n="89" d="100"/>
        </p:scale>
        <p:origin x="108" y="600"/>
      </p:cViewPr>
      <p:guideLst>
        <p:guide orient="horz" pos="1620"/>
        <p:guide pos="2880"/>
      </p:guideLst>
    </p:cSldViewPr>
  </p:slideViewPr>
  <p:outlineViewPr>
    <p:cViewPr>
      <p:scale>
        <a:sx n="25" d="100"/>
        <a:sy n="25" d="100"/>
      </p:scale>
      <p:origin x="30" y="15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6044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17475" y="1991825"/>
            <a:ext cx="50985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917475" y="1583350"/>
            <a:ext cx="5098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917475" y="2840052"/>
            <a:ext cx="5098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ctrTitle"/>
          </p:nvPr>
        </p:nvSpPr>
        <p:spPr>
          <a:xfrm>
            <a:off x="712301" y="1973659"/>
            <a:ext cx="6720449" cy="82255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FARKLI KÜLTÜRLERDE ÇOCUK - 1</a:t>
            </a:r>
            <a:endParaRPr lang="tr-TR" sz="32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>
          <a:xfrm>
            <a:off x="1413551" y="3266887"/>
            <a:ext cx="5317951" cy="1448143"/>
          </a:xfrm>
        </p:spPr>
        <p:txBody>
          <a:bodyPr/>
          <a:lstStyle/>
          <a:p>
            <a:pPr algn="ctr"/>
            <a:r>
              <a:rPr lang="tr-TR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Aysel Köksal Akyol</a:t>
            </a:r>
          </a:p>
          <a:p>
            <a:pPr algn="ctr"/>
            <a:endParaRPr lang="tr-TR" sz="1600" b="1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 </a:t>
            </a:r>
          </a:p>
          <a:p>
            <a:pPr algn="ctr"/>
            <a:r>
              <a:rPr lang="tr-TR" sz="1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 Bilimleri Fakültesi</a:t>
            </a:r>
          </a:p>
          <a:p>
            <a:pPr algn="ctr"/>
            <a:r>
              <a:rPr lang="tr-TR" sz="1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Çocuk Gelişimi Bölümü</a:t>
            </a:r>
            <a:endParaRPr lang="tr-TR" sz="16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9963" y="453832"/>
            <a:ext cx="727831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solidFill>
                  <a:srgbClr val="990033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CGM 204 </a:t>
            </a:r>
            <a:endParaRPr lang="tr-TR" sz="2000" b="1" dirty="0" smtClean="0">
              <a:solidFill>
                <a:srgbClr val="990033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 smtClean="0">
                <a:solidFill>
                  <a:srgbClr val="990033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SOSYAL </a:t>
            </a:r>
            <a:r>
              <a:rPr lang="tr-TR" sz="2000" b="1" dirty="0">
                <a:solidFill>
                  <a:srgbClr val="990033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DUYGUSAL GELİŞİM </a:t>
            </a:r>
            <a:r>
              <a:rPr lang="tr-TR" sz="2000" b="1" dirty="0" smtClean="0">
                <a:solidFill>
                  <a:srgbClr val="990033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DESTEKLENMESİ</a:t>
            </a:r>
            <a:endParaRPr lang="tr-TR" sz="2000" b="1" dirty="0">
              <a:solidFill>
                <a:srgbClr val="99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8025" y="1410075"/>
            <a:ext cx="8146032" cy="2724603"/>
          </a:xfrm>
        </p:spPr>
        <p:txBody>
          <a:bodyPr/>
          <a:lstStyle/>
          <a:p>
            <a:r>
              <a:rPr lang="tr-TR" dirty="0"/>
              <a:t>Kültür öğrenilen bir süreçtir, yaşamın kendisidir ve hiçbir insan içerisinde bulunduğu kültürden bağımsız olarak davranış </a:t>
            </a:r>
            <a:r>
              <a:rPr lang="tr-TR" dirty="0" smtClean="0"/>
              <a:t>sergilemez.</a:t>
            </a:r>
          </a:p>
          <a:p>
            <a:r>
              <a:rPr lang="tr-TR" dirty="0" smtClean="0"/>
              <a:t>Çocuklar </a:t>
            </a:r>
            <a:r>
              <a:rPr lang="tr-TR" dirty="0"/>
              <a:t>kendi kültürleriyle beslenerek büyür ve bir birey olurlar. </a:t>
            </a:r>
          </a:p>
          <a:p>
            <a:r>
              <a:rPr lang="tr-TR" dirty="0"/>
              <a:t>Çocuklar; doğumdan itibaren </a:t>
            </a:r>
            <a:r>
              <a:rPr lang="tr-TR" dirty="0" smtClean="0"/>
              <a:t>yaşadığı </a:t>
            </a:r>
            <a:r>
              <a:rPr lang="tr-TR" dirty="0"/>
              <a:t>kültürün kendine sunduğu sosyalleşme sürecinden geçerek </a:t>
            </a:r>
            <a:r>
              <a:rPr lang="tr-TR" dirty="0" smtClean="0"/>
              <a:t>büyürler.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390176" y="549030"/>
            <a:ext cx="8231173" cy="59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>
            <a:pPr algn="ctr"/>
            <a:r>
              <a:rPr lang="tr-TR" sz="3600" b="1" smtClean="0">
                <a:solidFill>
                  <a:srgbClr val="990033"/>
                </a:solidFill>
              </a:rPr>
              <a:t>FARKLI KÜLTÜRLERDE ÇOCUK</a:t>
            </a:r>
            <a:endParaRPr lang="tr-TR" sz="36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5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3526" y="115988"/>
            <a:ext cx="8129047" cy="775500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rgbClr val="990033"/>
                </a:solidFill>
              </a:rPr>
              <a:t>Farklı kültürlerde çocuk</a:t>
            </a:r>
            <a:endParaRPr lang="tr-TR" sz="4400" dirty="0">
              <a:solidFill>
                <a:srgbClr val="990033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99355" y="1144921"/>
            <a:ext cx="8043218" cy="3407908"/>
          </a:xfrm>
        </p:spPr>
        <p:txBody>
          <a:bodyPr/>
          <a:lstStyle/>
          <a:p>
            <a:pPr lvl="0"/>
            <a:r>
              <a:rPr lang="tr-TR" dirty="0" smtClean="0"/>
              <a:t>Kültür; </a:t>
            </a:r>
          </a:p>
          <a:p>
            <a:pPr lvl="1"/>
            <a:r>
              <a:rPr lang="tr-TR" sz="2000" dirty="0"/>
              <a:t>kuşaktan kuşağa geçen, </a:t>
            </a:r>
          </a:p>
          <a:p>
            <a:pPr lvl="1"/>
            <a:r>
              <a:rPr lang="tr-TR" sz="2000" dirty="0" smtClean="0"/>
              <a:t>İnsanların davranış </a:t>
            </a:r>
            <a:r>
              <a:rPr lang="tr-TR" sz="2000" dirty="0"/>
              <a:t>örüntüleri, inançları ve diğer ürünleri olarak tanımlanır.</a:t>
            </a:r>
            <a:endParaRPr lang="tr-TR" sz="2000" dirty="0" smtClean="0"/>
          </a:p>
          <a:p>
            <a:r>
              <a:rPr lang="tr-TR" dirty="0" smtClean="0"/>
              <a:t>Anne babalar </a:t>
            </a:r>
            <a:r>
              <a:rPr lang="tr-TR" dirty="0"/>
              <a:t>toplumsallaşmanın merkezindedir. </a:t>
            </a:r>
            <a:endParaRPr lang="tr-TR" dirty="0" smtClean="0"/>
          </a:p>
          <a:p>
            <a:r>
              <a:rPr lang="tr-TR" dirty="0" smtClean="0"/>
              <a:t>Aile</a:t>
            </a:r>
            <a:r>
              <a:rPr lang="tr-TR" dirty="0"/>
              <a:t>, akranlar ve okul gibi toplumsal </a:t>
            </a:r>
            <a:r>
              <a:rPr lang="tr-TR" dirty="0" smtClean="0"/>
              <a:t>çevreler </a:t>
            </a:r>
            <a:r>
              <a:rPr lang="tr-TR" dirty="0"/>
              <a:t>kültür üzerindeki </a:t>
            </a:r>
            <a:r>
              <a:rPr lang="tr-TR" dirty="0" smtClean="0"/>
              <a:t>etkidir.</a:t>
            </a:r>
          </a:p>
          <a:p>
            <a:r>
              <a:rPr lang="tr-TR" dirty="0" smtClean="0"/>
              <a:t>Televizyon, medya, sosyal medyanın da kültüre yansımaları olur.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0652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3184" y="1815427"/>
            <a:ext cx="8039794" cy="2134403"/>
          </a:xfrm>
        </p:spPr>
        <p:txBody>
          <a:bodyPr/>
          <a:lstStyle/>
          <a:p>
            <a:r>
              <a:rPr lang="tr-TR" dirty="0" err="1" smtClean="0"/>
              <a:t>Vygotsky’e</a:t>
            </a:r>
            <a:r>
              <a:rPr lang="tr-TR" dirty="0" smtClean="0"/>
              <a:t> göre </a:t>
            </a:r>
            <a:r>
              <a:rPr lang="tr-TR" dirty="0"/>
              <a:t>çocuğu doğumdan itibaren tarihsel, toplumsal, kültürel bir bağlam içinde ele </a:t>
            </a:r>
            <a:r>
              <a:rPr lang="tr-TR" dirty="0" smtClean="0"/>
              <a:t>almak gerekir. </a:t>
            </a:r>
          </a:p>
          <a:p>
            <a:r>
              <a:rPr lang="tr-TR" dirty="0" smtClean="0"/>
              <a:t>Yetişkin </a:t>
            </a:r>
            <a:r>
              <a:rPr lang="tr-TR" dirty="0"/>
              <a:t>ya da daha becerikli akranlar çocukların yakınsak gelişim alanı içerisinde ilerleyebilmeleri için onlara rehberlik </a:t>
            </a:r>
            <a:r>
              <a:rPr lang="tr-TR" dirty="0" smtClean="0"/>
              <a:t>ederler.</a:t>
            </a:r>
          </a:p>
          <a:p>
            <a:r>
              <a:rPr lang="tr-TR" dirty="0" smtClean="0"/>
              <a:t>Çocuk kendi kültürü içinde gelişirken şekillenir.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513526" y="370511"/>
            <a:ext cx="8129047" cy="775500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rgbClr val="990033"/>
                </a:solidFill>
              </a:rPr>
              <a:t>Farklı kültürlerde çocuk</a:t>
            </a:r>
            <a:endParaRPr lang="tr-TR" sz="4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0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ctrTitle"/>
          </p:nvPr>
        </p:nvSpPr>
        <p:spPr>
          <a:xfrm>
            <a:off x="736432" y="264881"/>
            <a:ext cx="7558014" cy="555100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rgbClr val="990033"/>
                </a:solidFill>
              </a:rPr>
              <a:t>Farklı kültürlerde çocuk</a:t>
            </a:r>
            <a:endParaRPr lang="tr-TR" sz="4400" dirty="0">
              <a:solidFill>
                <a:srgbClr val="990033"/>
              </a:solidFill>
            </a:endParaRPr>
          </a:p>
        </p:txBody>
      </p:sp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>
          <a:xfrm>
            <a:off x="1175657" y="850869"/>
            <a:ext cx="6046711" cy="456102"/>
          </a:xfrm>
        </p:spPr>
        <p:txBody>
          <a:bodyPr/>
          <a:lstStyle/>
          <a:p>
            <a:pPr algn="ctr"/>
            <a:r>
              <a:rPr lang="tr-TR" dirty="0" err="1" smtClean="0">
                <a:solidFill>
                  <a:srgbClr val="00B050"/>
                </a:solidFill>
              </a:rPr>
              <a:t>Bronfenbrenner’in</a:t>
            </a:r>
            <a:r>
              <a:rPr lang="tr-TR" dirty="0" smtClean="0">
                <a:solidFill>
                  <a:srgbClr val="00B050"/>
                </a:solidFill>
              </a:rPr>
              <a:t> ekolojik </a:t>
            </a:r>
            <a:r>
              <a:rPr lang="tr-TR" dirty="0">
                <a:solidFill>
                  <a:srgbClr val="00B050"/>
                </a:solidFill>
              </a:rPr>
              <a:t>sistemler </a:t>
            </a:r>
            <a:r>
              <a:rPr lang="tr-TR" dirty="0" smtClean="0">
                <a:solidFill>
                  <a:srgbClr val="00B050"/>
                </a:solidFill>
              </a:rPr>
              <a:t>kuramı 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4294967295"/>
          </p:nvPr>
        </p:nvSpPr>
        <p:spPr>
          <a:xfrm>
            <a:off x="530225" y="4883150"/>
            <a:ext cx="8613775" cy="26035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439" y="1549486"/>
            <a:ext cx="3463484" cy="30747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93" y="1465264"/>
            <a:ext cx="3175661" cy="31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5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684975" y="819029"/>
            <a:ext cx="5511000" cy="245592"/>
          </a:xfrm>
        </p:spPr>
        <p:txBody>
          <a:bodyPr/>
          <a:lstStyle/>
          <a:p>
            <a:pPr algn="ctr"/>
            <a:r>
              <a:rPr lang="tr-TR" sz="800" b="1" dirty="0"/>
              <a:t>YARARLANILAN KAYNAKLAR</a:t>
            </a:r>
            <a:r>
              <a:rPr lang="tr-TR" sz="800" dirty="0"/>
              <a:t>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566017" y="1257279"/>
            <a:ext cx="7748916" cy="2030859"/>
          </a:xfrm>
        </p:spPr>
        <p:txBody>
          <a:bodyPr/>
          <a:lstStyle/>
          <a:p>
            <a:pPr marL="76200" indent="0">
              <a:buNone/>
            </a:pPr>
            <a:r>
              <a:rPr lang="tr-TR" sz="800" dirty="0" smtClean="0">
                <a:solidFill>
                  <a:schemeClr val="tx1"/>
                </a:solidFill>
              </a:rPr>
              <a:t>Aksoy, A.B.ve Gür, Ç. (2008). Ortadoğu Ülkelerinde Aile Yapısı ve Çocuğa Bakış. </a:t>
            </a:r>
            <a:r>
              <a:rPr lang="tr-TR" sz="800" i="1" dirty="0" smtClean="0">
                <a:solidFill>
                  <a:schemeClr val="tx1"/>
                </a:solidFill>
              </a:rPr>
              <a:t>Kastamonu Eğitim Dergisi, 16(1),</a:t>
            </a:r>
            <a:r>
              <a:rPr lang="tr-TR" sz="800" dirty="0" smtClean="0">
                <a:solidFill>
                  <a:schemeClr val="tx1"/>
                </a:solidFill>
              </a:rPr>
              <a:t> 49-60.</a:t>
            </a:r>
          </a:p>
          <a:p>
            <a:pPr marL="76200" indent="0">
              <a:buNone/>
            </a:pPr>
            <a:r>
              <a:rPr lang="tr-TR" sz="1000" dirty="0" smtClean="0">
                <a:solidFill>
                  <a:schemeClr val="tx1"/>
                </a:solidFill>
              </a:rPr>
              <a:t>Aydos</a:t>
            </a:r>
            <a:r>
              <a:rPr lang="tr-TR" sz="1000" dirty="0">
                <a:solidFill>
                  <a:schemeClr val="tx1"/>
                </a:solidFill>
              </a:rPr>
              <a:t>, S. ve Köksal Aysel, A. (2019). Kültür ve Erken Çocukluk Döneminde Gelişim. </a:t>
            </a:r>
            <a:r>
              <a:rPr lang="tr-TR" sz="1000" i="1" dirty="0">
                <a:solidFill>
                  <a:schemeClr val="tx1"/>
                </a:solidFill>
              </a:rPr>
              <a:t>Kültür ve Çocuk.</a:t>
            </a:r>
            <a:r>
              <a:rPr lang="tr-TR" sz="1000" dirty="0">
                <a:solidFill>
                  <a:schemeClr val="tx1"/>
                </a:solidFill>
              </a:rPr>
              <a:t> D. Aslan,, M. Kale ve Nur, İ. (Ed.).  s. 128-161. Ankara: </a:t>
            </a:r>
            <a:r>
              <a:rPr lang="tr-TR" sz="1000" dirty="0" err="1">
                <a:solidFill>
                  <a:schemeClr val="tx1"/>
                </a:solidFill>
              </a:rPr>
              <a:t>Pegem</a:t>
            </a:r>
            <a:r>
              <a:rPr lang="tr-TR" sz="1000" dirty="0">
                <a:solidFill>
                  <a:schemeClr val="tx1"/>
                </a:solidFill>
              </a:rPr>
              <a:t> A Akademi. </a:t>
            </a:r>
          </a:p>
          <a:p>
            <a:pPr marL="76200" indent="0">
              <a:buNone/>
            </a:pPr>
            <a:r>
              <a:rPr lang="tr-TR" sz="800" dirty="0" err="1" smtClean="0">
                <a:solidFill>
                  <a:schemeClr val="tx1"/>
                </a:solidFill>
              </a:rPr>
              <a:t>Bee</a:t>
            </a:r>
            <a:r>
              <a:rPr lang="tr-TR" sz="800" dirty="0" smtClean="0">
                <a:solidFill>
                  <a:schemeClr val="tx1"/>
                </a:solidFill>
              </a:rPr>
              <a:t>, H. ve </a:t>
            </a:r>
            <a:r>
              <a:rPr lang="tr-TR" sz="800" dirty="0" err="1" smtClean="0">
                <a:solidFill>
                  <a:schemeClr val="tx1"/>
                </a:solidFill>
              </a:rPr>
              <a:t>Boyd</a:t>
            </a:r>
            <a:r>
              <a:rPr lang="tr-TR" sz="800" dirty="0" smtClean="0">
                <a:solidFill>
                  <a:schemeClr val="tx1"/>
                </a:solidFill>
              </a:rPr>
              <a:t>, D. (2009). </a:t>
            </a:r>
            <a:r>
              <a:rPr lang="tr-TR" sz="800" i="1" dirty="0" smtClean="0">
                <a:solidFill>
                  <a:schemeClr val="tx1"/>
                </a:solidFill>
              </a:rPr>
              <a:t>Çocuk Gelişim Psikolojisi. </a:t>
            </a:r>
            <a:r>
              <a:rPr lang="tr-TR" sz="800" dirty="0" smtClean="0">
                <a:solidFill>
                  <a:schemeClr val="tx1"/>
                </a:solidFill>
              </a:rPr>
              <a:t>İstanbul: </a:t>
            </a:r>
            <a:r>
              <a:rPr lang="tr-TR" sz="800" dirty="0" err="1" smtClean="0">
                <a:solidFill>
                  <a:schemeClr val="tx1"/>
                </a:solidFill>
              </a:rPr>
              <a:t>Kaknüs</a:t>
            </a:r>
            <a:r>
              <a:rPr lang="tr-TR" sz="800" dirty="0" smtClean="0">
                <a:solidFill>
                  <a:schemeClr val="tx1"/>
                </a:solidFill>
              </a:rPr>
              <a:t> Yayınları.</a:t>
            </a:r>
          </a:p>
          <a:p>
            <a:pPr marL="76200" indent="0">
              <a:buNone/>
            </a:pPr>
            <a:r>
              <a:rPr lang="tr-TR" sz="800" dirty="0" smtClean="0">
                <a:solidFill>
                  <a:schemeClr val="tx1"/>
                </a:solidFill>
              </a:rPr>
              <a:t>Berk, L. (2015). </a:t>
            </a:r>
            <a:r>
              <a:rPr lang="tr-TR" sz="800" i="1" dirty="0" smtClean="0">
                <a:solidFill>
                  <a:schemeClr val="tx1"/>
                </a:solidFill>
              </a:rPr>
              <a:t>Bebekler ve Çocuklar. Doğum Öncesinden Orta Çocukluğa</a:t>
            </a:r>
            <a:r>
              <a:rPr lang="tr-TR" sz="800" dirty="0" smtClean="0">
                <a:solidFill>
                  <a:schemeClr val="tx1"/>
                </a:solidFill>
              </a:rPr>
              <a:t>. (7. Baskı) (Çev. Ed. N. </a:t>
            </a:r>
            <a:r>
              <a:rPr lang="tr-TR" sz="800" dirty="0" err="1" smtClean="0">
                <a:solidFill>
                  <a:schemeClr val="tx1"/>
                </a:solidFill>
              </a:rPr>
              <a:t>Işıkoğlu</a:t>
            </a:r>
            <a:r>
              <a:rPr lang="tr-TR" sz="800" dirty="0" smtClean="0">
                <a:solidFill>
                  <a:schemeClr val="tx1"/>
                </a:solidFill>
              </a:rPr>
              <a:t>).Ankara: Nobel Yayıncılık. </a:t>
            </a:r>
          </a:p>
          <a:p>
            <a:pPr marL="76200" indent="0">
              <a:buNone/>
            </a:pPr>
            <a:r>
              <a:rPr lang="tr-TR" sz="800" dirty="0" err="1" smtClean="0">
                <a:solidFill>
                  <a:schemeClr val="tx1"/>
                </a:solidFill>
              </a:rPr>
              <a:t>Bronfenbrenner</a:t>
            </a:r>
            <a:r>
              <a:rPr lang="tr-TR" sz="800" dirty="0" smtClean="0">
                <a:solidFill>
                  <a:schemeClr val="tx1"/>
                </a:solidFill>
              </a:rPr>
              <a:t>, U. (1979). </a:t>
            </a:r>
            <a:r>
              <a:rPr lang="tr-TR" sz="800" i="1" dirty="0" err="1" smtClean="0">
                <a:solidFill>
                  <a:schemeClr val="tx1"/>
                </a:solidFill>
              </a:rPr>
              <a:t>The</a:t>
            </a:r>
            <a:r>
              <a:rPr lang="tr-TR" sz="800" i="1" dirty="0" smtClean="0">
                <a:solidFill>
                  <a:schemeClr val="tx1"/>
                </a:solidFill>
              </a:rPr>
              <a:t> </a:t>
            </a:r>
            <a:r>
              <a:rPr lang="tr-TR" sz="800" i="1" dirty="0" err="1" smtClean="0">
                <a:solidFill>
                  <a:schemeClr val="tx1"/>
                </a:solidFill>
              </a:rPr>
              <a:t>Ecology</a:t>
            </a:r>
            <a:r>
              <a:rPr lang="tr-TR" sz="800" i="1" dirty="0" smtClean="0">
                <a:solidFill>
                  <a:schemeClr val="tx1"/>
                </a:solidFill>
              </a:rPr>
              <a:t> of Human </a:t>
            </a:r>
            <a:r>
              <a:rPr lang="tr-TR" sz="800" i="1" dirty="0" err="1" smtClean="0">
                <a:solidFill>
                  <a:schemeClr val="tx1"/>
                </a:solidFill>
              </a:rPr>
              <a:t>Development.Experıments</a:t>
            </a:r>
            <a:r>
              <a:rPr lang="tr-TR" sz="800" i="1" dirty="0" smtClean="0">
                <a:solidFill>
                  <a:schemeClr val="tx1"/>
                </a:solidFill>
              </a:rPr>
              <a:t> </a:t>
            </a:r>
            <a:r>
              <a:rPr lang="tr-TR" sz="800" i="1" dirty="0" err="1" smtClean="0">
                <a:solidFill>
                  <a:schemeClr val="tx1"/>
                </a:solidFill>
              </a:rPr>
              <a:t>by</a:t>
            </a:r>
            <a:r>
              <a:rPr lang="tr-TR" sz="800" i="1" dirty="0" smtClean="0">
                <a:solidFill>
                  <a:schemeClr val="tx1"/>
                </a:solidFill>
              </a:rPr>
              <a:t> Nature </a:t>
            </a:r>
            <a:r>
              <a:rPr lang="tr-TR" sz="800" i="1" dirty="0" err="1" smtClean="0">
                <a:solidFill>
                  <a:schemeClr val="tx1"/>
                </a:solidFill>
              </a:rPr>
              <a:t>and</a:t>
            </a:r>
            <a:r>
              <a:rPr lang="tr-TR" sz="800" i="1" dirty="0" smtClean="0">
                <a:solidFill>
                  <a:schemeClr val="tx1"/>
                </a:solidFill>
              </a:rPr>
              <a:t> </a:t>
            </a:r>
            <a:r>
              <a:rPr lang="tr-TR" sz="800" i="1" dirty="0" err="1" smtClean="0">
                <a:solidFill>
                  <a:schemeClr val="tx1"/>
                </a:solidFill>
              </a:rPr>
              <a:t>Desıgn</a:t>
            </a:r>
            <a:r>
              <a:rPr lang="tr-TR" sz="800" i="1" dirty="0" smtClean="0">
                <a:solidFill>
                  <a:schemeClr val="tx1"/>
                </a:solidFill>
              </a:rPr>
              <a:t>.</a:t>
            </a:r>
            <a:r>
              <a:rPr lang="tr-TR" sz="800" dirty="0" smtClean="0">
                <a:solidFill>
                  <a:schemeClr val="tx1"/>
                </a:solidFill>
              </a:rPr>
              <a:t> USA: Harvard </a:t>
            </a:r>
            <a:r>
              <a:rPr lang="tr-TR" sz="800" dirty="0" err="1" smtClean="0">
                <a:solidFill>
                  <a:schemeClr val="tx1"/>
                </a:solidFill>
              </a:rPr>
              <a:t>Unıversıty</a:t>
            </a:r>
            <a:r>
              <a:rPr lang="tr-TR" sz="800" dirty="0" smtClean="0">
                <a:solidFill>
                  <a:schemeClr val="tx1"/>
                </a:solidFill>
              </a:rPr>
              <a:t> </a:t>
            </a:r>
            <a:r>
              <a:rPr lang="tr-TR" sz="800" dirty="0" err="1" smtClean="0">
                <a:solidFill>
                  <a:schemeClr val="tx1"/>
                </a:solidFill>
              </a:rPr>
              <a:t>Press</a:t>
            </a:r>
            <a:r>
              <a:rPr lang="tr-TR" sz="800" dirty="0" smtClean="0">
                <a:solidFill>
                  <a:schemeClr val="tx1"/>
                </a:solidFill>
              </a:rPr>
              <a:t>.</a:t>
            </a:r>
          </a:p>
          <a:p>
            <a:pPr marL="76200" indent="0">
              <a:buNone/>
            </a:pPr>
            <a:r>
              <a:rPr lang="tr-TR" sz="800" dirty="0" err="1" smtClean="0">
                <a:solidFill>
                  <a:schemeClr val="tx1"/>
                </a:solidFill>
              </a:rPr>
              <a:t>Kağıtçıbaşı</a:t>
            </a:r>
            <a:r>
              <a:rPr lang="tr-TR" sz="800" dirty="0" smtClean="0">
                <a:solidFill>
                  <a:schemeClr val="tx1"/>
                </a:solidFill>
              </a:rPr>
              <a:t>, Ç. (1990). </a:t>
            </a:r>
            <a:r>
              <a:rPr lang="tr-TR" sz="800" i="1" dirty="0" smtClean="0">
                <a:solidFill>
                  <a:schemeClr val="tx1"/>
                </a:solidFill>
              </a:rPr>
              <a:t>İnsan Aile Kültür</a:t>
            </a:r>
            <a:r>
              <a:rPr lang="tr-TR" sz="800" dirty="0" smtClean="0">
                <a:solidFill>
                  <a:schemeClr val="tx1"/>
                </a:solidFill>
              </a:rPr>
              <a:t>. İstanbul: Remzi Kitabevi.</a:t>
            </a:r>
          </a:p>
          <a:p>
            <a:pPr marL="76200" indent="0">
              <a:buNone/>
            </a:pPr>
            <a:r>
              <a:rPr lang="tr-TR" sz="800" dirty="0" err="1" smtClean="0">
                <a:solidFill>
                  <a:schemeClr val="tx1"/>
                </a:solidFill>
              </a:rPr>
              <a:t>Kağıtçıbaşı</a:t>
            </a:r>
            <a:r>
              <a:rPr lang="tr-TR" sz="800" dirty="0" smtClean="0">
                <a:solidFill>
                  <a:schemeClr val="tx1"/>
                </a:solidFill>
              </a:rPr>
              <a:t>, Ç. (1998). </a:t>
            </a:r>
            <a:r>
              <a:rPr lang="tr-TR" sz="800" i="1" dirty="0" smtClean="0">
                <a:solidFill>
                  <a:schemeClr val="tx1"/>
                </a:solidFill>
              </a:rPr>
              <a:t>Kültürel Psikoloji. Kültür Bağlamında İnsan ve Aile</a:t>
            </a:r>
            <a:r>
              <a:rPr lang="tr-TR" sz="800" dirty="0" smtClean="0">
                <a:solidFill>
                  <a:schemeClr val="tx1"/>
                </a:solidFill>
              </a:rPr>
              <a:t>. İstanbul: YKY Yayıncılık.</a:t>
            </a:r>
          </a:p>
          <a:p>
            <a:pPr marL="76200" indent="0">
              <a:buNone/>
            </a:pPr>
            <a:r>
              <a:rPr lang="tr-TR" sz="600" dirty="0" err="1">
                <a:solidFill>
                  <a:schemeClr val="tx1"/>
                </a:solidFill>
              </a:rPr>
              <a:t>Kağıtçıbaşı</a:t>
            </a:r>
            <a:r>
              <a:rPr lang="tr-TR" sz="600" dirty="0">
                <a:solidFill>
                  <a:schemeClr val="tx1"/>
                </a:solidFill>
              </a:rPr>
              <a:t>, Ç. (2012). </a:t>
            </a:r>
            <a:r>
              <a:rPr lang="tr-TR" sz="600" i="1" dirty="0">
                <a:solidFill>
                  <a:schemeClr val="tx1"/>
                </a:solidFill>
              </a:rPr>
              <a:t>Benlik, Aile ve İnsan Gelişimi. Kültürel Psikoloji.</a:t>
            </a:r>
            <a:r>
              <a:rPr lang="tr-TR" sz="600" dirty="0">
                <a:solidFill>
                  <a:schemeClr val="tx1"/>
                </a:solidFill>
              </a:rPr>
              <a:t> (3. Basım). İstanbul: Koç Üniversitesi Yayınları. </a:t>
            </a:r>
          </a:p>
          <a:p>
            <a:pPr marL="76200" indent="0">
              <a:buNone/>
            </a:pPr>
            <a:r>
              <a:rPr lang="tr-TR" sz="800" dirty="0">
                <a:solidFill>
                  <a:schemeClr val="tx1"/>
                </a:solidFill>
              </a:rPr>
              <a:t>Köksal Akyol, A. ve </a:t>
            </a:r>
            <a:r>
              <a:rPr lang="tr-TR" sz="800" dirty="0" err="1">
                <a:solidFill>
                  <a:schemeClr val="tx1"/>
                </a:solidFill>
              </a:rPr>
              <a:t>Bilbay</a:t>
            </a:r>
            <a:r>
              <a:rPr lang="tr-TR" sz="800" dirty="0">
                <a:solidFill>
                  <a:schemeClr val="tx1"/>
                </a:solidFill>
              </a:rPr>
              <a:t>, A. (2017). Tarihsel Süreçte ve Farklı Kültürlerde Çocuk. A. Köksal Akyol (Ed.). </a:t>
            </a:r>
            <a:r>
              <a:rPr lang="tr-TR" sz="800" i="1" dirty="0">
                <a:solidFill>
                  <a:schemeClr val="tx1"/>
                </a:solidFill>
              </a:rPr>
              <a:t>Erken Çocukluk Döneminde Gelişim I.</a:t>
            </a:r>
            <a:r>
              <a:rPr lang="tr-TR" sz="800" dirty="0">
                <a:solidFill>
                  <a:schemeClr val="tx1"/>
                </a:solidFill>
              </a:rPr>
              <a:t> s.5-24,  Ankara: Anı Yayıncılık</a:t>
            </a:r>
          </a:p>
        </p:txBody>
      </p:sp>
      <p:sp>
        <p:nvSpPr>
          <p:cNvPr id="286" name="Google Shape;286;p36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6</a:t>
            </a:fld>
            <a:endParaRPr lang="en"/>
          </a:p>
        </p:txBody>
      </p:sp>
      <p:sp>
        <p:nvSpPr>
          <p:cNvPr id="10" name="Dikdörtgen 9"/>
          <p:cNvSpPr/>
          <p:nvPr/>
        </p:nvSpPr>
        <p:spPr>
          <a:xfrm>
            <a:off x="418370" y="635885"/>
            <a:ext cx="8044210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tr-TR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522606" y="726257"/>
            <a:ext cx="5511000" cy="437899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990033"/>
                </a:solidFill>
              </a:rPr>
              <a:t>Bu günlük bu kadar </a:t>
            </a:r>
            <a:r>
              <a:rPr lang="tr-TR" b="1" dirty="0" smtClean="0">
                <a:solidFill>
                  <a:srgbClr val="990033"/>
                </a:solidFill>
                <a:sym typeface="Wingdings" panose="05000000000000000000" pitchFamily="2" charset="2"/>
              </a:rPr>
              <a:t> </a:t>
            </a:r>
            <a:endParaRPr lang="tr-TR" b="1" dirty="0">
              <a:solidFill>
                <a:srgbClr val="990033"/>
              </a:solidFill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type="body" idx="1"/>
          </p:nvPr>
        </p:nvSpPr>
        <p:spPr>
          <a:xfrm>
            <a:off x="801278" y="1527141"/>
            <a:ext cx="7484884" cy="2941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Gelişimin kültürden kültüre farklılık gösterebileceği ile ilgili bilgileri paylaştık, örneklendirdik. Bu süreçte neler yaşadınız, neler hissettiniz, neler öğrendiğiniz? Sohbet bölümünden yazabilirsiniz? </a:t>
            </a:r>
          </a:p>
          <a:p>
            <a:pPr marL="0" indent="0" algn="ctr">
              <a:buNone/>
            </a:pPr>
            <a:r>
              <a:rPr lang="tr-TR" sz="6000" dirty="0" smtClean="0">
                <a:solidFill>
                  <a:srgbClr val="990033"/>
                </a:solidFill>
                <a:sym typeface="Wingdings" panose="05000000000000000000" pitchFamily="2" charset="2"/>
              </a:rPr>
              <a:t></a:t>
            </a:r>
            <a:endParaRPr lang="tr-TR" sz="6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58771"/>
      </p:ext>
    </p:extLst>
  </p:cSld>
  <p:clrMapOvr>
    <a:masterClrMapping/>
  </p:clrMapOvr>
</p:sld>
</file>

<file path=ppt/theme/theme1.xml><?xml version="1.0" encoding="utf-8"?>
<a:theme xmlns:a="http://schemas.openxmlformats.org/drawingml/2006/main" name="Reignier template">
  <a:themeElements>
    <a:clrScheme name="Custom 347">
      <a:dk1>
        <a:srgbClr val="413724"/>
      </a:dk1>
      <a:lt1>
        <a:srgbClr val="FFFFFF"/>
      </a:lt1>
      <a:dk2>
        <a:srgbClr val="E5DCCA"/>
      </a:dk2>
      <a:lt2>
        <a:srgbClr val="B0A491"/>
      </a:lt2>
      <a:accent1>
        <a:srgbClr val="FFDF94"/>
      </a:accent1>
      <a:accent2>
        <a:srgbClr val="E0B85D"/>
      </a:accent2>
      <a:accent3>
        <a:srgbClr val="CF9472"/>
      </a:accent3>
      <a:accent4>
        <a:srgbClr val="727B65"/>
      </a:accent4>
      <a:accent5>
        <a:srgbClr val="B4C0CC"/>
      </a:accent5>
      <a:accent6>
        <a:srgbClr val="95AECD"/>
      </a:accent6>
      <a:hlink>
        <a:srgbClr val="7A674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470</Words>
  <Application>Microsoft Office PowerPoint</Application>
  <PresentationFormat>Ekran Gösterisi (16:9)</PresentationFormat>
  <Paragraphs>46</Paragraphs>
  <Slides>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5" baseType="lpstr">
      <vt:lpstr>Marcellus SC</vt:lpstr>
      <vt:lpstr>Frank Ruhl Libre</vt:lpstr>
      <vt:lpstr>Calibri</vt:lpstr>
      <vt:lpstr>Arial</vt:lpstr>
      <vt:lpstr>Wingdings</vt:lpstr>
      <vt:lpstr>Times New Roman</vt:lpstr>
      <vt:lpstr>EB Garamond</vt:lpstr>
      <vt:lpstr>Reignier template</vt:lpstr>
      <vt:lpstr>FARKLI KÜLTÜRLERDE ÇOCUK - 1</vt:lpstr>
      <vt:lpstr>PowerPoint Sunusu</vt:lpstr>
      <vt:lpstr>Farklı kültürlerde çocuk</vt:lpstr>
      <vt:lpstr>Farklı kültürlerde çocuk</vt:lpstr>
      <vt:lpstr>Farklı kültürlerde çocuk</vt:lpstr>
      <vt:lpstr>YARARLANILAN KAYNAKLAR </vt:lpstr>
      <vt:lpstr>Bu günlük bu kadar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MÜZELERDE VE ARKEOLOJİK ALANLARDA ÇOCUK OLMAK</dc:title>
  <cp:lastModifiedBy>user</cp:lastModifiedBy>
  <cp:revision>53</cp:revision>
  <dcterms:modified xsi:type="dcterms:W3CDTF">2021-03-15T22:09:33Z</dcterms:modified>
</cp:coreProperties>
</file>