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8" autoAdjust="0"/>
    <p:restoredTop sz="94660"/>
  </p:normalViewPr>
  <p:slideViewPr>
    <p:cSldViewPr snapToGrid="0">
      <p:cViewPr varScale="1">
        <p:scale>
          <a:sx n="55" d="100"/>
          <a:sy n="55" d="100"/>
        </p:scale>
        <p:origin x="96" y="1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48E5E08-5C9C-4488-9D58-C9A5BB9ABAE4}"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808A25F-E25B-4B9A-ADDB-87B522BFDC38}" type="slidenum">
              <a:rPr lang="tr-TR" smtClean="0"/>
              <a:t>‹#›</a:t>
            </a:fld>
            <a:endParaRPr lang="tr-TR"/>
          </a:p>
        </p:txBody>
      </p:sp>
    </p:spTree>
    <p:extLst>
      <p:ext uri="{BB962C8B-B14F-4D97-AF65-F5344CB8AC3E}">
        <p14:creationId xmlns:p14="http://schemas.microsoft.com/office/powerpoint/2010/main" val="870768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48E5E08-5C9C-4488-9D58-C9A5BB9ABAE4}"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808A25F-E25B-4B9A-ADDB-87B522BFDC38}" type="slidenum">
              <a:rPr lang="tr-TR" smtClean="0"/>
              <a:t>‹#›</a:t>
            </a:fld>
            <a:endParaRPr lang="tr-TR"/>
          </a:p>
        </p:txBody>
      </p:sp>
    </p:spTree>
    <p:extLst>
      <p:ext uri="{BB962C8B-B14F-4D97-AF65-F5344CB8AC3E}">
        <p14:creationId xmlns:p14="http://schemas.microsoft.com/office/powerpoint/2010/main" val="1106349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48E5E08-5C9C-4488-9D58-C9A5BB9ABAE4}"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808A25F-E25B-4B9A-ADDB-87B522BFDC38}" type="slidenum">
              <a:rPr lang="tr-TR" smtClean="0"/>
              <a:t>‹#›</a:t>
            </a:fld>
            <a:endParaRPr lang="tr-TR"/>
          </a:p>
        </p:txBody>
      </p:sp>
    </p:spTree>
    <p:extLst>
      <p:ext uri="{BB962C8B-B14F-4D97-AF65-F5344CB8AC3E}">
        <p14:creationId xmlns:p14="http://schemas.microsoft.com/office/powerpoint/2010/main" val="2455062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48E5E08-5C9C-4488-9D58-C9A5BB9ABAE4}"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808A25F-E25B-4B9A-ADDB-87B522BFDC38}" type="slidenum">
              <a:rPr lang="tr-TR" smtClean="0"/>
              <a:t>‹#›</a:t>
            </a:fld>
            <a:endParaRPr lang="tr-TR"/>
          </a:p>
        </p:txBody>
      </p:sp>
    </p:spTree>
    <p:extLst>
      <p:ext uri="{BB962C8B-B14F-4D97-AF65-F5344CB8AC3E}">
        <p14:creationId xmlns:p14="http://schemas.microsoft.com/office/powerpoint/2010/main" val="1880608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48E5E08-5C9C-4488-9D58-C9A5BB9ABAE4}"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808A25F-E25B-4B9A-ADDB-87B522BFDC38}" type="slidenum">
              <a:rPr lang="tr-TR" smtClean="0"/>
              <a:t>‹#›</a:t>
            </a:fld>
            <a:endParaRPr lang="tr-TR"/>
          </a:p>
        </p:txBody>
      </p:sp>
    </p:spTree>
    <p:extLst>
      <p:ext uri="{BB962C8B-B14F-4D97-AF65-F5344CB8AC3E}">
        <p14:creationId xmlns:p14="http://schemas.microsoft.com/office/powerpoint/2010/main" val="1910305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48E5E08-5C9C-4488-9D58-C9A5BB9ABAE4}" type="datetimeFigureOut">
              <a:rPr lang="tr-TR" smtClean="0"/>
              <a:t>11.05.2019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808A25F-E25B-4B9A-ADDB-87B522BFDC38}" type="slidenum">
              <a:rPr lang="tr-TR" smtClean="0"/>
              <a:t>‹#›</a:t>
            </a:fld>
            <a:endParaRPr lang="tr-TR"/>
          </a:p>
        </p:txBody>
      </p:sp>
    </p:spTree>
    <p:extLst>
      <p:ext uri="{BB962C8B-B14F-4D97-AF65-F5344CB8AC3E}">
        <p14:creationId xmlns:p14="http://schemas.microsoft.com/office/powerpoint/2010/main" val="2500245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48E5E08-5C9C-4488-9D58-C9A5BB9ABAE4}" type="datetimeFigureOut">
              <a:rPr lang="tr-TR" smtClean="0"/>
              <a:t>11.05.2019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808A25F-E25B-4B9A-ADDB-87B522BFDC38}" type="slidenum">
              <a:rPr lang="tr-TR" smtClean="0"/>
              <a:t>‹#›</a:t>
            </a:fld>
            <a:endParaRPr lang="tr-TR"/>
          </a:p>
        </p:txBody>
      </p:sp>
    </p:spTree>
    <p:extLst>
      <p:ext uri="{BB962C8B-B14F-4D97-AF65-F5344CB8AC3E}">
        <p14:creationId xmlns:p14="http://schemas.microsoft.com/office/powerpoint/2010/main" val="2873733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48E5E08-5C9C-4488-9D58-C9A5BB9ABAE4}" type="datetimeFigureOut">
              <a:rPr lang="tr-TR" smtClean="0"/>
              <a:t>11.05.2019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808A25F-E25B-4B9A-ADDB-87B522BFDC38}" type="slidenum">
              <a:rPr lang="tr-TR" smtClean="0"/>
              <a:t>‹#›</a:t>
            </a:fld>
            <a:endParaRPr lang="tr-TR"/>
          </a:p>
        </p:txBody>
      </p:sp>
    </p:spTree>
    <p:extLst>
      <p:ext uri="{BB962C8B-B14F-4D97-AF65-F5344CB8AC3E}">
        <p14:creationId xmlns:p14="http://schemas.microsoft.com/office/powerpoint/2010/main" val="3117630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48E5E08-5C9C-4488-9D58-C9A5BB9ABAE4}" type="datetimeFigureOut">
              <a:rPr lang="tr-TR" smtClean="0"/>
              <a:t>11.05.2019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808A25F-E25B-4B9A-ADDB-87B522BFDC38}" type="slidenum">
              <a:rPr lang="tr-TR" smtClean="0"/>
              <a:t>‹#›</a:t>
            </a:fld>
            <a:endParaRPr lang="tr-TR"/>
          </a:p>
        </p:txBody>
      </p:sp>
    </p:spTree>
    <p:extLst>
      <p:ext uri="{BB962C8B-B14F-4D97-AF65-F5344CB8AC3E}">
        <p14:creationId xmlns:p14="http://schemas.microsoft.com/office/powerpoint/2010/main" val="307663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48E5E08-5C9C-4488-9D58-C9A5BB9ABAE4}" type="datetimeFigureOut">
              <a:rPr lang="tr-TR" smtClean="0"/>
              <a:t>11.05.2019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808A25F-E25B-4B9A-ADDB-87B522BFDC38}" type="slidenum">
              <a:rPr lang="tr-TR" smtClean="0"/>
              <a:t>‹#›</a:t>
            </a:fld>
            <a:endParaRPr lang="tr-TR"/>
          </a:p>
        </p:txBody>
      </p:sp>
    </p:spTree>
    <p:extLst>
      <p:ext uri="{BB962C8B-B14F-4D97-AF65-F5344CB8AC3E}">
        <p14:creationId xmlns:p14="http://schemas.microsoft.com/office/powerpoint/2010/main" val="4133060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48E5E08-5C9C-4488-9D58-C9A5BB9ABAE4}" type="datetimeFigureOut">
              <a:rPr lang="tr-TR" smtClean="0"/>
              <a:t>11.05.2019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808A25F-E25B-4B9A-ADDB-87B522BFDC38}" type="slidenum">
              <a:rPr lang="tr-TR" smtClean="0"/>
              <a:t>‹#›</a:t>
            </a:fld>
            <a:endParaRPr lang="tr-TR"/>
          </a:p>
        </p:txBody>
      </p:sp>
    </p:spTree>
    <p:extLst>
      <p:ext uri="{BB962C8B-B14F-4D97-AF65-F5344CB8AC3E}">
        <p14:creationId xmlns:p14="http://schemas.microsoft.com/office/powerpoint/2010/main" val="9576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8E5E08-5C9C-4488-9D58-C9A5BB9ABAE4}" type="datetimeFigureOut">
              <a:rPr lang="tr-TR" smtClean="0"/>
              <a:t>11.05.2019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08A25F-E25B-4B9A-ADDB-87B522BFDC38}" type="slidenum">
              <a:rPr lang="tr-TR" smtClean="0"/>
              <a:t>‹#›</a:t>
            </a:fld>
            <a:endParaRPr lang="tr-TR"/>
          </a:p>
        </p:txBody>
      </p:sp>
    </p:spTree>
    <p:extLst>
      <p:ext uri="{BB962C8B-B14F-4D97-AF65-F5344CB8AC3E}">
        <p14:creationId xmlns:p14="http://schemas.microsoft.com/office/powerpoint/2010/main" val="3468405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093299"/>
          </a:xfrm>
        </p:spPr>
        <p:txBody>
          <a:bodyPr/>
          <a:lstStyle/>
          <a:p>
            <a:r>
              <a:rPr lang="tr-TR" dirty="0" smtClean="0"/>
              <a:t>Değer teorisi-devam</a:t>
            </a:r>
            <a:endParaRPr lang="tr-TR" dirty="0"/>
          </a:p>
        </p:txBody>
      </p:sp>
      <p:sp>
        <p:nvSpPr>
          <p:cNvPr id="3" name="Alt Başlık 2"/>
          <p:cNvSpPr>
            <a:spLocks noGrp="1"/>
          </p:cNvSpPr>
          <p:nvPr>
            <p:ph type="subTitle" idx="1"/>
          </p:nvPr>
        </p:nvSpPr>
        <p:spPr>
          <a:xfrm>
            <a:off x="1524000" y="2215662"/>
            <a:ext cx="9144000" cy="3886200"/>
          </a:xfrm>
        </p:spPr>
        <p:txBody>
          <a:bodyPr/>
          <a:lstStyle/>
          <a:p>
            <a:pPr algn="l"/>
            <a:r>
              <a:rPr lang="tr-TR" dirty="0" smtClean="0"/>
              <a:t>Değere kavramsal çözümlemeyle başlayan Smith, ‘modern toplumda’ farklı bir gözlemle başar. </a:t>
            </a:r>
          </a:p>
          <a:p>
            <a:pPr algn="l"/>
            <a:r>
              <a:rPr lang="tr-TR" dirty="0" smtClean="0"/>
              <a:t>Modern toplum-ilkel toplum ayrımı </a:t>
            </a:r>
          </a:p>
          <a:p>
            <a:pPr algn="l"/>
            <a:r>
              <a:rPr lang="tr-TR" dirty="0" smtClean="0"/>
              <a:t>İlkel toplum, ‘mal birikiminin olmadığı’ ve ‘toprağın mülk edinilmediği’ toplumdur </a:t>
            </a:r>
            <a:endParaRPr lang="tr-TR" dirty="0"/>
          </a:p>
          <a:p>
            <a:pPr algn="l"/>
            <a:endParaRPr lang="tr-TR" dirty="0"/>
          </a:p>
        </p:txBody>
      </p:sp>
    </p:spTree>
    <p:extLst>
      <p:ext uri="{BB962C8B-B14F-4D97-AF65-F5344CB8AC3E}">
        <p14:creationId xmlns:p14="http://schemas.microsoft.com/office/powerpoint/2010/main" val="27683029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Fiyatı </a:t>
            </a:r>
            <a:r>
              <a:rPr lang="tr-TR" smtClean="0"/>
              <a:t>yalnızca ücretten doğan mal pek azdır</a:t>
            </a:r>
            <a:endParaRPr lang="tr-TR" dirty="0"/>
          </a:p>
        </p:txBody>
      </p:sp>
      <p:sp>
        <p:nvSpPr>
          <p:cNvPr id="3" name="İçerik Yer Tutucusu 2"/>
          <p:cNvSpPr>
            <a:spLocks noGrp="1"/>
          </p:cNvSpPr>
          <p:nvPr>
            <p:ph idx="1"/>
          </p:nvPr>
        </p:nvSpPr>
        <p:spPr/>
        <p:txBody>
          <a:bodyPr/>
          <a:lstStyle/>
          <a:p>
            <a:pPr marL="0" indent="0">
              <a:buNone/>
            </a:pPr>
            <a:r>
              <a:rPr lang="tr-TR" dirty="0" smtClean="0"/>
              <a:t>«Çoğuna </a:t>
            </a:r>
            <a:r>
              <a:rPr lang="tr-TR" dirty="0"/>
              <a:t>toprak rantı ile kâr büyük ölçüde katıldığı için uygar bir ülkede, bütün değişim değeri yalnız ücretten doğan pek az mal vardır. Onun için, ülke emeğinin yıllık ürünü, bu ürünü yetiştirip hazırlamak ve pazara getirmek için kullanılmış olan emekten çok fazla emeği satın almaya veya bunun üzerinde egemen olabilmeye her zaman yetecektir</a:t>
            </a:r>
            <a:r>
              <a:rPr lang="tr-TR" dirty="0" smtClean="0"/>
              <a:t>.»</a:t>
            </a:r>
            <a:endParaRPr lang="tr-TR" dirty="0"/>
          </a:p>
        </p:txBody>
      </p:sp>
    </p:spTree>
    <p:extLst>
      <p:ext uri="{BB962C8B-B14F-4D97-AF65-F5344CB8AC3E}">
        <p14:creationId xmlns:p14="http://schemas.microsoft.com/office/powerpoint/2010/main" val="4081631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İlkel toplumda değer ve ücret ilişkisi</a:t>
            </a:r>
            <a:endParaRPr lang="tr-TR" dirty="0"/>
          </a:p>
        </p:txBody>
      </p:sp>
      <p:sp>
        <p:nvSpPr>
          <p:cNvPr id="3" name="İçerik Yer Tutucusu 2"/>
          <p:cNvSpPr>
            <a:spLocks noGrp="1"/>
          </p:cNvSpPr>
          <p:nvPr>
            <p:ph idx="1"/>
          </p:nvPr>
        </p:nvSpPr>
        <p:spPr/>
        <p:txBody>
          <a:bodyPr/>
          <a:lstStyle/>
          <a:p>
            <a:pPr marL="0" indent="0">
              <a:buNone/>
            </a:pPr>
            <a:r>
              <a:rPr lang="tr-TR" dirty="0" smtClean="0"/>
              <a:t>İlkel toplumda, mal birikimi ve toprak mülkiyeti olmadığı için, emekçinin ürettiği ürünün tamamı kendine aittir. </a:t>
            </a:r>
          </a:p>
          <a:p>
            <a:pPr marL="0" indent="0">
              <a:buNone/>
            </a:pPr>
            <a:r>
              <a:rPr lang="tr-TR" dirty="0" smtClean="0"/>
              <a:t>Emekçinin çalışmasının karşılığı olarak aldığı şey, ücrettir. </a:t>
            </a:r>
          </a:p>
          <a:p>
            <a:pPr marL="0" indent="0">
              <a:buNone/>
            </a:pPr>
            <a:r>
              <a:rPr lang="tr-TR" dirty="0" smtClean="0"/>
              <a:t>Kâr ve rantın olmadığı bir toplumda, üretilen ürün ile ücret özdeştir. </a:t>
            </a:r>
            <a:endParaRPr lang="tr-TR" dirty="0"/>
          </a:p>
        </p:txBody>
      </p:sp>
    </p:spTree>
    <p:extLst>
      <p:ext uri="{BB962C8B-B14F-4D97-AF65-F5344CB8AC3E}">
        <p14:creationId xmlns:p14="http://schemas.microsoft.com/office/powerpoint/2010/main" val="3775080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 teorisinde değişiklik</a:t>
            </a:r>
            <a:endParaRPr lang="tr-TR" dirty="0"/>
          </a:p>
        </p:txBody>
      </p:sp>
      <p:sp>
        <p:nvSpPr>
          <p:cNvPr id="3" name="İçerik Yer Tutucusu 2"/>
          <p:cNvSpPr>
            <a:spLocks noGrp="1"/>
          </p:cNvSpPr>
          <p:nvPr>
            <p:ph idx="1"/>
          </p:nvPr>
        </p:nvSpPr>
        <p:spPr/>
        <p:txBody>
          <a:bodyPr/>
          <a:lstStyle/>
          <a:p>
            <a:pPr marL="0" indent="0">
              <a:buNone/>
            </a:pPr>
            <a:r>
              <a:rPr lang="tr-TR" dirty="0" smtClean="0"/>
              <a:t>Modern toplumda mal birikimi ve toprak mülkiyeti vardır. </a:t>
            </a:r>
          </a:p>
          <a:p>
            <a:pPr marL="0" indent="0">
              <a:buNone/>
            </a:pPr>
            <a:endParaRPr lang="tr-TR" dirty="0" smtClean="0"/>
          </a:p>
          <a:p>
            <a:pPr marL="0" indent="0">
              <a:buNone/>
            </a:pPr>
            <a:r>
              <a:rPr lang="tr-TR" dirty="0" smtClean="0"/>
              <a:t>Fiyat, üç gelir türünün toplamını içermek zorundadır/içermektedir. </a:t>
            </a:r>
          </a:p>
          <a:p>
            <a:pPr marL="0" indent="0">
              <a:buNone/>
            </a:pPr>
            <a:endParaRPr lang="tr-TR" dirty="0"/>
          </a:p>
          <a:p>
            <a:pPr marL="0" indent="0">
              <a:buNone/>
            </a:pPr>
            <a:r>
              <a:rPr lang="tr-TR" dirty="0" smtClean="0"/>
              <a:t>Fiyat = </a:t>
            </a:r>
            <a:r>
              <a:rPr lang="tr-TR" dirty="0" err="1" smtClean="0"/>
              <a:t>ücret+kâr+rant</a:t>
            </a:r>
            <a:r>
              <a:rPr lang="tr-TR" dirty="0" smtClean="0"/>
              <a:t> </a:t>
            </a:r>
            <a:endParaRPr lang="tr-TR" dirty="0"/>
          </a:p>
        </p:txBody>
      </p:sp>
    </p:spTree>
    <p:extLst>
      <p:ext uri="{BB962C8B-B14F-4D97-AF65-F5344CB8AC3E}">
        <p14:creationId xmlns:p14="http://schemas.microsoft.com/office/powerpoint/2010/main" val="1220701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Gelir neyin karşılığıdır? </a:t>
            </a:r>
            <a:endParaRPr lang="tr-TR" dirty="0"/>
          </a:p>
        </p:txBody>
      </p:sp>
      <p:sp>
        <p:nvSpPr>
          <p:cNvPr id="3" name="İçerik Yer Tutucusu 2"/>
          <p:cNvSpPr>
            <a:spLocks noGrp="1"/>
          </p:cNvSpPr>
          <p:nvPr>
            <p:ph idx="1"/>
          </p:nvPr>
        </p:nvSpPr>
        <p:spPr/>
        <p:txBody>
          <a:bodyPr/>
          <a:lstStyle/>
          <a:p>
            <a:pPr marL="0" indent="0">
              <a:buNone/>
            </a:pPr>
            <a:r>
              <a:rPr lang="tr-TR" dirty="0" smtClean="0"/>
              <a:t>Ücret, emeğin karşılığıdır </a:t>
            </a:r>
          </a:p>
          <a:p>
            <a:pPr marL="0" indent="0">
              <a:buNone/>
            </a:pPr>
            <a:endParaRPr lang="tr-TR" dirty="0"/>
          </a:p>
          <a:p>
            <a:pPr marL="0" indent="0">
              <a:buNone/>
            </a:pPr>
            <a:r>
              <a:rPr lang="tr-TR" dirty="0" smtClean="0"/>
              <a:t>Kâr, üretim faaliyetini düzenleme, yönetim işinin karşılığıdır </a:t>
            </a:r>
          </a:p>
          <a:p>
            <a:pPr marL="0" indent="0">
              <a:buNone/>
            </a:pPr>
            <a:endParaRPr lang="tr-TR" dirty="0"/>
          </a:p>
          <a:p>
            <a:pPr marL="0" indent="0">
              <a:buNone/>
            </a:pPr>
            <a:r>
              <a:rPr lang="tr-TR" dirty="0" smtClean="0"/>
              <a:t>Rant, toprak mülkiyetinin sonucudur; ‘ekmeden biçilen’ üründür. </a:t>
            </a:r>
            <a:endParaRPr lang="tr-TR" dirty="0"/>
          </a:p>
        </p:txBody>
      </p:sp>
    </p:spTree>
    <p:extLst>
      <p:ext uri="{BB962C8B-B14F-4D97-AF65-F5344CB8AC3E}">
        <p14:creationId xmlns:p14="http://schemas.microsoft.com/office/powerpoint/2010/main" val="2957596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Ürün fiyatı, doğrudan emekle ölçülmez</a:t>
            </a:r>
            <a:endParaRPr lang="tr-TR" dirty="0"/>
          </a:p>
        </p:txBody>
      </p:sp>
      <p:sp>
        <p:nvSpPr>
          <p:cNvPr id="3" name="İçerik Yer Tutucusu 2"/>
          <p:cNvSpPr>
            <a:spLocks noGrp="1"/>
          </p:cNvSpPr>
          <p:nvPr>
            <p:ph idx="1"/>
          </p:nvPr>
        </p:nvSpPr>
        <p:spPr/>
        <p:txBody>
          <a:bodyPr/>
          <a:lstStyle/>
          <a:p>
            <a:pPr marL="0" indent="0">
              <a:buNone/>
            </a:pPr>
            <a:r>
              <a:rPr lang="tr-TR" dirty="0" smtClean="0"/>
              <a:t>Bir ürünün fiyatı, sadece o ürün için harcanan doğrudan emekle ölçülmez. </a:t>
            </a:r>
          </a:p>
          <a:p>
            <a:pPr marL="0" indent="0">
              <a:buNone/>
            </a:pPr>
            <a:r>
              <a:rPr lang="tr-TR" dirty="0" smtClean="0"/>
              <a:t>«</a:t>
            </a:r>
            <a:r>
              <a:rPr lang="tr-TR" dirty="0"/>
              <a:t>Un ya da kırma fiyatında, zahire fiyatın, değirmenci ile uşaklarının ücretlerini; ekmek fiyatında, fırıncının kârları ile uşaklarının ücretlerini; her ikisinin birden fiyatında ise zahireyi çiftçinin evinden değirmencinin evine, değirmencinin evinden fırıncının evine dek taşıma emeği ile, bu emeğin ücretlerini peşin olarak verenlerin kârlarını, hesaba katmak gerektir</a:t>
            </a:r>
            <a:r>
              <a:rPr lang="tr-TR" dirty="0" smtClean="0"/>
              <a:t>.»</a:t>
            </a:r>
            <a:endParaRPr lang="tr-TR" dirty="0"/>
          </a:p>
        </p:txBody>
      </p:sp>
    </p:spTree>
    <p:extLst>
      <p:ext uri="{BB962C8B-B14F-4D97-AF65-F5344CB8AC3E}">
        <p14:creationId xmlns:p14="http://schemas.microsoft.com/office/powerpoint/2010/main" val="1268793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Kâr, ücret ve ranttaki değişmeler</a:t>
            </a:r>
            <a:endParaRPr lang="tr-TR" dirty="0"/>
          </a:p>
        </p:txBody>
      </p:sp>
      <p:sp>
        <p:nvSpPr>
          <p:cNvPr id="3" name="İçerik Yer Tutucusu 2"/>
          <p:cNvSpPr>
            <a:spLocks noGrp="1"/>
          </p:cNvSpPr>
          <p:nvPr>
            <p:ph idx="1"/>
          </p:nvPr>
        </p:nvSpPr>
        <p:spPr/>
        <p:txBody>
          <a:bodyPr/>
          <a:lstStyle/>
          <a:p>
            <a:pPr marL="0" indent="0">
              <a:buNone/>
            </a:pPr>
            <a:r>
              <a:rPr lang="tr-TR" dirty="0"/>
              <a:t>Üretim arttıkça ücret ve kâr, ranttan çok artar; sermaye büyüdükçe kârın da büyümesi </a:t>
            </a:r>
            <a:r>
              <a:rPr lang="tr-TR" dirty="0" smtClean="0"/>
              <a:t>gerekir </a:t>
            </a:r>
          </a:p>
          <a:p>
            <a:pPr marL="0" indent="0">
              <a:buNone/>
            </a:pPr>
            <a:endParaRPr lang="tr-TR" dirty="0"/>
          </a:p>
          <a:p>
            <a:pPr marL="0" indent="0">
              <a:buNone/>
            </a:pPr>
            <a:r>
              <a:rPr lang="tr-TR" dirty="0"/>
              <a:t>Herhangi bir malın yapımı çoğaldıkça, fiyatın ücretlere ve kârlara dönüşen kısmı, ranta dönüşen kısmına oranla artmaya başlar. </a:t>
            </a:r>
            <a:endParaRPr lang="tr-TR" dirty="0" smtClean="0"/>
          </a:p>
          <a:p>
            <a:pPr marL="0" indent="0">
              <a:buNone/>
            </a:pPr>
            <a:endParaRPr lang="tr-TR" dirty="0"/>
          </a:p>
          <a:p>
            <a:pPr marL="0" indent="0">
              <a:buNone/>
            </a:pPr>
            <a:r>
              <a:rPr lang="tr-TR" dirty="0" smtClean="0"/>
              <a:t>Mal birikimi arttıkça, kârın da artması gerekir; aynı şekilde, emeğin ücreti de artar. </a:t>
            </a:r>
            <a:endParaRPr lang="tr-TR" dirty="0"/>
          </a:p>
        </p:txBody>
      </p:sp>
    </p:spTree>
    <p:extLst>
      <p:ext uri="{BB962C8B-B14F-4D97-AF65-F5344CB8AC3E}">
        <p14:creationId xmlns:p14="http://schemas.microsoft.com/office/powerpoint/2010/main" val="177007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Toplam gelir, üç sınıf arasında bölüşülür</a:t>
            </a:r>
            <a:endParaRPr lang="tr-TR" dirty="0"/>
          </a:p>
        </p:txBody>
      </p:sp>
      <p:sp>
        <p:nvSpPr>
          <p:cNvPr id="3" name="İçerik Yer Tutucusu 2"/>
          <p:cNvSpPr>
            <a:spLocks noGrp="1"/>
          </p:cNvSpPr>
          <p:nvPr>
            <p:ph idx="1"/>
          </p:nvPr>
        </p:nvSpPr>
        <p:spPr/>
        <p:txBody>
          <a:bodyPr/>
          <a:lstStyle/>
          <a:p>
            <a:pPr marL="0" indent="0">
              <a:buNone/>
            </a:pPr>
            <a:r>
              <a:rPr lang="tr-TR" dirty="0" smtClean="0"/>
              <a:t>«</a:t>
            </a:r>
            <a:r>
              <a:rPr lang="tr-TR" dirty="0"/>
              <a:t>Ayrı ayrı alınınca, nasıl her bir malın fiyatı veya değişim değeri bu üç parçadan birine ya da ötekine yahut hepsine birden dönüşüyorsa, her ülkenin yıllık emeğinin tüm ürününü oluşturan bütün malların fiyatının da, topluca ele </a:t>
            </a:r>
            <a:r>
              <a:rPr lang="tr-TR" dirty="0" err="1"/>
              <a:t>alındıkta</a:t>
            </a:r>
            <a:r>
              <a:rPr lang="tr-TR" dirty="0"/>
              <a:t> ister istemez bu aynı üç kısma dönüşmesi; o ülkede yaşayan çeşitli kimseler arasında ya bunların emeğinin ücreti ya mal mevcudunun kârı ya da topraklarının rantı olarak bölüşülmesi </a:t>
            </a:r>
            <a:r>
              <a:rPr lang="tr-TR" dirty="0" smtClean="0"/>
              <a:t>gerekir.» </a:t>
            </a:r>
          </a:p>
          <a:p>
            <a:pPr marL="0" indent="0">
              <a:buNone/>
            </a:pPr>
            <a:endParaRPr lang="tr-TR" dirty="0"/>
          </a:p>
        </p:txBody>
      </p:sp>
    </p:spTree>
    <p:extLst>
      <p:ext uri="{BB962C8B-B14F-4D97-AF65-F5344CB8AC3E}">
        <p14:creationId xmlns:p14="http://schemas.microsoft.com/office/powerpoint/2010/main" val="620120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Ücret, kâr ve rant tüm gelirin kaynağıdır</a:t>
            </a:r>
            <a:endParaRPr lang="tr-TR" dirty="0"/>
          </a:p>
        </p:txBody>
      </p:sp>
      <p:sp>
        <p:nvSpPr>
          <p:cNvPr id="3" name="İçerik Yer Tutucusu 2"/>
          <p:cNvSpPr>
            <a:spLocks noGrp="1"/>
          </p:cNvSpPr>
          <p:nvPr>
            <p:ph idx="1"/>
          </p:nvPr>
        </p:nvSpPr>
        <p:spPr/>
        <p:txBody>
          <a:bodyPr/>
          <a:lstStyle/>
          <a:p>
            <a:pPr marL="0" indent="0">
              <a:buNone/>
            </a:pPr>
            <a:r>
              <a:rPr lang="tr-TR" dirty="0" smtClean="0"/>
              <a:t>«Ücret</a:t>
            </a:r>
            <a:r>
              <a:rPr lang="tr-TR" dirty="0"/>
              <a:t>, toprak rantı ve kâr, bütün gelirlerin, bütün değişim değerinin, üç belli başlı kaynağıdır. Bütün öteki gelirler eninde sonunda, bu üç kaynağın birinden ya da öbüründen </a:t>
            </a:r>
            <a:r>
              <a:rPr lang="tr-TR" dirty="0" smtClean="0"/>
              <a:t>çıkar.» </a:t>
            </a:r>
          </a:p>
          <a:p>
            <a:pPr marL="0" indent="0">
              <a:buNone/>
            </a:pPr>
            <a:endParaRPr lang="tr-TR" dirty="0"/>
          </a:p>
          <a:p>
            <a:pPr marL="0" indent="0">
              <a:buNone/>
            </a:pPr>
            <a:r>
              <a:rPr lang="tr-TR" dirty="0" smtClean="0"/>
              <a:t>Faiz ve vergiler, türeme gelirdir. </a:t>
            </a:r>
          </a:p>
          <a:p>
            <a:pPr marL="0" indent="0">
              <a:buNone/>
            </a:pPr>
            <a:r>
              <a:rPr lang="tr-TR" dirty="0" smtClean="0"/>
              <a:t>Faiz: Paranın kullanılması için ödenen karşılıktır. </a:t>
            </a:r>
          </a:p>
          <a:p>
            <a:pPr marL="0" indent="0">
              <a:buNone/>
            </a:pPr>
            <a:endParaRPr lang="tr-TR" dirty="0"/>
          </a:p>
        </p:txBody>
      </p:sp>
    </p:spTree>
    <p:extLst>
      <p:ext uri="{BB962C8B-B14F-4D97-AF65-F5344CB8AC3E}">
        <p14:creationId xmlns:p14="http://schemas.microsoft.com/office/powerpoint/2010/main" val="3066155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Gelir kategorileri</a:t>
            </a:r>
            <a:endParaRPr lang="tr-TR" dirty="0"/>
          </a:p>
        </p:txBody>
      </p:sp>
      <p:sp>
        <p:nvSpPr>
          <p:cNvPr id="3" name="İçerik Yer Tutucusu 2"/>
          <p:cNvSpPr>
            <a:spLocks noGrp="1"/>
          </p:cNvSpPr>
          <p:nvPr>
            <p:ph idx="1"/>
          </p:nvPr>
        </p:nvSpPr>
        <p:spPr/>
        <p:txBody>
          <a:bodyPr>
            <a:normAutofit fontScale="92500"/>
          </a:bodyPr>
          <a:lstStyle/>
          <a:p>
            <a:pPr marL="0" indent="0">
              <a:buNone/>
            </a:pPr>
            <a:r>
              <a:rPr lang="tr-TR" dirty="0" smtClean="0"/>
              <a:t>Üretime katılan unsurlar, gelirin kökenidir. </a:t>
            </a:r>
          </a:p>
          <a:p>
            <a:pPr marL="0" indent="0">
              <a:buNone/>
            </a:pPr>
            <a:endParaRPr lang="tr-TR" dirty="0"/>
          </a:p>
          <a:p>
            <a:pPr marL="0" indent="0">
              <a:buNone/>
            </a:pPr>
            <a:r>
              <a:rPr lang="tr-TR" dirty="0" smtClean="0"/>
              <a:t>Her faaliyette, mutlaka üç gelir türü ortaya çıkar: kâr, ücret ve rant. </a:t>
            </a:r>
          </a:p>
          <a:p>
            <a:pPr marL="0" indent="0">
              <a:buNone/>
            </a:pPr>
            <a:r>
              <a:rPr lang="tr-TR" dirty="0" smtClean="0"/>
              <a:t>Eğer toprak ve mal birikimi, emekçiye aitse, emekçinin ücretinin içinde rant ve kâr da vardır. </a:t>
            </a:r>
          </a:p>
          <a:p>
            <a:pPr marL="0" indent="0">
              <a:buNone/>
            </a:pPr>
            <a:r>
              <a:rPr lang="tr-TR" dirty="0" smtClean="0"/>
              <a:t>«Bahçesini</a:t>
            </a:r>
            <a:r>
              <a:rPr lang="tr-TR" dirty="0"/>
              <a:t>, kendi eliyle işleyen bir bahçıvan, birbirinden ayrı üç vasfı; mal sahibi, çiftçi ve işçi niteliğini, kendinde birleştirmiş olur. Böylece yetiştirdiği mahsulün, ona, birincinin toprak rantını, ikincinin kârını, üçüncünün ücretini ödemesi gerekir. Gelgelelim, bunun topu birden, çokluk, onun emeğinin kazancı sayılır. Burada, toprak rantı da kâr da, ücretle birbirine </a:t>
            </a:r>
            <a:r>
              <a:rPr lang="tr-TR" dirty="0" smtClean="0"/>
              <a:t>karışır.»</a:t>
            </a:r>
            <a:endParaRPr lang="tr-TR" dirty="0"/>
          </a:p>
        </p:txBody>
      </p:sp>
    </p:spTree>
    <p:extLst>
      <p:ext uri="{BB962C8B-B14F-4D97-AF65-F5344CB8AC3E}">
        <p14:creationId xmlns:p14="http://schemas.microsoft.com/office/powerpoint/2010/main" val="303287472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581</Words>
  <Application>Microsoft Office PowerPoint</Application>
  <PresentationFormat>Geniş ekran</PresentationFormat>
  <Paragraphs>44</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Değer teorisi-devam</vt:lpstr>
      <vt:lpstr>İlkel toplumda değer ve ücret ilişkisi</vt:lpstr>
      <vt:lpstr>Değer teorisinde değişiklik</vt:lpstr>
      <vt:lpstr>Gelir neyin karşılığıdır? </vt:lpstr>
      <vt:lpstr>Ürün fiyatı, doğrudan emekle ölçülmez</vt:lpstr>
      <vt:lpstr>Kâr, ücret ve ranttaki değişmeler</vt:lpstr>
      <vt:lpstr>Toplam gelir, üç sınıf arasında bölüşülür</vt:lpstr>
      <vt:lpstr>Ücret, kâr ve rant tüm gelirin kaynağıdır</vt:lpstr>
      <vt:lpstr>Gelir kategorileri</vt:lpstr>
      <vt:lpstr>Fiyatı yalnızca ücretten doğan mal pek azdır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3</cp:revision>
  <dcterms:created xsi:type="dcterms:W3CDTF">2019-05-09T16:03:15Z</dcterms:created>
  <dcterms:modified xsi:type="dcterms:W3CDTF">2019-05-11T08:55:33Z</dcterms:modified>
</cp:coreProperties>
</file>