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6" r:id="rId3"/>
    <p:sldId id="264" r:id="rId4"/>
    <p:sldId id="257" r:id="rId5"/>
    <p:sldId id="258" r:id="rId6"/>
    <p:sldId id="259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02" y="11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DAB648-9AAF-46E6-AE12-FB5C674DCB9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233EF5B-8D54-400A-9E26-12CF7211D5A6}">
      <dgm:prSet phldrT="[Metin]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tr-TR" dirty="0" err="1" smtClean="0">
              <a:solidFill>
                <a:schemeClr val="tx1"/>
              </a:solidFill>
            </a:rPr>
            <a:t>Disleksi</a:t>
          </a:r>
          <a:r>
            <a:rPr lang="tr-TR" dirty="0" smtClean="0"/>
            <a:t> </a:t>
          </a:r>
          <a:endParaRPr lang="tr-TR" dirty="0"/>
        </a:p>
      </dgm:t>
    </dgm:pt>
    <dgm:pt modelId="{80794A07-1338-424B-83FF-861F47678CD1}" type="parTrans" cxnId="{4DBA6F7F-4C27-4FCB-8ACA-636F77A56243}">
      <dgm:prSet/>
      <dgm:spPr/>
      <dgm:t>
        <a:bodyPr/>
        <a:lstStyle/>
        <a:p>
          <a:endParaRPr lang="tr-TR"/>
        </a:p>
      </dgm:t>
    </dgm:pt>
    <dgm:pt modelId="{7B9418C5-5C99-49CC-B230-29417690DEBB}" type="sibTrans" cxnId="{4DBA6F7F-4C27-4FCB-8ACA-636F77A56243}">
      <dgm:prSet/>
      <dgm:spPr/>
      <dgm:t>
        <a:bodyPr/>
        <a:lstStyle/>
        <a:p>
          <a:endParaRPr lang="tr-TR"/>
        </a:p>
      </dgm:t>
    </dgm:pt>
    <dgm:pt modelId="{FBA8EA60-621C-49C4-9663-2A45557E8D14}">
      <dgm:prSet phldrT="[Metin]" phldr="1"/>
      <dgm:spPr/>
      <dgm:t>
        <a:bodyPr/>
        <a:lstStyle/>
        <a:p>
          <a:endParaRPr lang="tr-TR" dirty="0"/>
        </a:p>
      </dgm:t>
    </dgm:pt>
    <dgm:pt modelId="{83B51578-9AA7-4973-AF7D-487745F74C99}" type="parTrans" cxnId="{B35E4985-286E-40CE-9C9B-B55E3B0D047B}">
      <dgm:prSet/>
      <dgm:spPr/>
      <dgm:t>
        <a:bodyPr/>
        <a:lstStyle/>
        <a:p>
          <a:endParaRPr lang="tr-TR"/>
        </a:p>
      </dgm:t>
    </dgm:pt>
    <dgm:pt modelId="{26BEE09D-09BC-4BC0-926D-FC63BDC011DA}" type="sibTrans" cxnId="{B35E4985-286E-40CE-9C9B-B55E3B0D047B}">
      <dgm:prSet/>
      <dgm:spPr/>
      <dgm:t>
        <a:bodyPr/>
        <a:lstStyle/>
        <a:p>
          <a:endParaRPr lang="tr-TR"/>
        </a:p>
      </dgm:t>
    </dgm:pt>
    <dgm:pt modelId="{42D9497C-D95A-4066-B094-8255ADB12926}">
      <dgm:prSet phldrT="[Metin]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tr-TR" dirty="0" smtClean="0">
              <a:solidFill>
                <a:schemeClr val="tx1"/>
              </a:solidFill>
            </a:rPr>
            <a:t>Özgül Okuduğunu Anlama Güçlükleri (Ö-OAG)</a:t>
          </a:r>
          <a:endParaRPr lang="tr-TR" dirty="0">
            <a:solidFill>
              <a:schemeClr val="tx1"/>
            </a:solidFill>
          </a:endParaRPr>
        </a:p>
      </dgm:t>
    </dgm:pt>
    <dgm:pt modelId="{A892D067-7EA2-4A8C-BDF1-CD5960206D25}" type="parTrans" cxnId="{12E80288-2C6A-4830-84F6-ADAEFB587966}">
      <dgm:prSet/>
      <dgm:spPr/>
      <dgm:t>
        <a:bodyPr/>
        <a:lstStyle/>
        <a:p>
          <a:endParaRPr lang="tr-TR"/>
        </a:p>
      </dgm:t>
    </dgm:pt>
    <dgm:pt modelId="{D7FA8BB5-24E3-47BB-B7B2-024DF4B519ED}" type="sibTrans" cxnId="{12E80288-2C6A-4830-84F6-ADAEFB587966}">
      <dgm:prSet/>
      <dgm:spPr/>
      <dgm:t>
        <a:bodyPr/>
        <a:lstStyle/>
        <a:p>
          <a:endParaRPr lang="tr-TR"/>
        </a:p>
      </dgm:t>
    </dgm:pt>
    <dgm:pt modelId="{1848EB7B-82F8-4E74-8338-137FD59484DD}">
      <dgm:prSet phldrT="[Metin]" phldr="1"/>
      <dgm:spPr/>
      <dgm:t>
        <a:bodyPr/>
        <a:lstStyle/>
        <a:p>
          <a:endParaRPr lang="tr-TR"/>
        </a:p>
      </dgm:t>
    </dgm:pt>
    <dgm:pt modelId="{0A2825E2-A210-45D0-B550-994969444C52}" type="parTrans" cxnId="{2453D477-463E-4F66-8C52-946864F0966E}">
      <dgm:prSet/>
      <dgm:spPr/>
      <dgm:t>
        <a:bodyPr/>
        <a:lstStyle/>
        <a:p>
          <a:endParaRPr lang="tr-TR"/>
        </a:p>
      </dgm:t>
    </dgm:pt>
    <dgm:pt modelId="{92CB7970-A827-4AB1-9223-72BDBCE35C51}" type="sibTrans" cxnId="{2453D477-463E-4F66-8C52-946864F0966E}">
      <dgm:prSet/>
      <dgm:spPr/>
      <dgm:t>
        <a:bodyPr/>
        <a:lstStyle/>
        <a:p>
          <a:endParaRPr lang="tr-TR"/>
        </a:p>
      </dgm:t>
    </dgm:pt>
    <dgm:pt modelId="{87B2A273-C9C3-4985-8079-54BE12B2C742}" type="pres">
      <dgm:prSet presAssocID="{A4DAB648-9AAF-46E6-AE12-FB5C674DCB9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1797649-30B3-412C-BF2C-6F95419C81A3}" type="pres">
      <dgm:prSet presAssocID="{5233EF5B-8D54-400A-9E26-12CF7211D5A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C5F9A80-5AC8-488B-A095-D4A636A44E81}" type="pres">
      <dgm:prSet presAssocID="{5233EF5B-8D54-400A-9E26-12CF7211D5A6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EF40CE1-E93E-4810-AE7C-2FE899DEAFE8}" type="pres">
      <dgm:prSet presAssocID="{42D9497C-D95A-4066-B094-8255ADB12926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052B5A8-69C5-402B-A5FE-C15BA5AA4125}" type="pres">
      <dgm:prSet presAssocID="{42D9497C-D95A-4066-B094-8255ADB12926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43716BD-3462-4694-A382-FC863BA4608D}" type="presOf" srcId="{A4DAB648-9AAF-46E6-AE12-FB5C674DCB92}" destId="{87B2A273-C9C3-4985-8079-54BE12B2C742}" srcOrd="0" destOrd="0" presId="urn:microsoft.com/office/officeart/2005/8/layout/vList2"/>
    <dgm:cxn modelId="{B35E4985-286E-40CE-9C9B-B55E3B0D047B}" srcId="{5233EF5B-8D54-400A-9E26-12CF7211D5A6}" destId="{FBA8EA60-621C-49C4-9663-2A45557E8D14}" srcOrd="0" destOrd="0" parTransId="{83B51578-9AA7-4973-AF7D-487745F74C99}" sibTransId="{26BEE09D-09BC-4BC0-926D-FC63BDC011DA}"/>
    <dgm:cxn modelId="{7E5F9E91-721C-47EC-8B8D-725A189645A7}" type="presOf" srcId="{5233EF5B-8D54-400A-9E26-12CF7211D5A6}" destId="{D1797649-30B3-412C-BF2C-6F95419C81A3}" srcOrd="0" destOrd="0" presId="urn:microsoft.com/office/officeart/2005/8/layout/vList2"/>
    <dgm:cxn modelId="{8F77601B-E772-4478-8271-AF1C2DF30A39}" type="presOf" srcId="{42D9497C-D95A-4066-B094-8255ADB12926}" destId="{8EF40CE1-E93E-4810-AE7C-2FE899DEAFE8}" srcOrd="0" destOrd="0" presId="urn:microsoft.com/office/officeart/2005/8/layout/vList2"/>
    <dgm:cxn modelId="{392BE159-3EA7-48C7-AFE9-AF814A95F4BD}" type="presOf" srcId="{FBA8EA60-621C-49C4-9663-2A45557E8D14}" destId="{2C5F9A80-5AC8-488B-A095-D4A636A44E81}" srcOrd="0" destOrd="0" presId="urn:microsoft.com/office/officeart/2005/8/layout/vList2"/>
    <dgm:cxn modelId="{4DBA6F7F-4C27-4FCB-8ACA-636F77A56243}" srcId="{A4DAB648-9AAF-46E6-AE12-FB5C674DCB92}" destId="{5233EF5B-8D54-400A-9E26-12CF7211D5A6}" srcOrd="0" destOrd="0" parTransId="{80794A07-1338-424B-83FF-861F47678CD1}" sibTransId="{7B9418C5-5C99-49CC-B230-29417690DEBB}"/>
    <dgm:cxn modelId="{12E80288-2C6A-4830-84F6-ADAEFB587966}" srcId="{A4DAB648-9AAF-46E6-AE12-FB5C674DCB92}" destId="{42D9497C-D95A-4066-B094-8255ADB12926}" srcOrd="1" destOrd="0" parTransId="{A892D067-7EA2-4A8C-BDF1-CD5960206D25}" sibTransId="{D7FA8BB5-24E3-47BB-B7B2-024DF4B519ED}"/>
    <dgm:cxn modelId="{4CEC9895-AA73-4354-9326-A3D55CAE1D13}" type="presOf" srcId="{1848EB7B-82F8-4E74-8338-137FD59484DD}" destId="{8052B5A8-69C5-402B-A5FE-C15BA5AA4125}" srcOrd="0" destOrd="0" presId="urn:microsoft.com/office/officeart/2005/8/layout/vList2"/>
    <dgm:cxn modelId="{2453D477-463E-4F66-8C52-946864F0966E}" srcId="{42D9497C-D95A-4066-B094-8255ADB12926}" destId="{1848EB7B-82F8-4E74-8338-137FD59484DD}" srcOrd="0" destOrd="0" parTransId="{0A2825E2-A210-45D0-B550-994969444C52}" sibTransId="{92CB7970-A827-4AB1-9223-72BDBCE35C51}"/>
    <dgm:cxn modelId="{E5798AAF-793F-46C4-A740-AB0E14874D14}" type="presParOf" srcId="{87B2A273-C9C3-4985-8079-54BE12B2C742}" destId="{D1797649-30B3-412C-BF2C-6F95419C81A3}" srcOrd="0" destOrd="0" presId="urn:microsoft.com/office/officeart/2005/8/layout/vList2"/>
    <dgm:cxn modelId="{E793B105-8F23-4CC0-B1C0-2FA9A8341595}" type="presParOf" srcId="{87B2A273-C9C3-4985-8079-54BE12B2C742}" destId="{2C5F9A80-5AC8-488B-A095-D4A636A44E81}" srcOrd="1" destOrd="0" presId="urn:microsoft.com/office/officeart/2005/8/layout/vList2"/>
    <dgm:cxn modelId="{4A1AAD00-B1B4-4C63-BC14-EC34F0DCF428}" type="presParOf" srcId="{87B2A273-C9C3-4985-8079-54BE12B2C742}" destId="{8EF40CE1-E93E-4810-AE7C-2FE899DEAFE8}" srcOrd="2" destOrd="0" presId="urn:microsoft.com/office/officeart/2005/8/layout/vList2"/>
    <dgm:cxn modelId="{C88B2436-624F-41C7-BF0E-26BC8FA91A39}" type="presParOf" srcId="{87B2A273-C9C3-4985-8079-54BE12B2C742}" destId="{8052B5A8-69C5-402B-A5FE-C15BA5AA4125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797649-30B3-412C-BF2C-6F95419C81A3}">
      <dsp:nvSpPr>
        <dsp:cNvPr id="0" name=""/>
        <dsp:cNvSpPr/>
      </dsp:nvSpPr>
      <dsp:spPr>
        <a:xfrm>
          <a:off x="0" y="472779"/>
          <a:ext cx="10515600" cy="1007370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200" kern="1200" dirty="0" err="1" smtClean="0">
              <a:solidFill>
                <a:schemeClr val="tx1"/>
              </a:solidFill>
            </a:rPr>
            <a:t>Disleksi</a:t>
          </a:r>
          <a:r>
            <a:rPr lang="tr-TR" sz="4200" kern="1200" dirty="0" smtClean="0"/>
            <a:t> </a:t>
          </a:r>
          <a:endParaRPr lang="tr-TR" sz="4200" kern="1200" dirty="0"/>
        </a:p>
      </dsp:txBody>
      <dsp:txXfrm>
        <a:off x="49176" y="521955"/>
        <a:ext cx="10417248" cy="909018"/>
      </dsp:txXfrm>
    </dsp:sp>
    <dsp:sp modelId="{2C5F9A80-5AC8-488B-A095-D4A636A44E81}">
      <dsp:nvSpPr>
        <dsp:cNvPr id="0" name=""/>
        <dsp:cNvSpPr/>
      </dsp:nvSpPr>
      <dsp:spPr>
        <a:xfrm>
          <a:off x="0" y="1480149"/>
          <a:ext cx="10515600" cy="695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53340" rIns="298704" bIns="53340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tr-TR" sz="3300" kern="1200" dirty="0"/>
        </a:p>
      </dsp:txBody>
      <dsp:txXfrm>
        <a:off x="0" y="1480149"/>
        <a:ext cx="10515600" cy="695520"/>
      </dsp:txXfrm>
    </dsp:sp>
    <dsp:sp modelId="{8EF40CE1-E93E-4810-AE7C-2FE899DEAFE8}">
      <dsp:nvSpPr>
        <dsp:cNvPr id="0" name=""/>
        <dsp:cNvSpPr/>
      </dsp:nvSpPr>
      <dsp:spPr>
        <a:xfrm>
          <a:off x="0" y="2175669"/>
          <a:ext cx="10515600" cy="1007370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200" kern="1200" dirty="0" smtClean="0">
              <a:solidFill>
                <a:schemeClr val="tx1"/>
              </a:solidFill>
            </a:rPr>
            <a:t>Özgül Okuduğunu Anlama Güçlükleri (Ö-OAG)</a:t>
          </a:r>
          <a:endParaRPr lang="tr-TR" sz="4200" kern="1200" dirty="0">
            <a:solidFill>
              <a:schemeClr val="tx1"/>
            </a:solidFill>
          </a:endParaRPr>
        </a:p>
      </dsp:txBody>
      <dsp:txXfrm>
        <a:off x="49176" y="2224845"/>
        <a:ext cx="10417248" cy="909018"/>
      </dsp:txXfrm>
    </dsp:sp>
    <dsp:sp modelId="{8052B5A8-69C5-402B-A5FE-C15BA5AA4125}">
      <dsp:nvSpPr>
        <dsp:cNvPr id="0" name=""/>
        <dsp:cNvSpPr/>
      </dsp:nvSpPr>
      <dsp:spPr>
        <a:xfrm>
          <a:off x="0" y="3183039"/>
          <a:ext cx="10515600" cy="695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53340" rIns="298704" bIns="53340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tr-TR" sz="3300" kern="1200"/>
        </a:p>
      </dsp:txBody>
      <dsp:txXfrm>
        <a:off x="0" y="3183039"/>
        <a:ext cx="10515600" cy="6955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8C041E-EC9C-43FB-AA69-C97FD592BB43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852E9D-8186-4D8D-B148-5F12F823A07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029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30F7C7-165B-4172-8773-A850FEE51CF5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2193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852E9D-8186-4D8D-B148-5F12F823A07F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0813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AABE3-FDF7-4FCA-BEF6-C566DC395368}" type="datetime1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Prof. Dr. Berrin Baydık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5727-0045-4176-B4FD-74D80646F6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0276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D4117-ABF9-4DB7-92D0-5E742747A3C3}" type="datetime1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Prof. Dr. Berrin Baydık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5727-0045-4176-B4FD-74D80646F6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3239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332E6-D9CB-4D4D-90B0-625CCE5DAD79}" type="datetime1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Prof. Dr. Berrin Baydık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5727-0045-4176-B4FD-74D80646F6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3362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0FA6D-357B-49B2-B7E9-CEBC7D67A39A}" type="datetime1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Prof. Dr. Berrin Baydık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5727-0045-4176-B4FD-74D80646F6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4899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428F-1FA5-4B55-A920-E8A71475CF03}" type="datetime1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Prof. Dr. Berrin Baydık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5727-0045-4176-B4FD-74D80646F6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1456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89CE6-66D7-497F-AE22-4C95FA75F1F2}" type="datetime1">
              <a:rPr lang="tr-TR" smtClean="0"/>
              <a:t>13.12.2019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Prof. Dr. Berrin Baydık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5727-0045-4176-B4FD-74D80646F6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0393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48E96-F62A-4134-93E6-CCB04FCFA26A}" type="datetime1">
              <a:rPr lang="tr-TR" smtClean="0"/>
              <a:t>13.12.2019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Prof. Dr. Berrin Baydık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5727-0045-4176-B4FD-74D80646F6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951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2804-1B07-4767-93D7-0FDA0DD690A4}" type="datetime1">
              <a:rPr lang="tr-TR" smtClean="0"/>
              <a:t>13.12.2019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Prof. Dr. Berrin Baydık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5727-0045-4176-B4FD-74D80646F6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7213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5E2A-FEE7-4093-AACF-505945793B31}" type="datetime1">
              <a:rPr lang="tr-TR" smtClean="0"/>
              <a:t>13.12.2019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Prof. Dr. Berrin Baydık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5727-0045-4176-B4FD-74D80646F6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8382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91069-0F6E-4242-AF3E-DD686DE249F7}" type="datetime1">
              <a:rPr lang="tr-TR" smtClean="0"/>
              <a:t>13.12.2019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Prof. Dr. Berrin Baydık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5727-0045-4176-B4FD-74D80646F6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5635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8203-5BCD-47C2-8B9F-86647F61A187}" type="datetime1">
              <a:rPr lang="tr-TR" smtClean="0"/>
              <a:t>13.12.2019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Prof. Dr. Berrin Baydık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5727-0045-4176-B4FD-74D80646F6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3476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F7450-D984-449D-BEB7-205D96789D98}" type="datetime1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Hazırlayan: Prof. Dr. Berrin Baydık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15727-0045-4176-B4FD-74D80646F6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5270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2. Hafta-Okuma güçlüğüne yol açan nedenler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Prof. Dr. Berrin Baydık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4506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6000" b="1" dirty="0"/>
              <a:t>Okuma Güçlükleri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Prof. Dr. Berrin Baydık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083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Disleksili</a:t>
            </a:r>
            <a:r>
              <a:rPr lang="tr-TR" dirty="0" smtClean="0"/>
              <a:t> öğrencilerin yetersizlik yaşadıkları </a:t>
            </a:r>
            <a:r>
              <a:rPr lang="tr-TR" dirty="0" err="1" smtClean="0"/>
              <a:t>sesbilgisel</a:t>
            </a:r>
            <a:r>
              <a:rPr lang="tr-TR" dirty="0" smtClean="0"/>
              <a:t> işlemler </a:t>
            </a:r>
          </a:p>
          <a:p>
            <a:r>
              <a:rPr lang="tr-TR" i="1" dirty="0" err="1" smtClean="0"/>
              <a:t>sesbilgisel</a:t>
            </a:r>
            <a:r>
              <a:rPr lang="tr-TR" i="1" dirty="0" smtClean="0"/>
              <a:t> farkındalık</a:t>
            </a:r>
            <a:r>
              <a:rPr lang="tr-TR" dirty="0" smtClean="0"/>
              <a:t>, </a:t>
            </a:r>
          </a:p>
          <a:p>
            <a:r>
              <a:rPr lang="tr-TR" i="1" dirty="0" err="1" smtClean="0"/>
              <a:t>sesbilgisel</a:t>
            </a:r>
            <a:r>
              <a:rPr lang="tr-TR" i="1" dirty="0" smtClean="0"/>
              <a:t> bilgiyi geri getirme</a:t>
            </a:r>
            <a:r>
              <a:rPr lang="tr-TR" dirty="0" smtClean="0"/>
              <a:t> (</a:t>
            </a:r>
            <a:r>
              <a:rPr lang="tr-TR" i="1" dirty="0" err="1" smtClean="0"/>
              <a:t>sesbilgisel</a:t>
            </a:r>
            <a:r>
              <a:rPr lang="tr-TR" i="1" dirty="0" smtClean="0"/>
              <a:t> bilginin hatırlanması)</a:t>
            </a:r>
            <a:r>
              <a:rPr lang="tr-TR" dirty="0" smtClean="0"/>
              <a:t>,</a:t>
            </a:r>
            <a:r>
              <a:rPr lang="tr-TR" b="1" dirty="0" smtClean="0"/>
              <a:t> </a:t>
            </a:r>
          </a:p>
          <a:p>
            <a:r>
              <a:rPr lang="tr-TR" i="1" dirty="0" err="1" smtClean="0"/>
              <a:t>sesbilgisel</a:t>
            </a:r>
            <a:r>
              <a:rPr lang="tr-TR" i="1" dirty="0" smtClean="0"/>
              <a:t> çalışan bellektir.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Prof. Dr. Berrin Baydık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5777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Sesbilgisel</a:t>
            </a:r>
            <a:r>
              <a:rPr lang="tr-TR" b="1" dirty="0" smtClean="0"/>
              <a:t> farkındalık yetersizliğinde, </a:t>
            </a:r>
            <a:r>
              <a:rPr lang="tr-TR" dirty="0" smtClean="0"/>
              <a:t>hecelerdeki ve sözcüklerdeki sesbirimlerin farkında olunması ve bunların </a:t>
            </a:r>
            <a:r>
              <a:rPr lang="tr-TR" dirty="0" err="1" smtClean="0"/>
              <a:t>manipule</a:t>
            </a:r>
            <a:r>
              <a:rPr lang="tr-TR" dirty="0" smtClean="0"/>
              <a:t> edilmesinde güçlük yaşanır. Sözcük çözümlemede özellikle ses düzeyindeki farkındalık, sesbirim farkındalığı önemlidir. </a:t>
            </a:r>
          </a:p>
          <a:p>
            <a:r>
              <a:rPr lang="tr-TR" b="1" dirty="0" smtClean="0"/>
              <a:t>Sesbirim farkındalığı </a:t>
            </a:r>
            <a:r>
              <a:rPr lang="tr-TR" dirty="0" smtClean="0"/>
              <a:t>hece/ses atma, seslere ayırma vb. işlemler yaptırılarak ölçülür.  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Prof. Dr. Berrin Baydık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8823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Sesbilgisel</a:t>
            </a:r>
            <a:r>
              <a:rPr lang="tr-TR" b="1" dirty="0" smtClean="0"/>
              <a:t> bilgiyi hatırlama/geri getirme yetersizliğinde </a:t>
            </a:r>
            <a:r>
              <a:rPr lang="tr-TR" dirty="0" err="1" smtClean="0"/>
              <a:t>sesbilgisel</a:t>
            </a:r>
            <a:r>
              <a:rPr lang="tr-TR" dirty="0" smtClean="0"/>
              <a:t> bilginin hatırlanmasında sorun yaşanır. Okuma güçlüğü olan çocuklarda sözcük bulma güçlüğü ile kendini gösteren </a:t>
            </a:r>
            <a:r>
              <a:rPr lang="tr-TR" dirty="0" err="1" smtClean="0"/>
              <a:t>sesbilgisel</a:t>
            </a:r>
            <a:r>
              <a:rPr lang="tr-TR" dirty="0" smtClean="0"/>
              <a:t> bilgiyi hatırlamadaki sorunlar çocuklardan bir dizi harf, sayı, renk ve tanıdık nesneleri vb. hızlı bir şekilde isimlendirmeleri istenerek (</a:t>
            </a:r>
            <a:r>
              <a:rPr lang="tr-TR" b="1" dirty="0" smtClean="0"/>
              <a:t>hızlı isimlendirme işlemi-</a:t>
            </a:r>
            <a:r>
              <a:rPr lang="tr-TR" b="1" dirty="0" err="1" smtClean="0"/>
              <a:t>rapid</a:t>
            </a:r>
            <a:r>
              <a:rPr lang="tr-TR" b="1" dirty="0" smtClean="0"/>
              <a:t> </a:t>
            </a:r>
            <a:r>
              <a:rPr lang="tr-TR" dirty="0" err="1" smtClean="0"/>
              <a:t>naming</a:t>
            </a:r>
            <a:r>
              <a:rPr lang="tr-TR" dirty="0" smtClean="0"/>
              <a:t> </a:t>
            </a:r>
            <a:r>
              <a:rPr lang="tr-TR" dirty="0" err="1" smtClean="0"/>
              <a:t>task</a:t>
            </a:r>
            <a:r>
              <a:rPr lang="tr-TR" dirty="0" smtClean="0"/>
              <a:t>) belirlenmektedir. 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Prof. Dr. Berrin Baydık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8954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Sesbilgisel</a:t>
            </a:r>
            <a:r>
              <a:rPr lang="tr-TR" b="1" dirty="0" smtClean="0"/>
              <a:t> bellek (</a:t>
            </a:r>
            <a:r>
              <a:rPr lang="tr-TR" b="1" dirty="0" err="1" smtClean="0"/>
              <a:t>sesbilgisel</a:t>
            </a:r>
            <a:r>
              <a:rPr lang="tr-TR" b="1" dirty="0" smtClean="0"/>
              <a:t> kodlama), </a:t>
            </a:r>
            <a:r>
              <a:rPr lang="tr-TR" b="1" dirty="0" err="1" smtClean="0"/>
              <a:t>sesbilgisel</a:t>
            </a:r>
            <a:r>
              <a:rPr lang="tr-TR" b="1" dirty="0" smtClean="0"/>
              <a:t> çalışan bellek yetersizliği </a:t>
            </a:r>
            <a:r>
              <a:rPr lang="tr-TR" dirty="0" smtClean="0"/>
              <a:t>ise, </a:t>
            </a:r>
            <a:r>
              <a:rPr lang="tr-TR" dirty="0" err="1" smtClean="0"/>
              <a:t>sesbilgisel</a:t>
            </a:r>
            <a:r>
              <a:rPr lang="tr-TR" dirty="0" smtClean="0"/>
              <a:t> bilginin bellekte kodlanmasında ve depolanmasında problem yaşanmasıdır. </a:t>
            </a:r>
            <a:r>
              <a:rPr lang="tr-TR" dirty="0" err="1" smtClean="0"/>
              <a:t>Sesbilgisel</a:t>
            </a:r>
            <a:r>
              <a:rPr lang="tr-TR" dirty="0" smtClean="0"/>
              <a:t> bellek, </a:t>
            </a:r>
            <a:r>
              <a:rPr lang="tr-TR" dirty="0" err="1" smtClean="0"/>
              <a:t>sesbilgisel</a:t>
            </a:r>
            <a:r>
              <a:rPr lang="tr-TR" dirty="0" smtClean="0"/>
              <a:t> çalışan bellek ya da </a:t>
            </a:r>
            <a:r>
              <a:rPr lang="tr-TR" dirty="0" err="1" smtClean="0"/>
              <a:t>sesbilgisel</a:t>
            </a:r>
            <a:r>
              <a:rPr lang="tr-TR" dirty="0" smtClean="0"/>
              <a:t> kodlama olarak tanımlanan </a:t>
            </a:r>
            <a:r>
              <a:rPr lang="tr-TR" dirty="0" err="1" smtClean="0"/>
              <a:t>sesbilgisel</a:t>
            </a:r>
            <a:r>
              <a:rPr lang="tr-TR" dirty="0" smtClean="0"/>
              <a:t> bilgiyi bellekte kodlama ve tutmadaki yetersizlik ise anlamlı ve anlamsız sözel parçalarının (ör., rakam, harf, sözcükler) yer aldığı tipik bellek gücünün değerlendirildiği işlemlerle saptanmaktadır. 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Prof. Dr. Berrin Baydık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6893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246</Words>
  <Application>Microsoft Office PowerPoint</Application>
  <PresentationFormat>Geniş ekran</PresentationFormat>
  <Paragraphs>20</Paragraphs>
  <Slides>6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2. Hafta-Okuma güçlüğüne yol açan nedenler</vt:lpstr>
      <vt:lpstr>Okuma Güçlükleri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Hafta-Okuma güçlüğüne yol açan nedenler</dc:title>
  <dc:creator>HAKEM</dc:creator>
  <cp:lastModifiedBy>HAKEM</cp:lastModifiedBy>
  <cp:revision>5</cp:revision>
  <dcterms:created xsi:type="dcterms:W3CDTF">2019-12-11T02:45:31Z</dcterms:created>
  <dcterms:modified xsi:type="dcterms:W3CDTF">2019-12-13T14:56:30Z</dcterms:modified>
</cp:coreProperties>
</file>