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74" r:id="rId10"/>
    <p:sldId id="275" r:id="rId11"/>
    <p:sldId id="263" r:id="rId12"/>
    <p:sldId id="264" r:id="rId13"/>
    <p:sldId id="265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9A7EA-4B4E-4657-AFCD-4A8887B5A37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23D1D33-ADED-4884-996B-2954BC853455}">
      <dgm:prSet phldrT="[Metin]" custT="1"/>
      <dgm:spPr/>
      <dgm:t>
        <a:bodyPr/>
        <a:lstStyle/>
        <a:p>
          <a:pPr algn="l"/>
          <a:r>
            <a:rPr lang="tr-TR" sz="2000" dirty="0" smtClean="0"/>
            <a:t>O</a:t>
          </a:r>
          <a:r>
            <a:rPr lang="tr-TR" sz="1100" dirty="0" smtClean="0"/>
            <a:t>2</a:t>
          </a:r>
          <a:r>
            <a:rPr lang="tr-TR" sz="2000" dirty="0" smtClean="0"/>
            <a:t> transport via</a:t>
          </a:r>
        </a:p>
        <a:p>
          <a:pPr algn="l"/>
          <a:r>
            <a:rPr lang="tr-TR" sz="2000" dirty="0" smtClean="0"/>
            <a:t>conducting airways</a:t>
          </a:r>
          <a:endParaRPr lang="tr-TR" sz="2000" dirty="0"/>
        </a:p>
      </dgm:t>
    </dgm:pt>
    <dgm:pt modelId="{0B09EB17-04D1-4682-98D2-8B7F7E43C6AC}" type="parTrans" cxnId="{BDDD4FA8-BB6D-49C7-AC44-F79535701D3F}">
      <dgm:prSet/>
      <dgm:spPr/>
      <dgm:t>
        <a:bodyPr/>
        <a:lstStyle/>
        <a:p>
          <a:endParaRPr lang="tr-TR"/>
        </a:p>
      </dgm:t>
    </dgm:pt>
    <dgm:pt modelId="{8398D5F3-6766-4CF5-AD41-E29B0191AAB6}" type="sibTrans" cxnId="{BDDD4FA8-BB6D-49C7-AC44-F79535701D3F}">
      <dgm:prSet/>
      <dgm:spPr/>
      <dgm:t>
        <a:bodyPr/>
        <a:lstStyle/>
        <a:p>
          <a:endParaRPr lang="tr-TR"/>
        </a:p>
      </dgm:t>
    </dgm:pt>
    <dgm:pt modelId="{6A0E002E-CCD6-411A-BCC5-6DEC0DA90FC9}">
      <dgm:prSet custT="1"/>
      <dgm:spPr/>
      <dgm:t>
        <a:bodyPr/>
        <a:lstStyle/>
        <a:p>
          <a:pPr algn="l"/>
          <a:r>
            <a:rPr lang="tr-TR" sz="2000" dirty="0" smtClean="0"/>
            <a:t>O</a:t>
          </a:r>
          <a:r>
            <a:rPr lang="tr-TR" sz="1200" dirty="0" smtClean="0"/>
            <a:t>2</a:t>
          </a:r>
          <a:r>
            <a:rPr lang="tr-TR" sz="2000" dirty="0" smtClean="0"/>
            <a:t> diffusion across alveolar capillary interface</a:t>
          </a:r>
          <a:endParaRPr lang="tr-TR" sz="2000" dirty="0"/>
        </a:p>
      </dgm:t>
    </dgm:pt>
    <dgm:pt modelId="{F17B1A6C-5648-435E-B0A6-6484C58D1228}" type="parTrans" cxnId="{D414DBDE-0A65-4FF8-B007-C7D3E815E72A}">
      <dgm:prSet/>
      <dgm:spPr/>
      <dgm:t>
        <a:bodyPr/>
        <a:lstStyle/>
        <a:p>
          <a:endParaRPr lang="tr-TR"/>
        </a:p>
      </dgm:t>
    </dgm:pt>
    <dgm:pt modelId="{94668F3C-6D85-4E24-B77E-CF72A56228B9}" type="sibTrans" cxnId="{D414DBDE-0A65-4FF8-B007-C7D3E815E72A}">
      <dgm:prSet/>
      <dgm:spPr/>
      <dgm:t>
        <a:bodyPr/>
        <a:lstStyle/>
        <a:p>
          <a:endParaRPr lang="tr-TR"/>
        </a:p>
      </dgm:t>
    </dgm:pt>
    <dgm:pt modelId="{6DCA5217-1EF7-49F2-95CA-98869EBD55E4}">
      <dgm:prSet custT="1"/>
      <dgm:spPr/>
      <dgm:t>
        <a:bodyPr/>
        <a:lstStyle/>
        <a:p>
          <a:r>
            <a:rPr lang="tr-TR" sz="2000" dirty="0" smtClean="0"/>
            <a:t>O</a:t>
          </a:r>
          <a:r>
            <a:rPr lang="tr-TR" sz="1200" dirty="0" smtClean="0"/>
            <a:t>2</a:t>
          </a:r>
          <a:r>
            <a:rPr lang="tr-TR" sz="2000" dirty="0" smtClean="0"/>
            <a:t> binding to</a:t>
          </a:r>
        </a:p>
        <a:p>
          <a:r>
            <a:rPr lang="tr-TR" sz="2000" dirty="0" smtClean="0"/>
            <a:t>haemoglobin</a:t>
          </a:r>
          <a:endParaRPr lang="tr-TR" sz="2000" dirty="0"/>
        </a:p>
      </dgm:t>
    </dgm:pt>
    <dgm:pt modelId="{F5035A47-386D-4C88-A936-7CB24E24A852}" type="parTrans" cxnId="{6D57D77F-56CB-4996-AD93-968053934D5D}">
      <dgm:prSet/>
      <dgm:spPr/>
      <dgm:t>
        <a:bodyPr/>
        <a:lstStyle/>
        <a:p>
          <a:endParaRPr lang="tr-TR"/>
        </a:p>
      </dgm:t>
    </dgm:pt>
    <dgm:pt modelId="{D5D7171A-ADF3-4BD3-A533-C25E508B6175}" type="sibTrans" cxnId="{6D57D77F-56CB-4996-AD93-968053934D5D}">
      <dgm:prSet/>
      <dgm:spPr/>
      <dgm:t>
        <a:bodyPr/>
        <a:lstStyle/>
        <a:p>
          <a:endParaRPr lang="tr-TR"/>
        </a:p>
      </dgm:t>
    </dgm:pt>
    <dgm:pt modelId="{92199310-1724-46FA-B219-BD12B5A0F3B8}" type="pres">
      <dgm:prSet presAssocID="{4409A7EA-4B4E-4657-AFCD-4A8887B5A373}" presName="Name0" presStyleCnt="0">
        <dgm:presLayoutVars>
          <dgm:dir/>
          <dgm:resizeHandles val="exact"/>
        </dgm:presLayoutVars>
      </dgm:prSet>
      <dgm:spPr/>
    </dgm:pt>
    <dgm:pt modelId="{56ECD0B3-1AB3-4A1F-BB4C-52D30A3B0159}" type="pres">
      <dgm:prSet presAssocID="{423D1D33-ADED-4884-996B-2954BC853455}" presName="parTxOnly" presStyleLbl="node1" presStyleIdx="0" presStyleCnt="3" custScaleX="160034" custScaleY="191949" custLinFactNeighborX="-5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B391D2-4A1B-411A-B2FC-404F655F6E33}" type="pres">
      <dgm:prSet presAssocID="{8398D5F3-6766-4CF5-AD41-E29B0191AAB6}" presName="parSpace" presStyleCnt="0"/>
      <dgm:spPr/>
    </dgm:pt>
    <dgm:pt modelId="{1DDA7ECA-5593-4088-BED8-2BD700E807E8}" type="pres">
      <dgm:prSet presAssocID="{6A0E002E-CCD6-411A-BCC5-6DEC0DA90FC9}" presName="parTxOnly" presStyleLbl="node1" presStyleIdx="1" presStyleCnt="3" custScaleX="184966" custScaleY="1934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1A1D73-EA0C-4029-907B-574FAAD5CEF3}" type="pres">
      <dgm:prSet presAssocID="{94668F3C-6D85-4E24-B77E-CF72A56228B9}" presName="parSpace" presStyleCnt="0"/>
      <dgm:spPr/>
    </dgm:pt>
    <dgm:pt modelId="{3138A7C3-22C8-41DC-8FEE-20290226A621}" type="pres">
      <dgm:prSet presAssocID="{6DCA5217-1EF7-49F2-95CA-98869EBD55E4}" presName="parTxOnly" presStyleLbl="node1" presStyleIdx="2" presStyleCnt="3" custScaleX="176102" custScaleY="1946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DD4FA8-BB6D-49C7-AC44-F79535701D3F}" srcId="{4409A7EA-4B4E-4657-AFCD-4A8887B5A373}" destId="{423D1D33-ADED-4884-996B-2954BC853455}" srcOrd="0" destOrd="0" parTransId="{0B09EB17-04D1-4682-98D2-8B7F7E43C6AC}" sibTransId="{8398D5F3-6766-4CF5-AD41-E29B0191AAB6}"/>
    <dgm:cxn modelId="{C8C52A35-1551-4FD0-A471-DC7E645E715E}" type="presOf" srcId="{423D1D33-ADED-4884-996B-2954BC853455}" destId="{56ECD0B3-1AB3-4A1F-BB4C-52D30A3B0159}" srcOrd="0" destOrd="0" presId="urn:microsoft.com/office/officeart/2005/8/layout/hChevron3"/>
    <dgm:cxn modelId="{D414DBDE-0A65-4FF8-B007-C7D3E815E72A}" srcId="{4409A7EA-4B4E-4657-AFCD-4A8887B5A373}" destId="{6A0E002E-CCD6-411A-BCC5-6DEC0DA90FC9}" srcOrd="1" destOrd="0" parTransId="{F17B1A6C-5648-435E-B0A6-6484C58D1228}" sibTransId="{94668F3C-6D85-4E24-B77E-CF72A56228B9}"/>
    <dgm:cxn modelId="{6D57D77F-56CB-4996-AD93-968053934D5D}" srcId="{4409A7EA-4B4E-4657-AFCD-4A8887B5A373}" destId="{6DCA5217-1EF7-49F2-95CA-98869EBD55E4}" srcOrd="2" destOrd="0" parTransId="{F5035A47-386D-4C88-A936-7CB24E24A852}" sibTransId="{D5D7171A-ADF3-4BD3-A533-C25E508B6175}"/>
    <dgm:cxn modelId="{EAFFBC6D-F72C-4ED5-851E-B759D8597BBC}" type="presOf" srcId="{6A0E002E-CCD6-411A-BCC5-6DEC0DA90FC9}" destId="{1DDA7ECA-5593-4088-BED8-2BD700E807E8}" srcOrd="0" destOrd="0" presId="urn:microsoft.com/office/officeart/2005/8/layout/hChevron3"/>
    <dgm:cxn modelId="{412E84E6-C07A-44A1-838B-82FE99B2BB97}" type="presOf" srcId="{6DCA5217-1EF7-49F2-95CA-98869EBD55E4}" destId="{3138A7C3-22C8-41DC-8FEE-20290226A621}" srcOrd="0" destOrd="0" presId="urn:microsoft.com/office/officeart/2005/8/layout/hChevron3"/>
    <dgm:cxn modelId="{E7B5AAA4-F836-4B28-81AD-B9CDF9BD734F}" type="presOf" srcId="{4409A7EA-4B4E-4657-AFCD-4A8887B5A373}" destId="{92199310-1724-46FA-B219-BD12B5A0F3B8}" srcOrd="0" destOrd="0" presId="urn:microsoft.com/office/officeart/2005/8/layout/hChevron3"/>
    <dgm:cxn modelId="{4B439074-9B84-4CE8-92D4-65E7AE6E0010}" type="presParOf" srcId="{92199310-1724-46FA-B219-BD12B5A0F3B8}" destId="{56ECD0B3-1AB3-4A1F-BB4C-52D30A3B0159}" srcOrd="0" destOrd="0" presId="urn:microsoft.com/office/officeart/2005/8/layout/hChevron3"/>
    <dgm:cxn modelId="{CDFA8626-D53E-4F76-BB4A-4DE80124C465}" type="presParOf" srcId="{92199310-1724-46FA-B219-BD12B5A0F3B8}" destId="{5AB391D2-4A1B-411A-B2FC-404F655F6E33}" srcOrd="1" destOrd="0" presId="urn:microsoft.com/office/officeart/2005/8/layout/hChevron3"/>
    <dgm:cxn modelId="{2A761C8C-F45B-4AA5-959D-26F14B64A661}" type="presParOf" srcId="{92199310-1724-46FA-B219-BD12B5A0F3B8}" destId="{1DDA7ECA-5593-4088-BED8-2BD700E807E8}" srcOrd="2" destOrd="0" presId="urn:microsoft.com/office/officeart/2005/8/layout/hChevron3"/>
    <dgm:cxn modelId="{0DE10549-9FF4-418C-A8D8-26650153D4E7}" type="presParOf" srcId="{92199310-1724-46FA-B219-BD12B5A0F3B8}" destId="{831A1D73-EA0C-4029-907B-574FAAD5CEF3}" srcOrd="3" destOrd="0" presId="urn:microsoft.com/office/officeart/2005/8/layout/hChevron3"/>
    <dgm:cxn modelId="{B8B7A11E-3F0C-4798-A3BD-E21589CBFBC2}" type="presParOf" srcId="{92199310-1724-46FA-B219-BD12B5A0F3B8}" destId="{3138A7C3-22C8-41DC-8FEE-20290226A62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C752D-66EC-42CC-897D-52F394C0EC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016C51E-5BDD-49A7-A353-4040A736E145}">
      <dgm:prSet custT="1"/>
      <dgm:spPr/>
      <dgm:t>
        <a:bodyPr/>
        <a:lstStyle/>
        <a:p>
          <a:r>
            <a:rPr lang="tr-TR" sz="2000" dirty="0" smtClean="0"/>
            <a:t>O</a:t>
          </a:r>
          <a:r>
            <a:rPr lang="tr-TR" sz="1200" dirty="0" smtClean="0"/>
            <a:t>2</a:t>
          </a:r>
          <a:r>
            <a:rPr lang="tr-TR" sz="2000" dirty="0" smtClean="0"/>
            <a:t> distribution via the</a:t>
          </a:r>
        </a:p>
        <a:p>
          <a:r>
            <a:rPr lang="tr-TR" sz="2000" dirty="0" smtClean="0"/>
            <a:t>circulation</a:t>
          </a:r>
          <a:endParaRPr lang="tr-TR" sz="2000" dirty="0"/>
        </a:p>
      </dgm:t>
    </dgm:pt>
    <dgm:pt modelId="{D41B125C-55CD-4C4D-A88E-3E2655E436D4}" type="parTrans" cxnId="{C0DDCACA-8B79-45EB-AE77-A74A40FFB5E7}">
      <dgm:prSet/>
      <dgm:spPr/>
      <dgm:t>
        <a:bodyPr/>
        <a:lstStyle/>
        <a:p>
          <a:endParaRPr lang="tr-TR"/>
        </a:p>
      </dgm:t>
    </dgm:pt>
    <dgm:pt modelId="{AACD322F-75F8-4E1C-A0AC-C733F266443D}" type="sibTrans" cxnId="{C0DDCACA-8B79-45EB-AE77-A74A40FFB5E7}">
      <dgm:prSet/>
      <dgm:spPr/>
      <dgm:t>
        <a:bodyPr/>
        <a:lstStyle/>
        <a:p>
          <a:endParaRPr lang="tr-TR"/>
        </a:p>
      </dgm:t>
    </dgm:pt>
    <dgm:pt modelId="{43AE864A-07F5-4521-A3E1-7E1D532B81F0}">
      <dgm:prSet custT="1"/>
      <dgm:spPr/>
      <dgm:t>
        <a:bodyPr/>
        <a:lstStyle/>
        <a:p>
          <a:r>
            <a:rPr lang="tr-TR" sz="2000" dirty="0" smtClean="0"/>
            <a:t>O</a:t>
          </a:r>
          <a:r>
            <a:rPr lang="tr-TR" sz="1400" dirty="0" smtClean="0"/>
            <a:t>2</a:t>
          </a:r>
          <a:r>
            <a:rPr lang="tr-TR" sz="2000" dirty="0" smtClean="0"/>
            <a:t> utilisation by</a:t>
          </a:r>
        </a:p>
        <a:p>
          <a:r>
            <a:rPr lang="tr-TR" sz="2000" dirty="0" smtClean="0"/>
            <a:t>mitochondria</a:t>
          </a:r>
          <a:endParaRPr lang="tr-TR" sz="2000" dirty="0"/>
        </a:p>
      </dgm:t>
    </dgm:pt>
    <dgm:pt modelId="{B80956F3-3AB6-449F-8B8F-F9434C5B8294}" type="parTrans" cxnId="{EC6222DA-0320-4872-BC05-71665E19FD3E}">
      <dgm:prSet/>
      <dgm:spPr/>
      <dgm:t>
        <a:bodyPr/>
        <a:lstStyle/>
        <a:p>
          <a:endParaRPr lang="tr-TR"/>
        </a:p>
      </dgm:t>
    </dgm:pt>
    <dgm:pt modelId="{C933E711-F6A5-44D9-8CB2-BBC68B11E2BB}" type="sibTrans" cxnId="{EC6222DA-0320-4872-BC05-71665E19FD3E}">
      <dgm:prSet/>
      <dgm:spPr/>
      <dgm:t>
        <a:bodyPr/>
        <a:lstStyle/>
        <a:p>
          <a:endParaRPr lang="tr-TR"/>
        </a:p>
      </dgm:t>
    </dgm:pt>
    <dgm:pt modelId="{886A2183-FA7A-4308-B5BB-2A4D9853D40A}" type="pres">
      <dgm:prSet presAssocID="{7B5C752D-66EC-42CC-897D-52F394C0EC30}" presName="Name0" presStyleCnt="0">
        <dgm:presLayoutVars>
          <dgm:dir/>
          <dgm:animLvl val="lvl"/>
          <dgm:resizeHandles val="exact"/>
        </dgm:presLayoutVars>
      </dgm:prSet>
      <dgm:spPr/>
    </dgm:pt>
    <dgm:pt modelId="{82817071-7750-4137-B783-4AFD70A86C9F}" type="pres">
      <dgm:prSet presAssocID="{F016C51E-5BDD-49A7-A353-4040A736E14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6B187F-EF69-4D1E-8E7C-E9BD79D7DB98}" type="pres">
      <dgm:prSet presAssocID="{AACD322F-75F8-4E1C-A0AC-C733F266443D}" presName="parTxOnlySpace" presStyleCnt="0"/>
      <dgm:spPr/>
    </dgm:pt>
    <dgm:pt modelId="{A21647D8-BF01-4768-9007-2D0A6906F9C5}" type="pres">
      <dgm:prSet presAssocID="{43AE864A-07F5-4521-A3E1-7E1D532B81F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ECEFEB-F29F-441B-8FA4-690D41E475B7}" type="presOf" srcId="{7B5C752D-66EC-42CC-897D-52F394C0EC30}" destId="{886A2183-FA7A-4308-B5BB-2A4D9853D40A}" srcOrd="0" destOrd="0" presId="urn:microsoft.com/office/officeart/2005/8/layout/chevron1"/>
    <dgm:cxn modelId="{CBB150CA-277F-4D49-A7FF-DC1A5E19F19E}" type="presOf" srcId="{43AE864A-07F5-4521-A3E1-7E1D532B81F0}" destId="{A21647D8-BF01-4768-9007-2D0A6906F9C5}" srcOrd="0" destOrd="0" presId="urn:microsoft.com/office/officeart/2005/8/layout/chevron1"/>
    <dgm:cxn modelId="{EC6222DA-0320-4872-BC05-71665E19FD3E}" srcId="{7B5C752D-66EC-42CC-897D-52F394C0EC30}" destId="{43AE864A-07F5-4521-A3E1-7E1D532B81F0}" srcOrd="1" destOrd="0" parTransId="{B80956F3-3AB6-449F-8B8F-F9434C5B8294}" sibTransId="{C933E711-F6A5-44D9-8CB2-BBC68B11E2BB}"/>
    <dgm:cxn modelId="{4BD47AAB-72EC-40B9-A68D-4D808EA371A7}" type="presOf" srcId="{F016C51E-5BDD-49A7-A353-4040A736E145}" destId="{82817071-7750-4137-B783-4AFD70A86C9F}" srcOrd="0" destOrd="0" presId="urn:microsoft.com/office/officeart/2005/8/layout/chevron1"/>
    <dgm:cxn modelId="{C0DDCACA-8B79-45EB-AE77-A74A40FFB5E7}" srcId="{7B5C752D-66EC-42CC-897D-52F394C0EC30}" destId="{F016C51E-5BDD-49A7-A353-4040A736E145}" srcOrd="0" destOrd="0" parTransId="{D41B125C-55CD-4C4D-A88E-3E2655E436D4}" sibTransId="{AACD322F-75F8-4E1C-A0AC-C733F266443D}"/>
    <dgm:cxn modelId="{216B8C1E-770C-4F8A-8B41-1C569A959889}" type="presParOf" srcId="{886A2183-FA7A-4308-B5BB-2A4D9853D40A}" destId="{82817071-7750-4137-B783-4AFD70A86C9F}" srcOrd="0" destOrd="0" presId="urn:microsoft.com/office/officeart/2005/8/layout/chevron1"/>
    <dgm:cxn modelId="{D4CEED46-1B0C-4F0D-9858-47D83B863217}" type="presParOf" srcId="{886A2183-FA7A-4308-B5BB-2A4D9853D40A}" destId="{806B187F-EF69-4D1E-8E7C-E9BD79D7DB98}" srcOrd="1" destOrd="0" presId="urn:microsoft.com/office/officeart/2005/8/layout/chevron1"/>
    <dgm:cxn modelId="{8F11E2CD-D757-40C7-A3CF-60B73A957E7F}" type="presParOf" srcId="{886A2183-FA7A-4308-B5BB-2A4D9853D40A}" destId="{A21647D8-BF01-4768-9007-2D0A6906F9C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D0B3-1AB3-4A1F-BB4C-52D30A3B0159}">
      <dsp:nvSpPr>
        <dsp:cNvPr id="0" name=""/>
        <dsp:cNvSpPr/>
      </dsp:nvSpPr>
      <dsp:spPr>
        <a:xfrm>
          <a:off x="0" y="284014"/>
          <a:ext cx="2978555" cy="14290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</a:t>
          </a:r>
          <a:r>
            <a:rPr lang="tr-TR" sz="1100" kern="1200" dirty="0" smtClean="0"/>
            <a:t>2</a:t>
          </a:r>
          <a:r>
            <a:rPr lang="tr-TR" sz="2000" kern="1200" dirty="0" smtClean="0"/>
            <a:t> transport via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conducting airways</a:t>
          </a:r>
          <a:endParaRPr lang="tr-TR" sz="2000" kern="1200" dirty="0"/>
        </a:p>
      </dsp:txBody>
      <dsp:txXfrm>
        <a:off x="0" y="284014"/>
        <a:ext cx="2621299" cy="1429023"/>
      </dsp:txXfrm>
    </dsp:sp>
    <dsp:sp modelId="{1DDA7ECA-5593-4088-BED8-2BD700E807E8}">
      <dsp:nvSpPr>
        <dsp:cNvPr id="0" name=""/>
        <dsp:cNvSpPr/>
      </dsp:nvSpPr>
      <dsp:spPr>
        <a:xfrm>
          <a:off x="2608307" y="278490"/>
          <a:ext cx="3442590" cy="1440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</a:t>
          </a:r>
          <a:r>
            <a:rPr lang="tr-TR" sz="1200" kern="1200" dirty="0" smtClean="0"/>
            <a:t>2</a:t>
          </a:r>
          <a:r>
            <a:rPr lang="tr-TR" sz="2000" kern="1200" dirty="0" smtClean="0"/>
            <a:t> diffusion across alveolar capillary interface</a:t>
          </a:r>
          <a:endParaRPr lang="tr-TR" sz="2000" kern="1200" dirty="0"/>
        </a:p>
      </dsp:txBody>
      <dsp:txXfrm>
        <a:off x="3328343" y="278490"/>
        <a:ext cx="2002519" cy="1440071"/>
      </dsp:txXfrm>
    </dsp:sp>
    <dsp:sp modelId="{3138A7C3-22C8-41DC-8FEE-20290226A621}">
      <dsp:nvSpPr>
        <dsp:cNvPr id="0" name=""/>
        <dsp:cNvSpPr/>
      </dsp:nvSpPr>
      <dsp:spPr>
        <a:xfrm>
          <a:off x="5678657" y="273919"/>
          <a:ext cx="3277613" cy="1449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</a:t>
          </a:r>
          <a:r>
            <a:rPr lang="tr-TR" sz="1200" kern="1200" dirty="0" smtClean="0"/>
            <a:t>2</a:t>
          </a:r>
          <a:r>
            <a:rPr lang="tr-TR" sz="2000" kern="1200" dirty="0" smtClean="0"/>
            <a:t> binding 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haemoglobin</a:t>
          </a:r>
          <a:endParaRPr lang="tr-TR" sz="2000" kern="1200" dirty="0"/>
        </a:p>
      </dsp:txBody>
      <dsp:txXfrm>
        <a:off x="6403264" y="273919"/>
        <a:ext cx="1828400" cy="1449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7071-7750-4137-B783-4AFD70A86C9F}">
      <dsp:nvSpPr>
        <dsp:cNvPr id="0" name=""/>
        <dsp:cNvSpPr/>
      </dsp:nvSpPr>
      <dsp:spPr>
        <a:xfrm>
          <a:off x="5676" y="573677"/>
          <a:ext cx="3393384" cy="135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</a:t>
          </a:r>
          <a:r>
            <a:rPr lang="tr-TR" sz="1200" kern="1200" dirty="0" smtClean="0"/>
            <a:t>2</a:t>
          </a:r>
          <a:r>
            <a:rPr lang="tr-TR" sz="2000" kern="1200" dirty="0" smtClean="0"/>
            <a:t> distribution via the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circulation</a:t>
          </a:r>
          <a:endParaRPr lang="tr-TR" sz="2000" kern="1200" dirty="0"/>
        </a:p>
      </dsp:txBody>
      <dsp:txXfrm>
        <a:off x="684353" y="573677"/>
        <a:ext cx="2036031" cy="1357353"/>
      </dsp:txXfrm>
    </dsp:sp>
    <dsp:sp modelId="{A21647D8-BF01-4768-9007-2D0A6906F9C5}">
      <dsp:nvSpPr>
        <dsp:cNvPr id="0" name=""/>
        <dsp:cNvSpPr/>
      </dsp:nvSpPr>
      <dsp:spPr>
        <a:xfrm>
          <a:off x="3059722" y="573677"/>
          <a:ext cx="3393384" cy="135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</a:t>
          </a:r>
          <a:r>
            <a:rPr lang="tr-TR" sz="1400" kern="1200" dirty="0" smtClean="0"/>
            <a:t>2</a:t>
          </a:r>
          <a:r>
            <a:rPr lang="tr-TR" sz="2000" kern="1200" dirty="0" smtClean="0"/>
            <a:t> utilisation by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mitochondria</a:t>
          </a:r>
          <a:endParaRPr lang="tr-TR" sz="2000" kern="1200" dirty="0"/>
        </a:p>
      </dsp:txBody>
      <dsp:txXfrm>
        <a:off x="3738399" y="573677"/>
        <a:ext cx="2036031" cy="1357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DF30-5A59-448D-9DB6-CA2B3FB72FAB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42462-EB1D-4BB0-AEF7-0F91EA6447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19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7CD9C-E3CF-449D-B438-AE8B51C06A6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7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4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40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41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C43ED-7093-49FD-9B8A-5DCE90DEA67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3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78235-7AEC-4F92-ADF8-3DF7A83863F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0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D41AE-5689-4BFE-8989-EBD516608B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3AD2-7523-4A32-A467-DBA8467EB97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5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75C75-9D4E-4A9A-888E-6FC71BB5965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5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83B0F-37A5-4CA5-B28F-A0B352B3BD7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65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4EBFC-BB2B-450D-B8E4-199FCFC251A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DC166-3784-4750-8DCF-D61213F0589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32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C78B2-FFFA-48E9-B84A-2A54143C79A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0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64AC7-7A6D-4191-8570-A57C88ACDEC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1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201DF-46A4-4FA9-BB2B-6D0EAABC120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541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5749-9129-41E6-A4CD-42AF2BA0DA4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07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B1B7-D47B-40D1-B0B9-3E6C578EACD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986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A28E-CAFE-47B8-B3E3-AA5C907B13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70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CF47E-CF83-47E1-ADE3-1D702140FCA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15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25CF-3BA6-43FF-BFB9-16268B46F30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72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9597E-BEB3-47BC-9C42-8DDDE4C940F4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8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9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31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51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2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7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6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9A55-2C86-4B7A-B56E-BC1820CCFF90}" type="datetimeFigureOut">
              <a:rPr lang="tr-TR" smtClean="0"/>
              <a:t>27.10.2021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F879-A693-4D89-83ED-841CEDB2BC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01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8C151-41D8-40CD-A0F5-A02A725D652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3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8309" y="2115672"/>
            <a:ext cx="10131427" cy="1468800"/>
          </a:xfrm>
        </p:spPr>
        <p:txBody>
          <a:bodyPr/>
          <a:lstStyle/>
          <a:p>
            <a:pPr algn="ctr"/>
            <a:r>
              <a:rPr lang="tr-TR" dirty="0"/>
              <a:t>Sports Horse </a:t>
            </a:r>
            <a:r>
              <a:rPr lang="tr-TR" dirty="0" smtClean="0"/>
              <a:t>ExercIse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3867123"/>
            <a:ext cx="1013142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1" y="3659631"/>
            <a:ext cx="3948114" cy="221094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87224" y="550494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%70 anaerobic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52416" y="550494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70 aerobic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19188" y="5899193"/>
            <a:ext cx="397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Aerobic, during jump anaerobic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242040" y="5879068"/>
            <a:ext cx="359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96 aerobic (endurance race)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1002506" y="972211"/>
            <a:ext cx="3216852" cy="2376164"/>
            <a:chOff x="1002506" y="972211"/>
            <a:chExt cx="3216852" cy="2376164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131" y="972211"/>
              <a:ext cx="3169227" cy="2113874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1002506" y="3040598"/>
              <a:ext cx="2590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https://cdn.britannica.com/53/189853-050-F1F6B04E/Footraces-distances-Summer-Olympics.jpg</a:t>
              </a:r>
            </a:p>
          </p:txBody>
        </p:sp>
      </p:grpSp>
      <p:cxnSp>
        <p:nvCxnSpPr>
          <p:cNvPr id="17" name="Düz Ok Bağlayıcısı 16"/>
          <p:cNvCxnSpPr>
            <a:stCxn id="7" idx="1"/>
          </p:cNvCxnSpPr>
          <p:nvPr/>
        </p:nvCxnSpPr>
        <p:spPr>
          <a:xfrm flipH="1">
            <a:off x="5777345" y="735160"/>
            <a:ext cx="1175071" cy="265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6" idx="3"/>
          </p:cNvCxnSpPr>
          <p:nvPr/>
        </p:nvCxnSpPr>
        <p:spPr>
          <a:xfrm>
            <a:off x="4044661" y="735160"/>
            <a:ext cx="845994" cy="237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467658" y="1205345"/>
            <a:ext cx="1605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High intensity short-term exercise</a:t>
            </a:r>
            <a:endParaRPr lang="tr-TR" dirty="0"/>
          </a:p>
        </p:txBody>
      </p:sp>
      <p:grpSp>
        <p:nvGrpSpPr>
          <p:cNvPr id="24" name="Grup 23"/>
          <p:cNvGrpSpPr/>
          <p:nvPr/>
        </p:nvGrpSpPr>
        <p:grpSpPr>
          <a:xfrm>
            <a:off x="6267463" y="972211"/>
            <a:ext cx="3520559" cy="2325432"/>
            <a:chOff x="6267463" y="972211"/>
            <a:chExt cx="3520559" cy="2325432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7463" y="972211"/>
              <a:ext cx="3513033" cy="1973154"/>
            </a:xfrm>
            <a:prstGeom prst="rect">
              <a:avLst/>
            </a:prstGeom>
          </p:spPr>
        </p:pic>
        <p:sp>
          <p:nvSpPr>
            <p:cNvPr id="23" name="Dikdörtgen 22"/>
            <p:cNvSpPr/>
            <p:nvPr/>
          </p:nvSpPr>
          <p:spPr>
            <a:xfrm>
              <a:off x="6286953" y="2928311"/>
              <a:ext cx="3501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600" dirty="0"/>
                <a:t>https://static.americasbestracing.net/s3fs-public/styles/large_hero_16_9/public/article/mitoleBCsprinteclipse.jpg?qmkQ0j_yyGbBTJAe4jRlNEpqdm_jmgMy&amp;itok=OxBZ_xMG&amp;c=66ea8f80b634d424e9c0ac141201d3db</a:t>
              </a: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6047541" y="3652379"/>
            <a:ext cx="3926929" cy="2240998"/>
            <a:chOff x="6047541" y="3652379"/>
            <a:chExt cx="3926929" cy="2240998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3491" y="3696091"/>
              <a:ext cx="3900979" cy="2197286"/>
            </a:xfrm>
            <a:prstGeom prst="rect">
              <a:avLst/>
            </a:prstGeom>
          </p:spPr>
        </p:pic>
        <p:sp>
          <p:nvSpPr>
            <p:cNvPr id="25" name="Dikdörtgen 24"/>
            <p:cNvSpPr/>
            <p:nvPr/>
          </p:nvSpPr>
          <p:spPr>
            <a:xfrm>
              <a:off x="6047541" y="3652379"/>
              <a:ext cx="3926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https://encrypted-tbn0.gstatic.com/images?q=tbn:ANd9GcSmFnufmHk-CiozRZUhKnhL_0q07eVsX6PIxQ&amp;usqp=CAU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07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1583380" y="671510"/>
            <a:ext cx="8958263" cy="5102872"/>
            <a:chOff x="1146973" y="734608"/>
            <a:chExt cx="9882978" cy="6487576"/>
          </a:xfrm>
        </p:grpSpPr>
        <p:sp>
          <p:nvSpPr>
            <p:cNvPr id="5" name="Yukarı Bükülü Ok 4"/>
            <p:cNvSpPr/>
            <p:nvPr/>
          </p:nvSpPr>
          <p:spPr>
            <a:xfrm rot="16598111" flipH="1" flipV="1">
              <a:off x="872898" y="1271040"/>
              <a:ext cx="1177699" cy="49679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1776522" y="734608"/>
              <a:ext cx="2163177" cy="66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</a:t>
              </a:r>
              <a:r>
                <a:rPr kumimoji="0" lang="tr-TR" sz="28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 </a:t>
              </a:r>
              <a:r>
                <a:rPr kumimoji="0" lang="tr-TR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air</a:t>
              </a:r>
              <a:endParaRPr kumimoji="0" lang="tr-TR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7" name="Diyagram 6"/>
            <p:cNvGraphicFramePr/>
            <p:nvPr>
              <p:extLst>
                <p:ext uri="{D42A27DB-BD31-4B8C-83A1-F6EECF244321}">
                  <p14:modId xmlns:p14="http://schemas.microsoft.com/office/powerpoint/2010/main" val="1278367102"/>
                </p:ext>
              </p:extLst>
            </p:nvPr>
          </p:nvGraphicFramePr>
          <p:xfrm>
            <a:off x="1146973" y="1747283"/>
            <a:ext cx="9882978" cy="25389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yagram 7"/>
            <p:cNvGraphicFramePr/>
            <p:nvPr>
              <p:extLst>
                <p:ext uri="{D42A27DB-BD31-4B8C-83A1-F6EECF244321}">
                  <p14:modId xmlns:p14="http://schemas.microsoft.com/office/powerpoint/2010/main" val="648814600"/>
                </p:ext>
              </p:extLst>
            </p:nvPr>
          </p:nvGraphicFramePr>
          <p:xfrm>
            <a:off x="1146973" y="4037803"/>
            <a:ext cx="7125490" cy="31843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0" name="Metin kutusu 9"/>
          <p:cNvSpPr txBox="1"/>
          <p:nvPr/>
        </p:nvSpPr>
        <p:spPr>
          <a:xfrm>
            <a:off x="1362789" y="5266725"/>
            <a:ext cx="939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2400" dirty="0">
                <a:solidFill>
                  <a:prstClr val="white"/>
                </a:solidFill>
              </a:rPr>
              <a:t>Limitations to oxygen supply </a:t>
            </a:r>
            <a:r>
              <a:rPr lang="tr-TR" sz="2400" dirty="0" smtClean="0">
                <a:solidFill>
                  <a:prstClr val="white"/>
                </a:solidFill>
              </a:rPr>
              <a:t>anywhere along </a:t>
            </a:r>
            <a:r>
              <a:rPr lang="tr-TR" sz="2400" dirty="0">
                <a:solidFill>
                  <a:prstClr val="white"/>
                </a:solidFill>
              </a:rPr>
              <a:t>this pathway can seriously limit performance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2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545" y="448635"/>
            <a:ext cx="10131425" cy="872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</a:rPr>
              <a:t>Maximal oxygen uptake (VO</a:t>
            </a:r>
            <a:r>
              <a:rPr lang="tr-TR" sz="2800" baseline="-25000" dirty="0">
                <a:solidFill>
                  <a:srgbClr val="FFFF00"/>
                </a:solidFill>
              </a:rPr>
              <a:t>2</a:t>
            </a:r>
            <a:r>
              <a:rPr lang="tr-TR" sz="2800" dirty="0">
                <a:solidFill>
                  <a:srgbClr val="FFFF00"/>
                </a:solidFill>
              </a:rPr>
              <a:t>max)</a:t>
            </a:r>
            <a:endParaRPr lang="tr-TR" sz="2800" dirty="0" smtClean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30266" y="5736322"/>
            <a:ext cx="660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The relationship between VO</a:t>
            </a:r>
            <a:r>
              <a:rPr lang="tr-TR" baseline="-25000" dirty="0"/>
              <a:t>2</a:t>
            </a:r>
            <a:r>
              <a:rPr lang="tr-TR" dirty="0"/>
              <a:t> and speed in a horse during</a:t>
            </a:r>
          </a:p>
          <a:p>
            <a:r>
              <a:rPr lang="tr-TR" dirty="0"/>
              <a:t>incrementally increasing speed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2830266" y="1321231"/>
            <a:ext cx="5690280" cy="4361111"/>
            <a:chOff x="2830266" y="1321231"/>
            <a:chExt cx="5690280" cy="4361111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0266" y="1321231"/>
              <a:ext cx="5690280" cy="4361111"/>
            </a:xfrm>
            <a:prstGeom prst="rect">
              <a:avLst/>
            </a:prstGeom>
          </p:spPr>
        </p:pic>
        <p:sp>
          <p:nvSpPr>
            <p:cNvPr id="2" name="Dikdörtgen 1"/>
            <p:cNvSpPr/>
            <p:nvPr/>
          </p:nvSpPr>
          <p:spPr>
            <a:xfrm>
              <a:off x="2830266" y="5405343"/>
              <a:ext cx="25852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dirty="0" smtClean="0">
                  <a:solidFill>
                    <a:schemeClr val="bg1"/>
                  </a:solidFill>
                </a:rPr>
                <a:t>McGowan and Hampson, 2016</a:t>
              </a:r>
              <a:endParaRPr lang="tr-T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07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8814" y="585162"/>
            <a:ext cx="10131425" cy="24719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Animals with rapid oxygen kinetics have an advantage for </a:t>
            </a:r>
            <a:r>
              <a:rPr lang="tr-TR" sz="2400" dirty="0" smtClean="0"/>
              <a:t>performance;</a:t>
            </a:r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the </a:t>
            </a:r>
            <a:r>
              <a:rPr lang="tr-TR" sz="2400" dirty="0"/>
              <a:t>faster the increase in aerobic energy production,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the smaller the oxygen debt and lactate </a:t>
            </a:r>
            <a:r>
              <a:rPr lang="tr-TR" sz="2400" dirty="0" smtClean="0"/>
              <a:t>accumulation from </a:t>
            </a:r>
            <a:r>
              <a:rPr lang="tr-TR" sz="2400" dirty="0"/>
              <a:t>anaerobic energy production at the beginning of </a:t>
            </a:r>
            <a:r>
              <a:rPr lang="tr-TR" sz="2400" dirty="0" smtClean="0"/>
              <a:t>intense exercise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1" y="3773487"/>
            <a:ext cx="2619375" cy="17430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894" y="3773485"/>
            <a:ext cx="3112634" cy="17430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/>
          <a:srcRect l="4972" r="7491" b="18849"/>
          <a:stretch/>
        </p:blipFill>
        <p:spPr>
          <a:xfrm>
            <a:off x="3989387" y="3773486"/>
            <a:ext cx="3357563" cy="174307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785938" y="566419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 second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904431" y="5664197"/>
            <a:ext cx="124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 second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90986" y="5653079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second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989387" y="3164184"/>
            <a:ext cx="378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time to reach </a:t>
            </a:r>
            <a:r>
              <a:rPr lang="tr-TR" sz="2400" dirty="0" smtClean="0"/>
              <a:t>63 % </a:t>
            </a:r>
            <a:r>
              <a:rPr lang="tr-TR" sz="2400" dirty="0"/>
              <a:t>VO</a:t>
            </a:r>
            <a:r>
              <a:rPr lang="tr-TR" sz="2400" baseline="-25000" dirty="0"/>
              <a:t>2max</a:t>
            </a:r>
          </a:p>
        </p:txBody>
      </p:sp>
    </p:spTree>
    <p:extLst>
      <p:ext uri="{BB962C8B-B14F-4D97-AF65-F5344CB8AC3E}">
        <p14:creationId xmlns:p14="http://schemas.microsoft.com/office/powerpoint/2010/main" val="14986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0601" y="853595"/>
            <a:ext cx="10131425" cy="27142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Oxygen </a:t>
            </a:r>
            <a:r>
              <a:rPr lang="tr-TR" sz="2800" dirty="0"/>
              <a:t>kinetics have been shown to be </a:t>
            </a:r>
            <a:r>
              <a:rPr lang="tr-TR" sz="2800" dirty="0" smtClean="0"/>
              <a:t>improved by training in horses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Also generally </a:t>
            </a:r>
            <a:r>
              <a:rPr lang="tr-TR" sz="2800" dirty="0"/>
              <a:t>improved by a warm-up before </a:t>
            </a:r>
            <a:r>
              <a:rPr lang="tr-TR" sz="2800" dirty="0" smtClean="0"/>
              <a:t>exercise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3612690" y="3189973"/>
            <a:ext cx="4544291" cy="2988379"/>
            <a:chOff x="3612690" y="3189973"/>
            <a:chExt cx="4544291" cy="2988379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2690" y="3189973"/>
              <a:ext cx="4489046" cy="268060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3612690" y="5870575"/>
              <a:ext cx="4544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https://horseandrider.com/.image/c_limit%2Ccs_srgb%2Cq_auto:good%2Cw_700/MTYyNTc0MjY5NzgyNDM1NDk0/horseandrider_spr19_eruekamoments_01.webp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13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06583" y="1185835"/>
            <a:ext cx="10543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prstClr val="white"/>
                </a:solidFill>
              </a:rPr>
              <a:t>Physiological adaptations during the warm-up include </a:t>
            </a:r>
            <a:r>
              <a:rPr lang="tr-T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cardiovascular</a:t>
            </a:r>
            <a:r>
              <a:rPr lang="tr-TR" sz="2400" dirty="0">
                <a:solidFill>
                  <a:prstClr val="white"/>
                </a:solidFill>
              </a:rPr>
              <a:t> and </a:t>
            </a:r>
            <a:r>
              <a:rPr lang="tr-TR" sz="2400" dirty="0">
                <a:solidFill>
                  <a:schemeClr val="accent1"/>
                </a:solidFill>
              </a:rPr>
              <a:t>respiratory</a:t>
            </a:r>
            <a:r>
              <a:rPr lang="tr-TR" sz="2400" dirty="0">
                <a:solidFill>
                  <a:prstClr val="white"/>
                </a:solidFill>
              </a:rPr>
              <a:t> responses that ensure an adequate supply of oxygen to the working muscles where the working muscles receive a greater proportion of the blood flow at the expense of other organs such as the digestive system.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3602181" y="3039375"/>
            <a:ext cx="4904510" cy="3424469"/>
            <a:chOff x="3602181" y="3039375"/>
            <a:chExt cx="4904510" cy="342446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2181" y="3039375"/>
              <a:ext cx="4807528" cy="3209025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4184229" y="6248400"/>
              <a:ext cx="432246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/>
                <a:t>https://arkagency.com/wp-content/uploads/2014/06/Horse-Training.jpg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28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7472" y="351030"/>
            <a:ext cx="10131425" cy="1185670"/>
          </a:xfrm>
        </p:spPr>
        <p:txBody>
          <a:bodyPr>
            <a:normAutofit/>
          </a:bodyPr>
          <a:lstStyle/>
          <a:p>
            <a:r>
              <a:rPr lang="tr-TR" sz="3200" cap="none" dirty="0" smtClean="0">
                <a:solidFill>
                  <a:srgbClr val="FFFF00"/>
                </a:solidFill>
                <a:latin typeface="+mn-lt"/>
              </a:rPr>
              <a:t>Cardiorespiratory Function During Exercise</a:t>
            </a:r>
            <a:endParaRPr lang="tr-TR" sz="3200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614488"/>
            <a:ext cx="7142018" cy="4178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smtClean="0"/>
              <a:t> flaring of the nostrils and in some species mouth breathing to reduce upper respiratory tract resistance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smtClean="0"/>
              <a:t> increased ventilation of the lungs (increases in minute ventilation from 80 L/min at rest to 1800 L/min in the horse)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827819" y="1345512"/>
            <a:ext cx="3865597" cy="4447275"/>
            <a:chOff x="7827819" y="1345512"/>
            <a:chExt cx="3865597" cy="4447275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7819" y="1345512"/>
              <a:ext cx="3557820" cy="4447275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 rot="16200000">
              <a:off x="9543640" y="3549748"/>
              <a:ext cx="39917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https://practicalhorsemanmag.com/.image/c_limit%2Ccs_srgb%2Cq_auto:good%2Cw_700/MTUxMjU2NTE1NTYxMzk5NDg4/repiratory-opener.webp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24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0710" y="991026"/>
            <a:ext cx="69013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white"/>
                </a:solidFill>
              </a:rPr>
              <a:t> increased tidal volume (ventilation per minute) owing to frequency of respiratory cycles and decreased physiological dead </a:t>
            </a:r>
            <a:r>
              <a:rPr lang="tr-TR" sz="2400" dirty="0" smtClean="0">
                <a:solidFill>
                  <a:prstClr val="white"/>
                </a:solidFill>
              </a:rPr>
              <a:t>space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white"/>
                </a:solidFill>
              </a:rPr>
              <a:t> increased </a:t>
            </a:r>
            <a:r>
              <a:rPr lang="tr-TR" sz="2400" dirty="0">
                <a:solidFill>
                  <a:prstClr val="white"/>
                </a:solidFill>
              </a:rPr>
              <a:t>perfusion of alveoli – due to increased cardiac </a:t>
            </a:r>
            <a:r>
              <a:rPr lang="tr-TR" sz="2400" dirty="0" smtClean="0">
                <a:solidFill>
                  <a:prstClr val="white"/>
                </a:solidFill>
              </a:rPr>
              <a:t>output and </a:t>
            </a:r>
            <a:r>
              <a:rPr lang="tr-TR" sz="2400" dirty="0">
                <a:solidFill>
                  <a:prstClr val="white"/>
                </a:solidFill>
              </a:rPr>
              <a:t>dilation of pulmonary blood </a:t>
            </a:r>
            <a:r>
              <a:rPr lang="tr-TR" sz="2400" dirty="0" smtClean="0">
                <a:solidFill>
                  <a:prstClr val="white"/>
                </a:solidFill>
              </a:rPr>
              <a:t>vessels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white"/>
                </a:solidFill>
              </a:rPr>
              <a:t> decreased </a:t>
            </a:r>
            <a:r>
              <a:rPr lang="tr-TR" sz="2400" dirty="0">
                <a:solidFill>
                  <a:prstClr val="white"/>
                </a:solidFill>
              </a:rPr>
              <a:t>transit time of pulmonary capillary blood flow </a:t>
            </a:r>
            <a:r>
              <a:rPr lang="tr-TR" sz="2400" dirty="0" smtClean="0">
                <a:solidFill>
                  <a:prstClr val="white"/>
                </a:solidFill>
              </a:rPr>
              <a:t>– faster </a:t>
            </a:r>
            <a:r>
              <a:rPr lang="tr-TR" sz="2400" dirty="0">
                <a:solidFill>
                  <a:prstClr val="white"/>
                </a:solidFill>
              </a:rPr>
              <a:t>blood flow past the </a:t>
            </a:r>
            <a:r>
              <a:rPr lang="tr-TR" sz="2400" dirty="0" smtClean="0">
                <a:solidFill>
                  <a:prstClr val="white"/>
                </a:solidFill>
              </a:rPr>
              <a:t>alveoli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white"/>
                </a:solidFill>
              </a:rPr>
              <a:t>increased diffusion of O2 and CO2 from the alveoli into </a:t>
            </a:r>
            <a:r>
              <a:rPr lang="tr-TR" sz="2400" dirty="0" smtClean="0">
                <a:solidFill>
                  <a:prstClr val="white"/>
                </a:solidFill>
              </a:rPr>
              <a:t>the capillaries </a:t>
            </a:r>
            <a:r>
              <a:rPr lang="tr-TR" sz="2400" dirty="0">
                <a:solidFill>
                  <a:prstClr val="white"/>
                </a:solidFill>
              </a:rPr>
              <a:t>perfusing the alveoli – due to increased </a:t>
            </a:r>
            <a:r>
              <a:rPr lang="tr-TR" sz="2400" dirty="0" smtClean="0">
                <a:solidFill>
                  <a:prstClr val="white"/>
                </a:solidFill>
              </a:rPr>
              <a:t>gradient, increased </a:t>
            </a:r>
            <a:r>
              <a:rPr lang="tr-TR" sz="2400" dirty="0">
                <a:solidFill>
                  <a:prstClr val="white"/>
                </a:solidFill>
              </a:rPr>
              <a:t>blood flow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772396" y="610598"/>
            <a:ext cx="3491349" cy="2698984"/>
            <a:chOff x="7910946" y="585354"/>
            <a:chExt cx="3629890" cy="3006761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0946" y="585354"/>
              <a:ext cx="3629890" cy="270939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8271164" y="3284338"/>
              <a:ext cx="31449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https://pediaa.com/wp-content/uploads/2018/12/What-is-the-Difference-Between-Perfusion-and-Diffusion_Figure1.jpg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7772396" y="3445544"/>
            <a:ext cx="3579238" cy="2425031"/>
            <a:chOff x="6556215" y="3854113"/>
            <a:chExt cx="3906990" cy="2744763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215" y="3854113"/>
              <a:ext cx="3906990" cy="2436986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6971855" y="6291099"/>
              <a:ext cx="30757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https://pediaa.com/wp-content/uploads/2018/12/What-is-the-Difference-Between-Perfusion-and-Diffusion_Figure2.jpg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31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766" y="1046691"/>
            <a:ext cx="7377543" cy="41487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inionPro-Regular"/>
              </a:rPr>
              <a:t>increased </a:t>
            </a:r>
            <a:r>
              <a:rPr lang="tr-TR" sz="2400" dirty="0">
                <a:latin typeface="MinionPro-Regular"/>
              </a:rPr>
              <a:t>haemoglobin concentration (in the horse) due </a:t>
            </a:r>
            <a:r>
              <a:rPr lang="tr-TR" sz="2400" dirty="0" smtClean="0">
                <a:latin typeface="MinionPro-Regular"/>
              </a:rPr>
              <a:t>to splenic </a:t>
            </a:r>
            <a:r>
              <a:rPr lang="tr-TR" sz="2400" dirty="0">
                <a:latin typeface="MinionPro-Regular"/>
              </a:rPr>
              <a:t>contraction – increased oxygen-carrying capacity (</a:t>
            </a:r>
            <a:r>
              <a:rPr lang="tr-TR" sz="2400" dirty="0" smtClean="0">
                <a:latin typeface="MinionPro-Regular"/>
              </a:rPr>
              <a:t>the splenic </a:t>
            </a:r>
            <a:r>
              <a:rPr lang="tr-TR" sz="2400" dirty="0">
                <a:latin typeface="MinionPro-Regular"/>
              </a:rPr>
              <a:t>reserve</a:t>
            </a:r>
            <a:r>
              <a:rPr lang="tr-TR" sz="2400" dirty="0" smtClean="0">
                <a:latin typeface="MinionPro-Regular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increased heart rate (HR) and stroke volume (SV) = </a:t>
            </a:r>
            <a:r>
              <a:rPr lang="tr-TR" sz="2400" dirty="0" smtClean="0"/>
              <a:t>increased cardiac </a:t>
            </a:r>
            <a:r>
              <a:rPr lang="tr-TR" sz="2400" dirty="0"/>
              <a:t>output and overall transport of oxygen to the lungs </a:t>
            </a:r>
            <a:r>
              <a:rPr lang="tr-TR" sz="2400" dirty="0" smtClean="0"/>
              <a:t>and exercising </a:t>
            </a:r>
            <a:r>
              <a:rPr lang="tr-TR" sz="2400" dirty="0"/>
              <a:t>muscle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8562110" y="1308822"/>
            <a:ext cx="2943866" cy="3886633"/>
            <a:chOff x="8562110" y="1308822"/>
            <a:chExt cx="2943866" cy="388663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2110" y="1308822"/>
              <a:ext cx="2636089" cy="3886633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9544069" y="3098249"/>
              <a:ext cx="3616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/>
                <a:t>https://veteriankey.com/wp-content/uploads/2016/07/B9781437707465000835_f083-001-9781437707465.jpg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70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73881" y="903236"/>
            <a:ext cx="9861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increased peripheral perfusion – capillaries in the </a:t>
            </a:r>
            <a:r>
              <a:rPr lang="tr-TR" sz="2400" dirty="0" smtClean="0"/>
              <a:t>periphery (muscles</a:t>
            </a:r>
            <a:r>
              <a:rPr lang="tr-TR" sz="2400" dirty="0"/>
              <a:t>) are better perfused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increased </a:t>
            </a:r>
            <a:r>
              <a:rPr lang="tr-TR" sz="2400" dirty="0"/>
              <a:t>diffusion of O</a:t>
            </a:r>
            <a:r>
              <a:rPr lang="tr-TR" sz="2400" baseline="-25000" dirty="0"/>
              <a:t>2</a:t>
            </a:r>
            <a:r>
              <a:rPr lang="tr-TR" sz="2400" dirty="0"/>
              <a:t> and CO</a:t>
            </a:r>
            <a:r>
              <a:rPr lang="tr-TR" sz="2400" baseline="-25000" dirty="0"/>
              <a:t>2</a:t>
            </a:r>
            <a:r>
              <a:rPr lang="tr-TR" sz="2400" dirty="0"/>
              <a:t> from capillaries to or </a:t>
            </a:r>
            <a:r>
              <a:rPr lang="tr-TR" sz="2400" dirty="0" smtClean="0"/>
              <a:t>from exercising </a:t>
            </a:r>
            <a:r>
              <a:rPr lang="tr-TR" sz="2400" dirty="0"/>
              <a:t>muscle due to increased gradient, temperature </a:t>
            </a:r>
            <a:r>
              <a:rPr lang="tr-TR" sz="2400" dirty="0" smtClean="0"/>
              <a:t>and blood </a:t>
            </a:r>
            <a:r>
              <a:rPr lang="tr-TR" sz="2400" dirty="0"/>
              <a:t>flow and decreased pH.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4164875" y="3939741"/>
            <a:ext cx="3879273" cy="2509373"/>
            <a:chOff x="4130239" y="3773487"/>
            <a:chExt cx="3879273" cy="250937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9512" y="3773487"/>
              <a:ext cx="3810000" cy="228600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4130239" y="6067416"/>
              <a:ext cx="38792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/>
                <a:t>https://assets.eventingnation.com/eventingnation.com/images/2015/06/thumb.jpg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78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086599" cy="1456267"/>
          </a:xfrm>
        </p:spPr>
        <p:txBody>
          <a:bodyPr/>
          <a:lstStyle/>
          <a:p>
            <a:r>
              <a:rPr lang="tr-TR" dirty="0" smtClean="0"/>
              <a:t>ExercIse physIology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632479"/>
            <a:ext cx="8569035" cy="2224955"/>
          </a:xfrm>
        </p:spPr>
        <p:txBody>
          <a:bodyPr>
            <a:normAutofit/>
          </a:bodyPr>
          <a:lstStyle/>
          <a:p>
            <a:r>
              <a:rPr lang="tr-TR" sz="2400" dirty="0"/>
              <a:t>T</a:t>
            </a:r>
            <a:r>
              <a:rPr lang="tr-TR" sz="2400" dirty="0" smtClean="0"/>
              <a:t>he </a:t>
            </a:r>
            <a:r>
              <a:rPr lang="tr-TR" sz="2400" dirty="0"/>
              <a:t>aim of </a:t>
            </a:r>
            <a:r>
              <a:rPr lang="tr-TR" sz="2400" dirty="0" smtClean="0"/>
              <a:t>training the </a:t>
            </a:r>
            <a:r>
              <a:rPr lang="tr-TR" sz="2400" dirty="0"/>
              <a:t>performance animals </a:t>
            </a:r>
            <a:r>
              <a:rPr lang="tr-TR" sz="2400" dirty="0" smtClean="0"/>
              <a:t>is to maximise the </a:t>
            </a:r>
            <a:r>
              <a:rPr lang="tr-TR" sz="2400" dirty="0"/>
              <a:t>animal’s capacity for exercise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This means maximising </a:t>
            </a:r>
            <a:r>
              <a:rPr lang="tr-TR" sz="2400" dirty="0"/>
              <a:t>the availability of energy </a:t>
            </a:r>
            <a:r>
              <a:rPr lang="tr-TR" sz="2400" dirty="0" smtClean="0"/>
              <a:t>for muscle contraction, in </a:t>
            </a:r>
            <a:r>
              <a:rPr lang="tr-TR" sz="2400" dirty="0"/>
              <a:t>the form of </a:t>
            </a:r>
            <a:r>
              <a:rPr lang="tr-TR" sz="2400" dirty="0" smtClean="0"/>
              <a:t>ATP </a:t>
            </a:r>
            <a:r>
              <a:rPr lang="tr-TR" sz="2400" dirty="0"/>
              <a:t>and the </a:t>
            </a:r>
            <a:r>
              <a:rPr lang="tr-TR" sz="2400" dirty="0" smtClean="0"/>
              <a:t>fuels required </a:t>
            </a:r>
            <a:r>
              <a:rPr lang="tr-TR" sz="2400" dirty="0"/>
              <a:t>to produce it.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670372" y="4059382"/>
            <a:ext cx="3770102" cy="2603721"/>
            <a:chOff x="670372" y="4059382"/>
            <a:chExt cx="3770102" cy="2603721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869" y="4059382"/>
              <a:ext cx="3609108" cy="2403666"/>
            </a:xfrm>
            <a:prstGeom prst="rect">
              <a:avLst/>
            </a:prstGeom>
          </p:spPr>
        </p:pic>
        <p:sp>
          <p:nvSpPr>
            <p:cNvPr id="10" name="Dikdörtgen 9"/>
            <p:cNvSpPr/>
            <p:nvPr/>
          </p:nvSpPr>
          <p:spPr>
            <a:xfrm>
              <a:off x="670372" y="6463048"/>
              <a:ext cx="377010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https://media1.fdncms.com/orlando/imager/u/original/5685763/jer_4269_jeremy_reper.jpg</a:t>
              </a:r>
              <a:endParaRPr lang="tr-TR" sz="700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4359977" y="4057489"/>
            <a:ext cx="3893285" cy="2605613"/>
            <a:chOff x="4359977" y="4057489"/>
            <a:chExt cx="3893285" cy="2605613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869" y="4057489"/>
              <a:ext cx="3617476" cy="2411650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4359977" y="6463047"/>
              <a:ext cx="389328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https://missourilife.com/wp-content/uploads/2018/12/WebOpenerPic1_HannahStonehouse.jpg</a:t>
              </a:r>
              <a:endParaRPr lang="tr-TR" sz="700" dirty="0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8149237" y="3673086"/>
            <a:ext cx="3954615" cy="2493724"/>
            <a:chOff x="8149237" y="3673086"/>
            <a:chExt cx="3954615" cy="2493724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9237" y="3673086"/>
              <a:ext cx="3893127" cy="2197488"/>
            </a:xfrm>
            <a:prstGeom prst="rect">
              <a:avLst/>
            </a:prstGeom>
          </p:spPr>
        </p:pic>
        <p:sp>
          <p:nvSpPr>
            <p:cNvPr id="17" name="Dikdörtgen 16"/>
            <p:cNvSpPr/>
            <p:nvPr/>
          </p:nvSpPr>
          <p:spPr>
            <a:xfrm>
              <a:off x="8149237" y="5859033"/>
              <a:ext cx="39546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http://www.boxerclubportugal.com/wp-content/uploads/2020/05/How-Does-Horse-Racing-Betting-Work.jpg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58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709612"/>
            <a:ext cx="10131425" cy="1456267"/>
          </a:xfrm>
        </p:spPr>
        <p:txBody>
          <a:bodyPr/>
          <a:lstStyle/>
          <a:p>
            <a:r>
              <a:rPr lang="tr-TR" cap="none" dirty="0" smtClean="0">
                <a:solidFill>
                  <a:srgbClr val="FFFF00"/>
                </a:solidFill>
              </a:rPr>
              <a:t>Effects of Warm up before Exercise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943629"/>
            <a:ext cx="10131425" cy="3649133"/>
          </a:xfrm>
        </p:spPr>
        <p:txBody>
          <a:bodyPr>
            <a:noAutofit/>
          </a:bodyPr>
          <a:lstStyle/>
          <a:p>
            <a:r>
              <a:rPr lang="tr-TR" sz="2800" dirty="0"/>
              <a:t>Increasing muscle </a:t>
            </a:r>
            <a:r>
              <a:rPr lang="tr-TR" sz="2800" dirty="0" smtClean="0"/>
              <a:t>strength</a:t>
            </a:r>
          </a:p>
          <a:p>
            <a:r>
              <a:rPr lang="tr-TR" sz="2800" dirty="0" smtClean="0"/>
              <a:t>Increasing </a:t>
            </a:r>
            <a:r>
              <a:rPr lang="tr-TR" sz="2800" dirty="0"/>
              <a:t>muscle contraction and relaxation </a:t>
            </a:r>
            <a:r>
              <a:rPr lang="tr-TR" sz="2800" dirty="0" smtClean="0"/>
              <a:t>speed</a:t>
            </a:r>
          </a:p>
          <a:p>
            <a:r>
              <a:rPr lang="tr-TR" sz="2800" dirty="0" smtClean="0"/>
              <a:t>Increasing </a:t>
            </a:r>
            <a:r>
              <a:rPr lang="tr-TR" sz="2800" dirty="0"/>
              <a:t>oxygen delivery to the </a:t>
            </a:r>
            <a:r>
              <a:rPr lang="tr-TR" sz="2800" dirty="0" smtClean="0"/>
              <a:t>muscles</a:t>
            </a:r>
          </a:p>
          <a:p>
            <a:r>
              <a:rPr lang="tr-TR" sz="2800" dirty="0" smtClean="0"/>
              <a:t>Increasing </a:t>
            </a:r>
            <a:r>
              <a:rPr lang="tr-TR" sz="2800" dirty="0"/>
              <a:t>the speed of nerve </a:t>
            </a:r>
            <a:r>
              <a:rPr lang="tr-TR" sz="2800" dirty="0" smtClean="0"/>
              <a:t>conduction</a:t>
            </a:r>
          </a:p>
          <a:p>
            <a:r>
              <a:rPr lang="tr-TR" sz="2800" dirty="0" smtClean="0"/>
              <a:t>Vasodilation &gt; increases peripheral perfusion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6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7584" y="1089313"/>
            <a:ext cx="10131425" cy="437197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increasing </a:t>
            </a:r>
            <a:r>
              <a:rPr lang="tr-TR" sz="3200" dirty="0"/>
              <a:t>ATP </a:t>
            </a:r>
            <a:r>
              <a:rPr lang="tr-TR" sz="3200" dirty="0" smtClean="0"/>
              <a:t>production</a:t>
            </a:r>
          </a:p>
          <a:p>
            <a:r>
              <a:rPr lang="tr-TR" sz="3200" dirty="0"/>
              <a:t>d</a:t>
            </a:r>
            <a:r>
              <a:rPr lang="tr-TR" sz="3200" dirty="0" smtClean="0"/>
              <a:t>ecreasing </a:t>
            </a:r>
            <a:r>
              <a:rPr lang="tr-TR" sz="3200" dirty="0"/>
              <a:t>pulmonary blood flow </a:t>
            </a:r>
            <a:r>
              <a:rPr lang="tr-TR" sz="3200" dirty="0" smtClean="0"/>
              <a:t>resistance</a:t>
            </a:r>
          </a:p>
          <a:p>
            <a:r>
              <a:rPr lang="tr-TR" sz="3200" dirty="0" smtClean="0"/>
              <a:t>decreasing lactic </a:t>
            </a:r>
            <a:r>
              <a:rPr lang="tr-TR" sz="3200" dirty="0"/>
              <a:t>acid </a:t>
            </a:r>
            <a:r>
              <a:rPr lang="tr-TR" sz="3200" dirty="0" smtClean="0"/>
              <a:t>accumulation during exercise</a:t>
            </a:r>
          </a:p>
          <a:p>
            <a:r>
              <a:rPr lang="tr-TR" sz="3200" dirty="0" smtClean="0"/>
              <a:t>decreasing </a:t>
            </a:r>
            <a:r>
              <a:rPr lang="tr-TR" sz="3200" dirty="0"/>
              <a:t>heart rate </a:t>
            </a:r>
            <a:r>
              <a:rPr lang="tr-TR" sz="3200" dirty="0" smtClean="0"/>
              <a:t>during exercise</a:t>
            </a:r>
          </a:p>
          <a:p>
            <a:r>
              <a:rPr lang="tr-TR" sz="3200" dirty="0" smtClean="0"/>
              <a:t>reducing </a:t>
            </a:r>
            <a:r>
              <a:rPr lang="tr-TR" sz="3200" dirty="0"/>
              <a:t>the risk of injury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99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4302" y="1052511"/>
            <a:ext cx="10131425" cy="1456267"/>
          </a:xfrm>
        </p:spPr>
        <p:txBody>
          <a:bodyPr/>
          <a:lstStyle/>
          <a:p>
            <a:r>
              <a:rPr lang="tr-TR" cap="none" dirty="0" smtClean="0">
                <a:solidFill>
                  <a:srgbClr val="FFFF00"/>
                </a:solidFill>
              </a:rPr>
              <a:t>Effects of Cooling </a:t>
            </a:r>
            <a:r>
              <a:rPr lang="tr-TR" cap="none" dirty="0">
                <a:solidFill>
                  <a:srgbClr val="FFFF00"/>
                </a:solidFill>
              </a:rPr>
              <a:t>a</a:t>
            </a:r>
            <a:r>
              <a:rPr lang="tr-TR" cap="none" dirty="0" smtClean="0">
                <a:solidFill>
                  <a:srgbClr val="FFFF00"/>
                </a:solidFill>
              </a:rPr>
              <a:t>fter Exercise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4302" y="2019869"/>
            <a:ext cx="9912925" cy="340990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acceleration </a:t>
            </a:r>
            <a:r>
              <a:rPr lang="tr-TR" sz="2400" dirty="0"/>
              <a:t>of </a:t>
            </a:r>
            <a:r>
              <a:rPr lang="tr-TR" sz="2400" dirty="0" err="1" smtClean="0"/>
              <a:t>heart</a:t>
            </a:r>
            <a:r>
              <a:rPr lang="tr-TR" sz="2400" dirty="0" smtClean="0"/>
              <a:t> </a:t>
            </a:r>
            <a:r>
              <a:rPr lang="tr-TR" sz="2400" dirty="0" err="1" smtClean="0"/>
              <a:t>beat</a:t>
            </a:r>
            <a:r>
              <a:rPr lang="tr-TR" sz="2400" dirty="0"/>
              <a:t>, respiration and blood pressure returning to </a:t>
            </a:r>
            <a:r>
              <a:rPr lang="tr-TR" sz="2400" dirty="0" smtClean="0"/>
              <a:t>normal</a:t>
            </a:r>
          </a:p>
          <a:p>
            <a:r>
              <a:rPr lang="tr-TR" sz="2400" dirty="0"/>
              <a:t>i</a:t>
            </a:r>
            <a:r>
              <a:rPr lang="tr-TR" sz="2400" dirty="0" smtClean="0"/>
              <a:t>ncreasing </a:t>
            </a:r>
            <a:r>
              <a:rPr lang="tr-TR" sz="2400" dirty="0"/>
              <a:t>venous return to the </a:t>
            </a:r>
            <a:r>
              <a:rPr lang="tr-TR" sz="2400" dirty="0" smtClean="0"/>
              <a:t>heart</a:t>
            </a:r>
          </a:p>
          <a:p>
            <a:r>
              <a:rPr lang="tr-TR" sz="2400" dirty="0" smtClean="0"/>
              <a:t>increasing </a:t>
            </a:r>
            <a:r>
              <a:rPr lang="tr-TR" sz="2400" dirty="0"/>
              <a:t>heat </a:t>
            </a:r>
            <a:r>
              <a:rPr lang="tr-TR" sz="2400" dirty="0" smtClean="0"/>
              <a:t>loss</a:t>
            </a:r>
          </a:p>
          <a:p>
            <a:r>
              <a:rPr lang="tr-TR" sz="2400" dirty="0" smtClean="0"/>
              <a:t>increasing </a:t>
            </a:r>
            <a:r>
              <a:rPr lang="tr-TR" sz="2400" dirty="0"/>
              <a:t>lactic acid excretion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5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90600"/>
          </a:xfrm>
        </p:spPr>
        <p:txBody>
          <a:bodyPr>
            <a:normAutofit/>
          </a:bodyPr>
          <a:lstStyle/>
          <a:p>
            <a:r>
              <a:rPr lang="tr-TR" sz="3200" cap="none" dirty="0" smtClean="0">
                <a:solidFill>
                  <a:srgbClr val="FFFF00"/>
                </a:solidFill>
              </a:rPr>
              <a:t>Aerobic Energy Production</a:t>
            </a:r>
            <a:endParaRPr lang="tr-TR" sz="3200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845569"/>
          </a:xfrm>
        </p:spPr>
        <p:txBody>
          <a:bodyPr>
            <a:normAutofit/>
          </a:bodyPr>
          <a:lstStyle/>
          <a:p>
            <a:r>
              <a:rPr lang="tr-TR" sz="2400" dirty="0"/>
              <a:t>occurs via a series of reactions </a:t>
            </a:r>
            <a:r>
              <a:rPr lang="tr-TR" sz="2400" dirty="0" smtClean="0"/>
              <a:t>within the </a:t>
            </a:r>
            <a:r>
              <a:rPr lang="tr-TR" sz="2400" dirty="0">
                <a:solidFill>
                  <a:srgbClr val="FFC000"/>
                </a:solidFill>
              </a:rPr>
              <a:t>mitochondria</a:t>
            </a:r>
            <a:r>
              <a:rPr lang="tr-TR" sz="2400" dirty="0"/>
              <a:t> called aerobic or oxidative phosphorylation</a:t>
            </a:r>
            <a:r>
              <a:rPr lang="tr-TR" sz="2400" dirty="0" smtClean="0"/>
              <a:t> </a:t>
            </a:r>
          </a:p>
          <a:p>
            <a:r>
              <a:rPr lang="tr-TR" sz="2400" dirty="0"/>
              <a:t>the phosphorylation of adenosine diphosphate (ADP)</a:t>
            </a:r>
            <a:endParaRPr lang="tr-TR" sz="2400" dirty="0" smtClean="0"/>
          </a:p>
          <a:p>
            <a:r>
              <a:rPr lang="tr-TR" sz="2400" dirty="0" smtClean="0"/>
              <a:t>aerobic </a:t>
            </a:r>
            <a:r>
              <a:rPr lang="tr-TR" sz="2400" dirty="0"/>
              <a:t>energy production can occur using stored </a:t>
            </a:r>
            <a:r>
              <a:rPr lang="tr-TR" sz="2400" dirty="0" smtClean="0"/>
              <a:t>muscle glycogen </a:t>
            </a:r>
            <a:r>
              <a:rPr lang="tr-TR" sz="2400" dirty="0"/>
              <a:t>or glucose from blood as an energy substrate.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6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43901" y="800666"/>
            <a:ext cx="237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dirty="0">
                <a:solidFill>
                  <a:prstClr val="white"/>
                </a:solidFill>
              </a:rPr>
              <a:t>glycogen or glucose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344536" y="1517343"/>
            <a:ext cx="140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Mitokondria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402460" y="1984278"/>
            <a:ext cx="268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Asetil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Koenzim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(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şağı Ok 12"/>
          <p:cNvSpPr/>
          <p:nvPr/>
        </p:nvSpPr>
        <p:spPr>
          <a:xfrm rot="2944868">
            <a:off x="5640181" y="2727832"/>
            <a:ext cx="421482" cy="862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774870" y="3155865"/>
            <a:ext cx="97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TCA </a:t>
            </a:r>
            <a:r>
              <a:rPr lang="tr-TR" dirty="0" err="1" smtClean="0">
                <a:solidFill>
                  <a:prstClr val="white"/>
                </a:solidFill>
                <a:latin typeface="Arial" panose="020B0604020202020204"/>
              </a:rPr>
              <a:t>cyclus</a:t>
            </a:r>
            <a:r>
              <a:rPr lang="tr-TR" dirty="0" smtClean="0">
                <a:solidFill>
                  <a:prstClr val="white"/>
                </a:solidFill>
                <a:latin typeface="Arial" panose="020B0604020202020204"/>
              </a:rPr>
              <a:t> (</a:t>
            </a:r>
            <a:r>
              <a:rPr lang="tr-TR" dirty="0" err="1" smtClean="0">
                <a:solidFill>
                  <a:prstClr val="white"/>
                </a:solidFill>
                <a:latin typeface="Arial" panose="020B0604020202020204"/>
              </a:rPr>
              <a:t>Krebs</a:t>
            </a:r>
            <a:r>
              <a:rPr lang="tr-TR" dirty="0">
                <a:solidFill>
                  <a:prstClr val="white"/>
                </a:solidFill>
                <a:latin typeface="Arial" panose="020B0604020202020204"/>
              </a:rPr>
              <a:t>)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H="1">
            <a:off x="4121944" y="3734333"/>
            <a:ext cx="610791" cy="347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3498733" y="4005171"/>
            <a:ext cx="80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ATP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5553994" y="3797280"/>
            <a:ext cx="628650" cy="402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6154346" y="3633275"/>
            <a:ext cx="2988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dirty="0" smtClean="0">
                <a:solidFill>
                  <a:prstClr val="white"/>
                </a:solidFill>
              </a:rPr>
              <a:t>Coenzymes nicotinamide </a:t>
            </a:r>
            <a:r>
              <a:rPr lang="tr-TR" dirty="0">
                <a:solidFill>
                  <a:prstClr val="white"/>
                </a:solidFill>
              </a:rPr>
              <a:t>adenine dinucleotide (NADH) and flavin </a:t>
            </a:r>
            <a:r>
              <a:rPr lang="tr-TR" dirty="0" smtClean="0">
                <a:solidFill>
                  <a:prstClr val="white"/>
                </a:solidFill>
              </a:rPr>
              <a:t>adenine dinucleotide </a:t>
            </a:r>
            <a:r>
              <a:rPr lang="tr-TR" dirty="0">
                <a:solidFill>
                  <a:prstClr val="white"/>
                </a:solidFill>
              </a:rPr>
              <a:t>(FADH2),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Yukarı Bükülü Ok 23"/>
          <p:cNvSpPr/>
          <p:nvPr/>
        </p:nvSpPr>
        <p:spPr>
          <a:xfrm>
            <a:off x="8943436" y="3542127"/>
            <a:ext cx="800100" cy="11800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9785671" y="3798859"/>
            <a:ext cx="151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Electron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transport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chain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9656602" y="2971199"/>
            <a:ext cx="110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ATP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7" name="Dirsek Bağlayıcısı 26"/>
          <p:cNvCxnSpPr/>
          <p:nvPr/>
        </p:nvCxnSpPr>
        <p:spPr>
          <a:xfrm>
            <a:off x="4432292" y="1914656"/>
            <a:ext cx="1081790" cy="32486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 41"/>
          <p:cNvGrpSpPr/>
          <p:nvPr/>
        </p:nvGrpSpPr>
        <p:grpSpPr>
          <a:xfrm>
            <a:off x="2496942" y="622242"/>
            <a:ext cx="1928759" cy="1945357"/>
            <a:chOff x="2496942" y="622242"/>
            <a:chExt cx="1928759" cy="1945357"/>
          </a:xfrm>
        </p:grpSpPr>
        <p:grpSp>
          <p:nvGrpSpPr>
            <p:cNvPr id="29" name="Grup 28"/>
            <p:cNvGrpSpPr/>
            <p:nvPr/>
          </p:nvGrpSpPr>
          <p:grpSpPr>
            <a:xfrm>
              <a:off x="2496942" y="622242"/>
              <a:ext cx="1928759" cy="1945357"/>
              <a:chOff x="2503531" y="566023"/>
              <a:chExt cx="1928759" cy="1945357"/>
            </a:xfrm>
          </p:grpSpPr>
          <p:grpSp>
            <p:nvGrpSpPr>
              <p:cNvPr id="18" name="Grup 17"/>
              <p:cNvGrpSpPr/>
              <p:nvPr/>
            </p:nvGrpSpPr>
            <p:grpSpPr>
              <a:xfrm>
                <a:off x="2503531" y="566023"/>
                <a:ext cx="1928759" cy="1945357"/>
                <a:chOff x="1053668" y="2982968"/>
                <a:chExt cx="1928759" cy="1945357"/>
              </a:xfrm>
            </p:grpSpPr>
            <p:grpSp>
              <p:nvGrpSpPr>
                <p:cNvPr id="15" name="Grup 14"/>
                <p:cNvGrpSpPr/>
                <p:nvPr/>
              </p:nvGrpSpPr>
              <p:grpSpPr>
                <a:xfrm>
                  <a:off x="1053668" y="2982968"/>
                  <a:ext cx="1928759" cy="1945357"/>
                  <a:chOff x="994835" y="2824983"/>
                  <a:chExt cx="1928759" cy="1945357"/>
                </a:xfrm>
              </p:grpSpPr>
              <p:sp>
                <p:nvSpPr>
                  <p:cNvPr id="2" name="Oval 1"/>
                  <p:cNvSpPr/>
                  <p:nvPr/>
                </p:nvSpPr>
                <p:spPr>
                  <a:xfrm>
                    <a:off x="994835" y="2824983"/>
                    <a:ext cx="1928759" cy="194535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" name="Oval 2"/>
                  <p:cNvSpPr/>
                  <p:nvPr/>
                </p:nvSpPr>
                <p:spPr>
                  <a:xfrm>
                    <a:off x="1008313" y="3702404"/>
                    <a:ext cx="680792" cy="512378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  <p:sp>
              <p:nvSpPr>
                <p:cNvPr id="7" name="Metin kutusu 6"/>
                <p:cNvSpPr txBox="1"/>
                <p:nvPr/>
              </p:nvSpPr>
              <p:spPr>
                <a:xfrm>
                  <a:off x="1398691" y="3479202"/>
                  <a:ext cx="1185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tr-TR" dirty="0">
                      <a:solidFill>
                        <a:prstClr val="white"/>
                      </a:solidFill>
                    </a:rPr>
                    <a:t>glycolysis</a:t>
                  </a: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3892070" y="1265027"/>
                <a:ext cx="512107" cy="4798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Metin kutusu 7"/>
              <p:cNvSpPr txBox="1"/>
              <p:nvPr/>
            </p:nvSpPr>
            <p:spPr>
              <a:xfrm>
                <a:off x="2744658" y="802052"/>
                <a:ext cx="1474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r-TR" sz="1600" dirty="0">
                    <a:solidFill>
                      <a:prstClr val="white"/>
                    </a:solidFill>
                  </a:rPr>
                  <a:t>cell cytoplasm</a:t>
                </a:r>
                <a:endPara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Metin kutusu 8"/>
            <p:cNvSpPr txBox="1"/>
            <p:nvPr/>
          </p:nvSpPr>
          <p:spPr>
            <a:xfrm>
              <a:off x="2924152" y="2028071"/>
              <a:ext cx="1217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Pyruvat</a:t>
              </a:r>
              <a:endPara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32" name="Düz Ok Bağlayıcısı 31"/>
          <p:cNvCxnSpPr>
            <a:endCxn id="9" idx="1"/>
          </p:cNvCxnSpPr>
          <p:nvPr/>
        </p:nvCxnSpPr>
        <p:spPr>
          <a:xfrm>
            <a:off x="1808622" y="1390201"/>
            <a:ext cx="1115530" cy="837925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>
            <a:stCxn id="9" idx="0"/>
            <a:endCxn id="28" idx="3"/>
          </p:cNvCxnSpPr>
          <p:nvPr/>
        </p:nvCxnSpPr>
        <p:spPr>
          <a:xfrm flipV="1">
            <a:off x="3532843" y="1730783"/>
            <a:ext cx="427634" cy="29728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1370381" y="5280522"/>
            <a:ext cx="735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Acetyl-Coenzyme </a:t>
            </a:r>
            <a:r>
              <a:rPr lang="en-US" dirty="0"/>
              <a:t>A is broken down into carbon dioxide </a:t>
            </a:r>
            <a:r>
              <a:rPr lang="en-US" dirty="0" smtClean="0"/>
              <a:t>and hydrogen</a:t>
            </a:r>
            <a:endParaRPr lang="en-US" dirty="0"/>
          </a:p>
          <a:p>
            <a:r>
              <a:rPr lang="en-US" dirty="0" smtClean="0"/>
              <a:t>Hydrogen </a:t>
            </a:r>
            <a:r>
              <a:rPr lang="en-US" dirty="0"/>
              <a:t>is transferred to the electron transport </a:t>
            </a:r>
            <a:r>
              <a:rPr lang="en-US" dirty="0" smtClean="0"/>
              <a:t>chain </a:t>
            </a:r>
            <a:endParaRPr lang="tr-TR" dirty="0"/>
          </a:p>
        </p:txBody>
      </p:sp>
      <p:sp>
        <p:nvSpPr>
          <p:cNvPr id="44" name="Bulut 43"/>
          <p:cNvSpPr/>
          <p:nvPr/>
        </p:nvSpPr>
        <p:spPr>
          <a:xfrm>
            <a:off x="486774" y="4993027"/>
            <a:ext cx="8456662" cy="144965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7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2" y="745193"/>
            <a:ext cx="10131425" cy="5226115"/>
          </a:xfrm>
        </p:spPr>
        <p:txBody>
          <a:bodyPr>
            <a:normAutofit/>
          </a:bodyPr>
          <a:lstStyle/>
          <a:p>
            <a:r>
              <a:rPr lang="tr-TR" sz="2400" dirty="0"/>
              <a:t>Complete aerobic metabolism of </a:t>
            </a:r>
            <a:r>
              <a:rPr lang="tr-TR" sz="2400" dirty="0">
                <a:solidFill>
                  <a:srgbClr val="FFC000"/>
                </a:solidFill>
              </a:rPr>
              <a:t>one glucose unit </a:t>
            </a:r>
            <a:r>
              <a:rPr lang="tr-TR" sz="2400" dirty="0" smtClean="0"/>
              <a:t>from </a:t>
            </a:r>
            <a:r>
              <a:rPr lang="tr-TR" sz="2400" dirty="0"/>
              <a:t>glycogen yields </a:t>
            </a:r>
            <a:r>
              <a:rPr lang="tr-TR" sz="2400" dirty="0">
                <a:solidFill>
                  <a:srgbClr val="FFC000"/>
                </a:solidFill>
              </a:rPr>
              <a:t>39 molecules </a:t>
            </a:r>
            <a:r>
              <a:rPr lang="tr-TR" sz="2400" dirty="0" smtClean="0">
                <a:solidFill>
                  <a:srgbClr val="FFC000"/>
                </a:solidFill>
              </a:rPr>
              <a:t>of ATP </a:t>
            </a:r>
            <a:r>
              <a:rPr lang="tr-TR" sz="2400" dirty="0"/>
              <a:t>– three from glycolysis, two from the TCA cycle and </a:t>
            </a:r>
            <a:r>
              <a:rPr lang="tr-TR" sz="2400" dirty="0" smtClean="0"/>
              <a:t>34 from </a:t>
            </a:r>
            <a:r>
              <a:rPr lang="tr-TR" sz="2400" dirty="0"/>
              <a:t>the electron </a:t>
            </a:r>
            <a:r>
              <a:rPr lang="tr-TR" sz="2400" dirty="0" smtClean="0"/>
              <a:t>transport</a:t>
            </a:r>
          </a:p>
          <a:p>
            <a:r>
              <a:rPr lang="tr-TR" sz="2400" dirty="0"/>
              <a:t>If </a:t>
            </a:r>
            <a:r>
              <a:rPr lang="tr-TR" sz="2400" dirty="0" smtClean="0">
                <a:solidFill>
                  <a:srgbClr val="FFC000"/>
                </a:solidFill>
              </a:rPr>
              <a:t>blood glucose</a:t>
            </a:r>
            <a:r>
              <a:rPr lang="tr-TR" sz="2400" dirty="0" smtClean="0"/>
              <a:t> is used</a:t>
            </a:r>
            <a:r>
              <a:rPr lang="tr-TR" sz="2400" dirty="0"/>
              <a:t>, </a:t>
            </a:r>
            <a:r>
              <a:rPr lang="tr-TR" sz="2400" dirty="0" smtClean="0"/>
              <a:t>it must first be </a:t>
            </a:r>
            <a:r>
              <a:rPr lang="tr-TR" sz="2400" dirty="0"/>
              <a:t>converted </a:t>
            </a:r>
            <a:r>
              <a:rPr lang="tr-TR" sz="2400" dirty="0" smtClean="0"/>
              <a:t>to glucose-6-phosphate, requiring </a:t>
            </a:r>
            <a:r>
              <a:rPr lang="tr-TR" sz="2400" dirty="0"/>
              <a:t>one molecule of ATP, so the net energy yield is only </a:t>
            </a:r>
            <a:r>
              <a:rPr lang="tr-TR" sz="2400" dirty="0" smtClean="0">
                <a:solidFill>
                  <a:srgbClr val="FFC000"/>
                </a:solidFill>
              </a:rPr>
              <a:t>38 molecules </a:t>
            </a:r>
            <a:r>
              <a:rPr lang="tr-TR" sz="2400" dirty="0">
                <a:solidFill>
                  <a:srgbClr val="FFC000"/>
                </a:solidFill>
              </a:rPr>
              <a:t>of ATP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Fatty acids can also be used as substrate for oxidative </a:t>
            </a:r>
            <a:r>
              <a:rPr lang="tr-TR" sz="2400" dirty="0" smtClean="0"/>
              <a:t>phosphorylation via </a:t>
            </a:r>
            <a:r>
              <a:rPr lang="tr-TR" sz="2400" dirty="0"/>
              <a:t>a process called beta-oxidation, producing </a:t>
            </a:r>
            <a:r>
              <a:rPr lang="tr-TR" sz="2400" dirty="0" smtClean="0"/>
              <a:t>acetyl CoA</a:t>
            </a:r>
            <a:r>
              <a:rPr lang="tr-TR" sz="2400" dirty="0"/>
              <a:t>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46705"/>
          </a:xfrm>
        </p:spPr>
        <p:txBody>
          <a:bodyPr/>
          <a:lstStyle/>
          <a:p>
            <a:r>
              <a:rPr lang="tr-TR" cap="none" dirty="0" smtClean="0">
                <a:solidFill>
                  <a:srgbClr val="FFFF00"/>
                </a:solidFill>
              </a:rPr>
              <a:t>Anaerobic Energy Production</a:t>
            </a:r>
            <a:endParaRPr lang="tr-TR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586298"/>
            <a:ext cx="10131425" cy="4284277"/>
          </a:xfrm>
        </p:spPr>
        <p:txBody>
          <a:bodyPr>
            <a:noAutofit/>
          </a:bodyPr>
          <a:lstStyle/>
          <a:p>
            <a:r>
              <a:rPr lang="tr-TR" sz="2400" dirty="0" smtClean="0"/>
              <a:t>is reliant </a:t>
            </a:r>
            <a:r>
              <a:rPr lang="tr-TR" sz="2400" dirty="0"/>
              <a:t>on the metabolism </a:t>
            </a:r>
            <a:r>
              <a:rPr lang="tr-TR" sz="2400" dirty="0" smtClean="0"/>
              <a:t>of stored </a:t>
            </a:r>
            <a:r>
              <a:rPr lang="tr-TR" sz="2400" dirty="0"/>
              <a:t>muscle glycogen or glucose via glycolysis with the </a:t>
            </a:r>
            <a:r>
              <a:rPr lang="tr-TR" sz="2400" dirty="0" smtClean="0"/>
              <a:t>resultant production </a:t>
            </a:r>
            <a:r>
              <a:rPr lang="tr-TR" sz="2400" dirty="0"/>
              <a:t>of pyruvate, but pyruvate remains in the </a:t>
            </a:r>
            <a:r>
              <a:rPr lang="tr-TR" sz="2400" dirty="0" smtClean="0"/>
              <a:t>cytoplasm and is </a:t>
            </a:r>
            <a:r>
              <a:rPr lang="tr-TR" sz="2400" dirty="0"/>
              <a:t>converted to </a:t>
            </a:r>
            <a:r>
              <a:rPr lang="tr-TR" sz="2400" dirty="0" smtClean="0"/>
              <a:t>lactate</a:t>
            </a:r>
            <a:endParaRPr lang="tr-TR" sz="2400" dirty="0"/>
          </a:p>
          <a:p>
            <a:r>
              <a:rPr lang="tr-TR" sz="2400" dirty="0"/>
              <a:t>The amount </a:t>
            </a:r>
            <a:r>
              <a:rPr lang="tr-TR" sz="2400" dirty="0" smtClean="0"/>
              <a:t>of ATP produced via </a:t>
            </a:r>
            <a:r>
              <a:rPr lang="tr-TR" sz="2400" dirty="0"/>
              <a:t>anaerobic glycolysis is much less than aerobic glycolysis </a:t>
            </a:r>
            <a:r>
              <a:rPr lang="tr-TR" sz="2400" dirty="0" smtClean="0"/>
              <a:t>and </a:t>
            </a:r>
            <a:r>
              <a:rPr lang="tr-TR" sz="2400" dirty="0" err="1" smtClean="0"/>
              <a:t>oxidative</a:t>
            </a:r>
            <a:r>
              <a:rPr lang="tr-TR" sz="2400" dirty="0" smtClean="0"/>
              <a:t> </a:t>
            </a:r>
            <a:r>
              <a:rPr lang="tr-TR" sz="2400" dirty="0" err="1" smtClean="0"/>
              <a:t>phosphorylation</a:t>
            </a:r>
            <a:endParaRPr lang="tr-TR" sz="2400" dirty="0" smtClean="0"/>
          </a:p>
          <a:p>
            <a:r>
              <a:rPr lang="tr-TR" sz="2400" dirty="0"/>
              <a:t>If </a:t>
            </a:r>
            <a:r>
              <a:rPr lang="tr-TR" sz="2400" dirty="0">
                <a:solidFill>
                  <a:srgbClr val="FFC000"/>
                </a:solidFill>
              </a:rPr>
              <a:t>glycogen</a:t>
            </a:r>
            <a:r>
              <a:rPr lang="tr-TR" sz="2400" dirty="0"/>
              <a:t> is the original </a:t>
            </a:r>
            <a:r>
              <a:rPr lang="tr-TR" sz="2400" dirty="0" smtClean="0"/>
              <a:t>substrate, there </a:t>
            </a:r>
            <a:r>
              <a:rPr lang="tr-TR" sz="2400" dirty="0"/>
              <a:t>are </a:t>
            </a:r>
            <a:r>
              <a:rPr lang="tr-TR" sz="2400" dirty="0">
                <a:solidFill>
                  <a:srgbClr val="FFC000"/>
                </a:solidFill>
              </a:rPr>
              <a:t>three ATP molecules </a:t>
            </a:r>
            <a:r>
              <a:rPr lang="tr-TR" sz="2400" dirty="0"/>
              <a:t>per glucose unit produced, </a:t>
            </a:r>
            <a:r>
              <a:rPr lang="tr-TR" sz="2400" dirty="0" smtClean="0"/>
              <a:t>while only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two ATP molecules </a:t>
            </a:r>
            <a:r>
              <a:rPr lang="tr-TR" sz="2400" dirty="0"/>
              <a:t>are produced if blood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glucose</a:t>
            </a:r>
            <a:r>
              <a:rPr lang="tr-TR" sz="2400" dirty="0"/>
              <a:t> was </a:t>
            </a:r>
            <a:r>
              <a:rPr lang="tr-TR" sz="2400" dirty="0" smtClean="0"/>
              <a:t>the </a:t>
            </a:r>
            <a:r>
              <a:rPr lang="tr-TR" sz="2400" dirty="0" err="1" smtClean="0"/>
              <a:t>original</a:t>
            </a:r>
            <a:r>
              <a:rPr lang="tr-TR" sz="2400" dirty="0" smtClean="0"/>
              <a:t> </a:t>
            </a:r>
            <a:r>
              <a:rPr lang="tr-TR" sz="2400" dirty="0" err="1" smtClean="0"/>
              <a:t>substrate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2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cap="none" dirty="0" smtClean="0">
                <a:solidFill>
                  <a:srgbClr val="FFFF00"/>
                </a:solidFill>
              </a:rPr>
              <a:t>Energy Sources During Exercise</a:t>
            </a:r>
            <a:endParaRPr lang="tr-TR" sz="3200" cap="none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The </a:t>
            </a:r>
            <a:r>
              <a:rPr lang="tr-TR" sz="2400" dirty="0"/>
              <a:t>usual sources </a:t>
            </a:r>
            <a:r>
              <a:rPr lang="tr-TR" sz="2400" dirty="0" smtClean="0"/>
              <a:t>of energy </a:t>
            </a:r>
            <a:r>
              <a:rPr lang="tr-TR" sz="2400" dirty="0"/>
              <a:t>are </a:t>
            </a:r>
            <a:r>
              <a:rPr lang="tr-T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carbohydrates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fat</a:t>
            </a:r>
            <a:r>
              <a:rPr lang="tr-TR" sz="2400" dirty="0"/>
              <a:t>.</a:t>
            </a:r>
            <a:r>
              <a:rPr lang="tr-TR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Glycogen </a:t>
            </a:r>
            <a:r>
              <a:rPr lang="tr-TR" sz="2400" dirty="0"/>
              <a:t>is </a:t>
            </a:r>
            <a:r>
              <a:rPr lang="tr-TR" sz="2400" dirty="0" smtClean="0"/>
              <a:t>predominantly stored </a:t>
            </a:r>
            <a:r>
              <a:rPr lang="tr-TR" sz="2400" dirty="0"/>
              <a:t>in the muscles and liver, and glucose is available in </a:t>
            </a:r>
            <a:r>
              <a:rPr lang="tr-TR" sz="2400" dirty="0" smtClean="0"/>
              <a:t>the blood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Fats </a:t>
            </a:r>
            <a:r>
              <a:rPr lang="tr-TR" sz="2400" dirty="0"/>
              <a:t>are stored in the body as triglycerides but can be </a:t>
            </a:r>
            <a:r>
              <a:rPr lang="tr-TR" sz="2400" dirty="0" smtClean="0"/>
              <a:t>broken down </a:t>
            </a:r>
            <a:r>
              <a:rPr lang="tr-TR" sz="2400" dirty="0"/>
              <a:t>to free fatty acids,which can circulate in the blood </a:t>
            </a:r>
            <a:r>
              <a:rPr lang="tr-TR" sz="2400" dirty="0" smtClean="0"/>
              <a:t>and be </a:t>
            </a:r>
            <a:r>
              <a:rPr lang="tr-TR" sz="2400" dirty="0"/>
              <a:t>taken up by exercising muscle.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5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39091" y="1720611"/>
            <a:ext cx="10349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If the </a:t>
            </a:r>
            <a:r>
              <a:rPr lang="tr-TR" sz="2400" dirty="0" smtClean="0">
                <a:solidFill>
                  <a:srgbClr val="FFFF00"/>
                </a:solidFill>
              </a:rPr>
              <a:t>oxygen supply is limited</a:t>
            </a:r>
            <a:r>
              <a:rPr lang="tr-TR" sz="2400" dirty="0"/>
              <a:t>;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FFFF00"/>
                </a:solidFill>
              </a:rPr>
              <a:t>during high-intensity exercise</a:t>
            </a:r>
            <a:r>
              <a:rPr lang="tr-TR" sz="2400" dirty="0" smtClean="0"/>
              <a:t>, when </a:t>
            </a:r>
            <a:r>
              <a:rPr lang="tr-TR" sz="2400" dirty="0" smtClean="0">
                <a:solidFill>
                  <a:srgbClr val="FFFF00"/>
                </a:solidFill>
              </a:rPr>
              <a:t>the requirement for ATP exceeds the rate of ATP production </a:t>
            </a:r>
            <a:r>
              <a:rPr lang="tr-TR" sz="2400" dirty="0" smtClean="0"/>
              <a:t>aerobically, substrates are predominantly utilised</a:t>
            </a:r>
            <a:r>
              <a:rPr lang="tr-T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400" dirty="0" smtClean="0">
                <a:solidFill>
                  <a:srgbClr val="FFFF00"/>
                </a:solidFill>
              </a:rPr>
              <a:t>anaerobically</a:t>
            </a:r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FFFF00"/>
                </a:solidFill>
              </a:rPr>
              <a:t>Anaerobic</a:t>
            </a:r>
            <a:r>
              <a:rPr lang="tr-TR" sz="2400" dirty="0" smtClean="0"/>
              <a:t> energy production is </a:t>
            </a:r>
            <a:r>
              <a:rPr lang="tr-TR" sz="2400" dirty="0" smtClean="0">
                <a:solidFill>
                  <a:srgbClr val="FFFF00"/>
                </a:solidFill>
              </a:rPr>
              <a:t>rapid</a:t>
            </a:r>
            <a:r>
              <a:rPr lang="tr-TR" sz="2400" dirty="0" smtClean="0"/>
              <a:t> and does not </a:t>
            </a:r>
            <a:r>
              <a:rPr lang="tr-TR" sz="2400" dirty="0" smtClean="0">
                <a:solidFill>
                  <a:srgbClr val="FFFF00"/>
                </a:solidFill>
              </a:rPr>
              <a:t>require the delivery of oxygen</a:t>
            </a:r>
            <a:r>
              <a:rPr lang="tr-TR" sz="2400" dirty="0" smtClean="0"/>
              <a:t> to the muscle, but the </a:t>
            </a:r>
            <a:r>
              <a:rPr lang="tr-TR" sz="2400" dirty="0" smtClean="0">
                <a:solidFill>
                  <a:srgbClr val="FFFF00"/>
                </a:solidFill>
              </a:rPr>
              <a:t>ATP yield </a:t>
            </a:r>
            <a:r>
              <a:rPr lang="tr-TR" sz="2400" dirty="0" smtClean="0"/>
              <a:t>is </a:t>
            </a:r>
            <a:r>
              <a:rPr lang="tr-TR" sz="2400" dirty="0" smtClean="0">
                <a:solidFill>
                  <a:srgbClr val="FFFF00"/>
                </a:solidFill>
              </a:rPr>
              <a:t>low</a:t>
            </a:r>
            <a:r>
              <a:rPr lang="tr-TR" sz="2400" dirty="0" smtClean="0"/>
              <a:t> compared with aerobic pathways</a:t>
            </a:r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the production of lactate </a:t>
            </a:r>
            <a:r>
              <a:rPr lang="tr-TR" sz="2400" dirty="0" err="1" smtClean="0"/>
              <a:t>will</a:t>
            </a:r>
            <a:r>
              <a:rPr lang="tr-TR" sz="2400" dirty="0" smtClean="0"/>
              <a:t> </a:t>
            </a:r>
            <a:r>
              <a:rPr lang="tr-TR" sz="2400" dirty="0" err="1" smtClean="0"/>
              <a:t>decrease</a:t>
            </a:r>
            <a:r>
              <a:rPr lang="tr-TR" sz="2400" dirty="0" smtClean="0"/>
              <a:t> </a:t>
            </a:r>
            <a:r>
              <a:rPr lang="tr-TR" sz="2400" dirty="0" err="1" smtClean="0"/>
              <a:t>muscle</a:t>
            </a:r>
            <a:r>
              <a:rPr lang="tr-TR" sz="2400" dirty="0" smtClean="0"/>
              <a:t> pH.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1383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57745" y="1637484"/>
            <a:ext cx="9016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During </a:t>
            </a:r>
            <a:r>
              <a:rPr lang="tr-TR" sz="2400" dirty="0">
                <a:solidFill>
                  <a:srgbClr val="FFFF00"/>
                </a:solidFill>
              </a:rPr>
              <a:t>low- to moderate-intensity </a:t>
            </a:r>
            <a:r>
              <a:rPr lang="tr-TR" sz="2400" dirty="0"/>
              <a:t>exercise, </a:t>
            </a:r>
            <a:r>
              <a:rPr lang="tr-TR" sz="2400" dirty="0">
                <a:solidFill>
                  <a:srgbClr val="FFFF00"/>
                </a:solidFill>
              </a:rPr>
              <a:t>aerobic </a:t>
            </a:r>
            <a:r>
              <a:rPr lang="tr-TR" sz="2400" dirty="0" smtClean="0">
                <a:solidFill>
                  <a:srgbClr val="FFFF00"/>
                </a:solidFill>
              </a:rPr>
              <a:t>metabolism </a:t>
            </a:r>
            <a:r>
              <a:rPr lang="tr-TR" sz="2400" dirty="0" smtClean="0"/>
              <a:t>predominates </a:t>
            </a:r>
            <a:r>
              <a:rPr lang="tr-TR" sz="2400" dirty="0"/>
              <a:t>and will be a mixture of fatty acid and </a:t>
            </a:r>
            <a:r>
              <a:rPr lang="tr-TR" sz="2400" dirty="0" smtClean="0"/>
              <a:t>carbohydrate utilisation</a:t>
            </a:r>
            <a:r>
              <a:rPr lang="tr-TR" sz="2400" dirty="0"/>
              <a:t>. </a:t>
            </a:r>
            <a:endParaRPr lang="tr-TR" sz="2400" dirty="0" smtClean="0"/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Horses </a:t>
            </a:r>
            <a:r>
              <a:rPr lang="tr-TR" sz="2400" dirty="0"/>
              <a:t>and dogs have both been shown to </a:t>
            </a:r>
            <a:r>
              <a:rPr lang="tr-TR" sz="2400" dirty="0" smtClean="0"/>
              <a:t>have the </a:t>
            </a:r>
            <a:r>
              <a:rPr lang="tr-TR" sz="2400" dirty="0"/>
              <a:t>ability to utilise fatty acids for energy </a:t>
            </a:r>
            <a:r>
              <a:rPr lang="tr-TR" sz="2400" dirty="0" smtClean="0"/>
              <a:t>production</a:t>
            </a:r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At </a:t>
            </a:r>
            <a:r>
              <a:rPr lang="tr-TR" sz="2400" dirty="0" smtClean="0"/>
              <a:t>any moment </a:t>
            </a:r>
            <a:r>
              <a:rPr lang="tr-TR" sz="2400" dirty="0"/>
              <a:t>during exercise, there are aerobic and anaerobic </a:t>
            </a:r>
            <a:r>
              <a:rPr lang="tr-TR" sz="2400" dirty="0" smtClean="0"/>
              <a:t>contributions to </a:t>
            </a:r>
            <a:r>
              <a:rPr lang="tr-TR" sz="2400" dirty="0"/>
              <a:t>energy production.</a:t>
            </a:r>
          </a:p>
        </p:txBody>
      </p:sp>
    </p:spTree>
    <p:extLst>
      <p:ext uri="{BB962C8B-B14F-4D97-AF65-F5344CB8AC3E}">
        <p14:creationId xmlns:p14="http://schemas.microsoft.com/office/powerpoint/2010/main" val="4933097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1057</Words>
  <Application>Microsoft Office PowerPoint</Application>
  <PresentationFormat>Geniş ekran</PresentationFormat>
  <Paragraphs>137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MinionPro-Regular</vt:lpstr>
      <vt:lpstr>Times New Roman</vt:lpstr>
      <vt:lpstr>Wingdings</vt:lpstr>
      <vt:lpstr>Office Teması</vt:lpstr>
      <vt:lpstr>Gökyüzü</vt:lpstr>
      <vt:lpstr>Sports Horse ExercIse</vt:lpstr>
      <vt:lpstr>ExercIse physIology</vt:lpstr>
      <vt:lpstr>Aerobic Energy Production</vt:lpstr>
      <vt:lpstr>PowerPoint Sunusu</vt:lpstr>
      <vt:lpstr>PowerPoint Sunusu</vt:lpstr>
      <vt:lpstr>Anaerobic Energy Production</vt:lpstr>
      <vt:lpstr>Energy Sources During Exercise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Cardiorespiratory Function During Exercise</vt:lpstr>
      <vt:lpstr>PowerPoint Sunusu</vt:lpstr>
      <vt:lpstr>PowerPoint Sunusu</vt:lpstr>
      <vt:lpstr>PowerPoint Sunusu</vt:lpstr>
      <vt:lpstr>Effects of Warm up before Exercise</vt:lpstr>
      <vt:lpstr>PowerPoint Sunusu</vt:lpstr>
      <vt:lpstr>Effects of Cooling after Exercise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Horse ExercIse</dc:title>
  <dc:creator>ronaldinho424</dc:creator>
  <cp:lastModifiedBy>Pınar</cp:lastModifiedBy>
  <cp:revision>52</cp:revision>
  <dcterms:created xsi:type="dcterms:W3CDTF">2021-03-13T18:44:26Z</dcterms:created>
  <dcterms:modified xsi:type="dcterms:W3CDTF">2021-10-27T07:15:29Z</dcterms:modified>
</cp:coreProperties>
</file>