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1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66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83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5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8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2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0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35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8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6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35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1CB0-7483-4C5A-802F-38F5F769357C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5FB6-A82B-4F0F-9989-DD4701BC2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3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4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6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ARAŞTIRMA TÜR VE MODELLERİ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5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Araştırma Tür ve Modelleri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3</a:t>
            </a:fld>
            <a:endParaRPr lang="tr-TR"/>
          </a:p>
        </p:txBody>
      </p:sp>
      <p:grpSp>
        <p:nvGrpSpPr>
          <p:cNvPr id="12" name="Grup 11"/>
          <p:cNvGrpSpPr/>
          <p:nvPr/>
        </p:nvGrpSpPr>
        <p:grpSpPr>
          <a:xfrm>
            <a:off x="2267744" y="1700808"/>
            <a:ext cx="4608512" cy="4176464"/>
            <a:chOff x="2267744" y="1700808"/>
            <a:chExt cx="4608512" cy="4176464"/>
          </a:xfrm>
        </p:grpSpPr>
        <p:sp>
          <p:nvSpPr>
            <p:cNvPr id="6" name="Oval 5"/>
            <p:cNvSpPr/>
            <p:nvPr/>
          </p:nvSpPr>
          <p:spPr>
            <a:xfrm>
              <a:off x="2267744" y="1700808"/>
              <a:ext cx="4608512" cy="417646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167844" y="2420888"/>
              <a:ext cx="2808312" cy="273630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923928" y="3130771"/>
              <a:ext cx="1296144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5724128" y="1700808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b="1" dirty="0" smtClean="0"/>
                <a:t>TÜR</a:t>
              </a:r>
              <a:endParaRPr lang="tr-TR" b="1" dirty="0"/>
            </a:p>
          </p:txBody>
        </p:sp>
        <p:sp>
          <p:nvSpPr>
            <p:cNvPr id="10" name="Metin kutusu 9"/>
            <p:cNvSpPr txBox="1"/>
            <p:nvPr/>
          </p:nvSpPr>
          <p:spPr>
            <a:xfrm flipH="1">
              <a:off x="5292080" y="2420888"/>
              <a:ext cx="9294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MODEL</a:t>
              </a:r>
              <a:endParaRPr lang="tr-TR" b="1" dirty="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5004048" y="3130771"/>
              <a:ext cx="9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/>
                <a:t>DESEN</a:t>
              </a:r>
              <a:endParaRPr lang="tr-T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362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>
                <a:solidFill>
                  <a:schemeClr val="tx1"/>
                </a:solidFill>
              </a:rPr>
              <a:t>4</a:t>
            </a:fld>
            <a:endParaRPr lang="tr-TR">
              <a:solidFill>
                <a:schemeClr val="tx1"/>
              </a:solidFill>
            </a:endParaRPr>
          </a:p>
        </p:txBody>
      </p:sp>
      <p:grpSp>
        <p:nvGrpSpPr>
          <p:cNvPr id="41" name="Grup 40"/>
          <p:cNvGrpSpPr/>
          <p:nvPr/>
        </p:nvGrpSpPr>
        <p:grpSpPr>
          <a:xfrm>
            <a:off x="323528" y="260648"/>
            <a:ext cx="8424936" cy="6120680"/>
            <a:chOff x="899591" y="332656"/>
            <a:chExt cx="8070546" cy="5832648"/>
          </a:xfrm>
        </p:grpSpPr>
        <p:sp>
          <p:nvSpPr>
            <p:cNvPr id="7" name="Yuvarlatılmış Dikdörtgen 6"/>
            <p:cNvSpPr/>
            <p:nvPr/>
          </p:nvSpPr>
          <p:spPr>
            <a:xfrm>
              <a:off x="899591" y="2276872"/>
              <a:ext cx="2194311" cy="864096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TEMEL ARAŞTIRMALAR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1077679" y="4941168"/>
              <a:ext cx="2016224" cy="1008112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UYGULAMALI ARAŞTIRMALAR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3779912" y="1124744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err="1" smtClean="0">
                  <a:solidFill>
                    <a:schemeClr val="tx1"/>
                  </a:solidFill>
                </a:rPr>
                <a:t>Açımlayıcı</a:t>
              </a:r>
              <a:endParaRPr lang="tr-TR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(Nitel model)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Yuvarlatılmış Dikdörtgen 9"/>
            <p:cNvSpPr/>
            <p:nvPr/>
          </p:nvSpPr>
          <p:spPr>
            <a:xfrm>
              <a:off x="3779912" y="1916832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err="1" smtClean="0">
                  <a:solidFill>
                    <a:schemeClr val="tx1"/>
                  </a:solidFill>
                </a:rPr>
                <a:t>Korelasyonel</a:t>
              </a:r>
              <a:endParaRPr lang="tr-TR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(Tarama Modeli)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Yuvarlatılmış Dikdörtgen 10"/>
            <p:cNvSpPr/>
            <p:nvPr/>
          </p:nvSpPr>
          <p:spPr>
            <a:xfrm>
              <a:off x="3779912" y="2780928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err="1" smtClean="0">
                  <a:solidFill>
                    <a:schemeClr val="tx1"/>
                  </a:solidFill>
                </a:rPr>
                <a:t>Nedensel</a:t>
              </a:r>
              <a:endParaRPr lang="tr-TR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(Deneysel Model)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3785739" y="3573016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Genelleme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(Nicel Model)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3779912" y="4653136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Ar-Ge Araştırmaları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3779912" y="5517232"/>
              <a:ext cx="1944216" cy="648072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Eylem Araştırmaları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Yuvarlatılmış Dikdörtgen 15"/>
            <p:cNvSpPr/>
            <p:nvPr/>
          </p:nvSpPr>
          <p:spPr>
            <a:xfrm>
              <a:off x="6300191" y="1528517"/>
              <a:ext cx="2669945" cy="432048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err="1" smtClean="0">
                  <a:solidFill>
                    <a:schemeClr val="tx1"/>
                  </a:solidFill>
                </a:rPr>
                <a:t>Kesitsel</a:t>
              </a:r>
              <a:r>
                <a:rPr lang="tr-TR" b="1" dirty="0" smtClean="0">
                  <a:solidFill>
                    <a:schemeClr val="tx1"/>
                  </a:solidFill>
                </a:rPr>
                <a:t> Tarama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6300191" y="2140496"/>
              <a:ext cx="2669945" cy="432048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err="1" smtClean="0">
                  <a:solidFill>
                    <a:schemeClr val="tx1"/>
                  </a:solidFill>
                </a:rPr>
                <a:t>Boylamsal</a:t>
              </a:r>
              <a:r>
                <a:rPr lang="tr-TR" b="1" dirty="0" smtClean="0">
                  <a:solidFill>
                    <a:schemeClr val="tx1"/>
                  </a:solidFill>
                </a:rPr>
                <a:t> Tarama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6249175" y="2753308"/>
              <a:ext cx="2720962" cy="1899828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r-TR" b="1" dirty="0" smtClean="0">
                  <a:solidFill>
                    <a:schemeClr val="tx1"/>
                  </a:solidFill>
                </a:rPr>
                <a:t>Deneysel Desenler</a:t>
              </a:r>
            </a:p>
            <a:p>
              <a:pPr marL="285750" indent="-285750">
                <a:buFontTx/>
                <a:buChar char="-"/>
              </a:pPr>
              <a:r>
                <a:rPr lang="tr-TR" b="1" dirty="0" smtClean="0">
                  <a:solidFill>
                    <a:schemeClr val="tx1"/>
                  </a:solidFill>
                </a:rPr>
                <a:t>Grupların belirlenme biçimine göre</a:t>
              </a:r>
            </a:p>
            <a:p>
              <a:pPr marL="285750" indent="-285750">
                <a:buFontTx/>
                <a:buChar char="-"/>
              </a:pPr>
              <a:r>
                <a:rPr lang="tr-TR" b="1" dirty="0" smtClean="0">
                  <a:solidFill>
                    <a:schemeClr val="tx1"/>
                  </a:solidFill>
                </a:rPr>
                <a:t>Deney-Kontrol gruplarına göre</a:t>
              </a:r>
            </a:p>
            <a:p>
              <a:pPr marL="285750" indent="-285750">
                <a:buFontTx/>
                <a:buChar char="-"/>
              </a:pPr>
              <a:r>
                <a:rPr lang="tr-TR" b="1" dirty="0" smtClean="0">
                  <a:solidFill>
                    <a:schemeClr val="tx1"/>
                  </a:solidFill>
                </a:rPr>
                <a:t>Ön –Son testlere göre</a:t>
              </a:r>
            </a:p>
          </p:txBody>
        </p:sp>
        <p:sp>
          <p:nvSpPr>
            <p:cNvPr id="19" name="Yuvarlatılmış Dikdörtgen 18"/>
            <p:cNvSpPr/>
            <p:nvPr/>
          </p:nvSpPr>
          <p:spPr>
            <a:xfrm>
              <a:off x="899591" y="332656"/>
              <a:ext cx="2194311" cy="432048"/>
            </a:xfrm>
            <a:prstGeom prst="round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TÜR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3654864" y="360512"/>
              <a:ext cx="2194311" cy="432048"/>
            </a:xfrm>
            <a:prstGeom prst="round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MODEL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6258628" y="332803"/>
              <a:ext cx="2711508" cy="432048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DESEN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Düz Ok Bağlayıcısı 23"/>
            <p:cNvCxnSpPr>
              <a:stCxn id="7" idx="3"/>
              <a:endCxn id="9" idx="1"/>
            </p:cNvCxnSpPr>
            <p:nvPr/>
          </p:nvCxnSpPr>
          <p:spPr>
            <a:xfrm flipV="1">
              <a:off x="3093902" y="1448780"/>
              <a:ext cx="686010" cy="126014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Düz Ok Bağlayıcısı 25"/>
            <p:cNvCxnSpPr>
              <a:stCxn id="7" idx="3"/>
              <a:endCxn id="10" idx="1"/>
            </p:cNvCxnSpPr>
            <p:nvPr/>
          </p:nvCxnSpPr>
          <p:spPr>
            <a:xfrm flipV="1">
              <a:off x="3093902" y="2240868"/>
              <a:ext cx="686010" cy="46805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>
              <a:stCxn id="7" idx="3"/>
              <a:endCxn id="11" idx="1"/>
            </p:cNvCxnSpPr>
            <p:nvPr/>
          </p:nvCxnSpPr>
          <p:spPr>
            <a:xfrm>
              <a:off x="3093902" y="2708920"/>
              <a:ext cx="686010" cy="39604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Düz Ok Bağlayıcısı 29"/>
            <p:cNvCxnSpPr>
              <a:stCxn id="7" idx="3"/>
              <a:endCxn id="12" idx="1"/>
            </p:cNvCxnSpPr>
            <p:nvPr/>
          </p:nvCxnSpPr>
          <p:spPr>
            <a:xfrm>
              <a:off x="3093902" y="2708920"/>
              <a:ext cx="691837" cy="118813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Düz Ok Bağlayıcısı 31"/>
            <p:cNvCxnSpPr>
              <a:stCxn id="8" idx="3"/>
              <a:endCxn id="13" idx="1"/>
            </p:cNvCxnSpPr>
            <p:nvPr/>
          </p:nvCxnSpPr>
          <p:spPr>
            <a:xfrm flipV="1">
              <a:off x="3093903" y="4977172"/>
              <a:ext cx="686009" cy="46805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Düz Ok Bağlayıcısı 33"/>
            <p:cNvCxnSpPr>
              <a:stCxn id="8" idx="3"/>
              <a:endCxn id="14" idx="1"/>
            </p:cNvCxnSpPr>
            <p:nvPr/>
          </p:nvCxnSpPr>
          <p:spPr>
            <a:xfrm>
              <a:off x="3093903" y="5445224"/>
              <a:ext cx="686009" cy="39604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Düz Ok Bağlayıcısı 35"/>
            <p:cNvCxnSpPr>
              <a:stCxn id="10" idx="3"/>
              <a:endCxn id="16" idx="1"/>
            </p:cNvCxnSpPr>
            <p:nvPr/>
          </p:nvCxnSpPr>
          <p:spPr>
            <a:xfrm flipV="1">
              <a:off x="5724128" y="1744541"/>
              <a:ext cx="576063" cy="49632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Düz Ok Bağlayıcısı 37"/>
            <p:cNvCxnSpPr>
              <a:stCxn id="10" idx="3"/>
              <a:endCxn id="17" idx="1"/>
            </p:cNvCxnSpPr>
            <p:nvPr/>
          </p:nvCxnSpPr>
          <p:spPr>
            <a:xfrm>
              <a:off x="5724128" y="2240868"/>
              <a:ext cx="576063" cy="11565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Düz Ok Bağlayıcısı 39"/>
            <p:cNvCxnSpPr>
              <a:stCxn id="11" idx="3"/>
              <a:endCxn id="18" idx="1"/>
            </p:cNvCxnSpPr>
            <p:nvPr/>
          </p:nvCxnSpPr>
          <p:spPr>
            <a:xfrm>
              <a:off x="5724128" y="3104964"/>
              <a:ext cx="525047" cy="59825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66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Nedensellik </a:t>
            </a:r>
            <a:br>
              <a:rPr lang="tr-TR" b="1" dirty="0" smtClean="0"/>
            </a:br>
            <a:r>
              <a:rPr lang="tr-TR" b="1" dirty="0" smtClean="0"/>
              <a:t>Koşulları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İki değişken arasında </a:t>
            </a:r>
          </a:p>
          <a:p>
            <a:pPr marL="0" indent="0">
              <a:buNone/>
            </a:pPr>
            <a:r>
              <a:rPr lang="tr-TR" dirty="0" smtClean="0"/>
              <a:t>neden-sonuç ilişkisi </a:t>
            </a:r>
          </a:p>
          <a:p>
            <a:pPr marL="0" indent="0">
              <a:buNone/>
            </a:pPr>
            <a:r>
              <a:rPr lang="tr-TR" dirty="0" smtClean="0"/>
              <a:t>kurulabilmesi için;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Öncelik-sonralık ilişkisi bulunmalı</a:t>
            </a:r>
          </a:p>
          <a:p>
            <a:pPr marL="514350" indent="-514350">
              <a:buAutoNum type="arabicPeriod"/>
            </a:pPr>
            <a:r>
              <a:rPr lang="tr-TR" dirty="0" smtClean="0"/>
              <a:t>Değişkenler arasında manidar korelasyon bulunmalı</a:t>
            </a:r>
          </a:p>
          <a:p>
            <a:pPr marL="514350" indent="-514350">
              <a:buAutoNum type="arabicPeriod"/>
            </a:pPr>
            <a:r>
              <a:rPr lang="tr-TR" dirty="0" smtClean="0"/>
              <a:t>Süreklilik olmalı</a:t>
            </a:r>
          </a:p>
          <a:p>
            <a:pPr marL="514350" indent="-514350">
              <a:buAutoNum type="arabicPeriod"/>
            </a:pPr>
            <a:r>
              <a:rPr lang="tr-TR" dirty="0" smtClean="0"/>
              <a:t>Karıştırıcı değişkenlerin etkisi kontrol altına alınmış olmalı.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0"/>
            <a:ext cx="4283968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7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998" y="26252"/>
            <a:ext cx="3837002" cy="246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Deneysel Desenler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Grupların belirlenme biçimine göre:</a:t>
            </a:r>
          </a:p>
          <a:p>
            <a:pPr lvl="1"/>
            <a:r>
              <a:rPr lang="tr-TR" dirty="0" smtClean="0"/>
              <a:t>Tam deneysel desen</a:t>
            </a:r>
          </a:p>
          <a:p>
            <a:pPr lvl="1"/>
            <a:r>
              <a:rPr lang="tr-TR" dirty="0" smtClean="0"/>
              <a:t>Yarı deneysel desen</a:t>
            </a:r>
          </a:p>
          <a:p>
            <a:pPr lvl="1"/>
            <a:r>
              <a:rPr lang="tr-TR" dirty="0" smtClean="0"/>
              <a:t>Zayıf deneysel desen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Deney ve Kontrol grubuna göre</a:t>
            </a:r>
          </a:p>
          <a:p>
            <a:pPr lvl="1"/>
            <a:r>
              <a:rPr lang="tr-TR" dirty="0" smtClean="0"/>
              <a:t>Sadece deney gruplu deneysel desen</a:t>
            </a:r>
          </a:p>
          <a:p>
            <a:pPr lvl="1"/>
            <a:r>
              <a:rPr lang="tr-TR" dirty="0" smtClean="0"/>
              <a:t>Deney ve kontrol gruplu deneysel desen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Ön test ve son test durumuna göre</a:t>
            </a:r>
          </a:p>
          <a:p>
            <a:pPr lvl="1"/>
            <a:r>
              <a:rPr lang="tr-TR" dirty="0" smtClean="0"/>
              <a:t>Sadece son testli deneysel desen</a:t>
            </a:r>
          </a:p>
          <a:p>
            <a:pPr lvl="1"/>
            <a:r>
              <a:rPr lang="tr-TR" dirty="0" smtClean="0"/>
              <a:t>Ön test ve son testli deneysel desen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9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Solomon Dörtlü Desen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7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9849" cy="499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4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Ekran Gösterisi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BİLİMSEL ARAŞTIRMA YÖNTEMLERİ  ÜNİTE 4</vt:lpstr>
      <vt:lpstr>ARAŞTIRMA TÜR VE MODELLERİ</vt:lpstr>
      <vt:lpstr>Araştırma Tür ve Modelleri</vt:lpstr>
      <vt:lpstr>PowerPoint Sunusu</vt:lpstr>
      <vt:lpstr>Nedensellik  Koşulları</vt:lpstr>
      <vt:lpstr>Deneysel Desenler</vt:lpstr>
      <vt:lpstr>Solomon Dörtlü Desen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4</dc:title>
  <dc:creator>Admin</dc:creator>
  <cp:lastModifiedBy>Admin</cp:lastModifiedBy>
  <cp:revision>1</cp:revision>
  <dcterms:created xsi:type="dcterms:W3CDTF">2017-02-13T12:34:39Z</dcterms:created>
  <dcterms:modified xsi:type="dcterms:W3CDTF">2017-02-13T12:35:15Z</dcterms:modified>
</cp:coreProperties>
</file>