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8" r:id="rId3"/>
    <p:sldId id="259" r:id="rId4"/>
    <p:sldId id="260" r:id="rId5"/>
    <p:sldId id="257" r:id="rId6"/>
    <p:sldId id="263" r:id="rId7"/>
    <p:sldId id="261" r:id="rId8"/>
    <p:sldId id="262" r:id="rId9"/>
    <p:sldId id="264" r:id="rId10"/>
    <p:sldId id="265" r:id="rId11"/>
    <p:sldId id="271" r:id="rId12"/>
  </p:sldIdLst>
  <p:sldSz cx="12192000" cy="6858000"/>
  <p:notesSz cx="6797675" cy="9925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1" autoAdjust="0"/>
    <p:restoredTop sz="64235" autoAdjust="0"/>
  </p:normalViewPr>
  <p:slideViewPr>
    <p:cSldViewPr snapToGrid="0">
      <p:cViewPr varScale="1">
        <p:scale>
          <a:sx n="59" d="100"/>
          <a:sy n="59" d="100"/>
        </p:scale>
        <p:origin x="1446" y="66"/>
      </p:cViewPr>
      <p:guideLst/>
    </p:cSldViewPr>
  </p:slideViewPr>
  <p:outlineViewPr>
    <p:cViewPr>
      <p:scale>
        <a:sx n="33" d="100"/>
        <a:sy n="33" d="100"/>
      </p:scale>
      <p:origin x="0" y="-5707"/>
    </p:cViewPr>
  </p:outlineViewPr>
  <p:notesTextViewPr>
    <p:cViewPr>
      <p:scale>
        <a:sx n="1" d="1"/>
        <a:sy n="1" d="1"/>
      </p:scale>
      <p:origin x="0" y="0"/>
    </p:cViewPr>
  </p:notesTextViewPr>
  <p:sorterViewPr>
    <p:cViewPr>
      <p:scale>
        <a:sx n="100" d="100"/>
        <a:sy n="100" d="100"/>
      </p:scale>
      <p:origin x="0" y="-2976"/>
    </p:cViewPr>
  </p:sorterViewPr>
  <p:notesViewPr>
    <p:cSldViewPr snapToGrid="0">
      <p:cViewPr varScale="1">
        <p:scale>
          <a:sx n="64" d="100"/>
          <a:sy n="64" d="100"/>
        </p:scale>
        <p:origin x="2894"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BAD57D94-8327-4731-8E7E-2090005954A3}" type="datetimeFigureOut">
              <a:rPr lang="en-US" smtClean="0"/>
              <a:t>1/13/2020</a:t>
            </a:fld>
            <a:endParaRPr lang="en-US"/>
          </a:p>
        </p:txBody>
      </p:sp>
      <p:sp>
        <p:nvSpPr>
          <p:cNvPr id="4" name="Altbilgi Yer Tutucusu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5" name="Slayt Numarası Yer Tutucusu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26F4B7AD-AA1E-4031-9F5C-C8AEF9A4FD1A}" type="slidenum">
              <a:rPr lang="en-US" smtClean="0"/>
              <a:t>‹#›</a:t>
            </a:fld>
            <a:endParaRPr lang="en-US"/>
          </a:p>
        </p:txBody>
      </p:sp>
    </p:spTree>
    <p:extLst>
      <p:ext uri="{BB962C8B-B14F-4D97-AF65-F5344CB8AC3E}">
        <p14:creationId xmlns:p14="http://schemas.microsoft.com/office/powerpoint/2010/main" val="1023851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7976"/>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50443" y="0"/>
            <a:ext cx="2945659" cy="497976"/>
          </a:xfrm>
          <a:prstGeom prst="rect">
            <a:avLst/>
          </a:prstGeom>
        </p:spPr>
        <p:txBody>
          <a:bodyPr vert="horz" lIns="91440" tIns="45720" rIns="91440" bIns="45720" rtlCol="0"/>
          <a:lstStyle>
            <a:lvl1pPr algn="r">
              <a:defRPr sz="1200"/>
            </a:lvl1pPr>
          </a:lstStyle>
          <a:p>
            <a:fld id="{A2247F20-E6DC-44D2-9E48-F2DCE11ADD77}" type="datetimeFigureOut">
              <a:rPr lang="tr-TR" smtClean="0"/>
              <a:t>13.1.2020</a:t>
            </a:fld>
            <a:endParaRPr lang="tr-TR"/>
          </a:p>
        </p:txBody>
      </p:sp>
      <p:sp>
        <p:nvSpPr>
          <p:cNvPr id="4" name="Slide Image Placeholder 3"/>
          <p:cNvSpPr>
            <a:spLocks noGrp="1" noRot="1" noChangeAspect="1"/>
          </p:cNvSpPr>
          <p:nvPr>
            <p:ph type="sldImg" idx="2"/>
          </p:nvPr>
        </p:nvSpPr>
        <p:spPr>
          <a:xfrm>
            <a:off x="420688" y="1239838"/>
            <a:ext cx="5956300" cy="3351212"/>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79768" y="4776431"/>
            <a:ext cx="5438140" cy="39079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9427076"/>
            <a:ext cx="2945659" cy="497975"/>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50443" y="9427076"/>
            <a:ext cx="2945659" cy="497975"/>
          </a:xfrm>
          <a:prstGeom prst="rect">
            <a:avLst/>
          </a:prstGeom>
        </p:spPr>
        <p:txBody>
          <a:bodyPr vert="horz" lIns="91440" tIns="45720" rIns="91440" bIns="45720" rtlCol="0" anchor="b"/>
          <a:lstStyle>
            <a:lvl1pPr algn="r">
              <a:defRPr sz="1200"/>
            </a:lvl1pPr>
          </a:lstStyle>
          <a:p>
            <a:fld id="{EBC31B29-20A4-418A-898B-C8DB0E6EEF5F}" type="slidenum">
              <a:rPr lang="tr-TR" smtClean="0"/>
              <a:t>‹#›</a:t>
            </a:fld>
            <a:endParaRPr lang="tr-TR"/>
          </a:p>
        </p:txBody>
      </p:sp>
    </p:spTree>
    <p:extLst>
      <p:ext uri="{BB962C8B-B14F-4D97-AF65-F5344CB8AC3E}">
        <p14:creationId xmlns:p14="http://schemas.microsoft.com/office/powerpoint/2010/main" val="261790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investopedia.com/terms/p/perceived-value.asp"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1</a:t>
            </a:fld>
            <a:endParaRPr lang="tr-TR"/>
          </a:p>
        </p:txBody>
      </p:sp>
    </p:spTree>
    <p:extLst>
      <p:ext uri="{BB962C8B-B14F-4D97-AF65-F5344CB8AC3E}">
        <p14:creationId xmlns:p14="http://schemas.microsoft.com/office/powerpoint/2010/main" val="2938450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of the most important changes in the business environment has been made by ICTs.</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a:t>
            </a:r>
            <a:r>
              <a:rPr lang="tr-TR" sz="1200" kern="1200" dirty="0">
                <a:solidFill>
                  <a:schemeClr val="tx1"/>
                </a:solidFill>
                <a:effectLst/>
                <a:latin typeface="+mn-lt"/>
                <a:ea typeface="+mn-ea"/>
                <a:cs typeface="+mn-cs"/>
              </a:rPr>
              <a:t>is </a:t>
            </a:r>
            <a:r>
              <a:rPr lang="en-US" sz="1200" kern="1200" dirty="0">
                <a:solidFill>
                  <a:schemeClr val="tx1"/>
                </a:solidFill>
                <a:effectLst/>
                <a:latin typeface="+mn-lt"/>
                <a:ea typeface="+mn-ea"/>
                <a:cs typeface="+mn-cs"/>
              </a:rPr>
              <a:t>graph shows the spread of these technologies globally to business, people and government.</a:t>
            </a:r>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2</a:t>
            </a:fld>
            <a:endParaRPr lang="tr-TR"/>
          </a:p>
        </p:txBody>
      </p:sp>
    </p:spTree>
    <p:extLst>
      <p:ext uri="{BB962C8B-B14F-4D97-AF65-F5344CB8AC3E}">
        <p14:creationId xmlns:p14="http://schemas.microsoft.com/office/powerpoint/2010/main" val="1551368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spread faster to developing countries than the other technologies like steamship or electricity.</a:t>
            </a:r>
            <a:endParaRPr lang="tr-T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believe that these investments will provide them competitive advantage. </a:t>
            </a:r>
            <a:endParaRPr lang="tr-T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However, if their choices are not correct, it means that they waste their valuable capital.</a:t>
            </a:r>
            <a:endParaRPr lang="tr-TR"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BC31B29-20A4-418A-898B-C8DB0E6EEF5F}" type="slidenum">
              <a:rPr lang="tr-TR" smtClean="0"/>
              <a:t>3</a:t>
            </a:fld>
            <a:endParaRPr lang="tr-TR"/>
          </a:p>
        </p:txBody>
      </p:sp>
    </p:spTree>
    <p:extLst>
      <p:ext uri="{BB962C8B-B14F-4D97-AF65-F5344CB8AC3E}">
        <p14:creationId xmlns:p14="http://schemas.microsoft.com/office/powerpoint/2010/main" val="1368529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4</a:t>
            </a:fld>
            <a:endParaRPr lang="tr-TR"/>
          </a:p>
        </p:txBody>
      </p:sp>
    </p:spTree>
    <p:extLst>
      <p:ext uri="{BB962C8B-B14F-4D97-AF65-F5344CB8AC3E}">
        <p14:creationId xmlns:p14="http://schemas.microsoft.com/office/powerpoint/2010/main" val="10636788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t>TVA is </a:t>
            </a:r>
            <a:r>
              <a:rPr lang="en-US" sz="1200" b="0" i="0" kern="1200" dirty="0">
                <a:solidFill>
                  <a:schemeClr val="tx1"/>
                </a:solidFill>
                <a:effectLst/>
                <a:latin typeface="+mn-lt"/>
                <a:ea typeface="+mn-ea"/>
                <a:cs typeface="+mn-cs"/>
              </a:rPr>
              <a:t>the enhancement a company gives its product or service before offering it to customers.</a:t>
            </a:r>
            <a:r>
              <a:rPr lang="tr-TR" sz="1200" b="0" i="0" kern="1200" dirty="0">
                <a:solidFill>
                  <a:schemeClr val="tx1"/>
                </a:solidFill>
                <a:effectLst/>
                <a:latin typeface="+mn-lt"/>
                <a:ea typeface="+mn-ea"/>
                <a:cs typeface="+mn-cs"/>
              </a:rPr>
              <a:t> By e-commerce and increased labor productivity, companies are able to have competitive advantage.</a:t>
            </a:r>
          </a:p>
          <a:p>
            <a:r>
              <a:rPr lang="en-US" sz="1200" kern="1200" dirty="0">
                <a:solidFill>
                  <a:schemeClr val="tx1"/>
                </a:solidFill>
                <a:effectLst/>
                <a:latin typeface="+mn-lt"/>
                <a:ea typeface="+mn-ea"/>
                <a:cs typeface="+mn-cs"/>
              </a:rPr>
              <a:t>ICT transforms the manufacturing. Robots, machines, M2M communication, artificial intelligence, advances in big data, 3D printing are transforming production</a:t>
            </a:r>
            <a:r>
              <a:rPr lang="tr-TR" sz="1200" kern="1200" dirty="0">
                <a:solidFill>
                  <a:schemeClr val="tx1"/>
                </a:solidFill>
                <a:effectLst/>
                <a:latin typeface="+mn-lt"/>
                <a:ea typeface="+mn-ea"/>
                <a:cs typeface="+mn-cs"/>
              </a:rPr>
              <a:t>.</a:t>
            </a:r>
          </a:p>
          <a:p>
            <a:r>
              <a:rPr lang="tr-TR" sz="1200" b="0" i="0" kern="1200" dirty="0">
                <a:solidFill>
                  <a:schemeClr val="tx1"/>
                </a:solidFill>
                <a:effectLst/>
                <a:latin typeface="+mn-lt"/>
                <a:ea typeface="+mn-ea"/>
                <a:cs typeface="+mn-cs"/>
              </a:rPr>
              <a:t>Demand for new skills: to develop new applications, to use them for professional purposes, and complementary skills to perform new tasks related to the use of ICT like analyzing big data.</a:t>
            </a:r>
          </a:p>
          <a:p>
            <a:r>
              <a:rPr lang="en-US" sz="1200" kern="1200" dirty="0">
                <a:solidFill>
                  <a:schemeClr val="tx1"/>
                </a:solidFill>
                <a:effectLst/>
                <a:latin typeface="+mn-lt"/>
                <a:ea typeface="+mn-ea"/>
                <a:cs typeface="+mn-cs"/>
              </a:rPr>
              <a:t>The majority of the workers are experiencing more autonomy in their jobs. There is a decrease in repetitive tasks. </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Collaboration is much easier, but workers feel that their performance is more closely monitored</a:t>
            </a:r>
            <a:r>
              <a:rPr lang="tr-TR"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They need more time to acquire and improve new skills. Working irregular hours and more is common</a:t>
            </a:r>
            <a:r>
              <a:rPr lang="tr-TR" sz="1200" kern="1200" dirty="0">
                <a:solidFill>
                  <a:schemeClr val="tx1"/>
                </a:solidFill>
                <a:effectLst/>
                <a:latin typeface="+mn-lt"/>
                <a:ea typeface="+mn-ea"/>
                <a:cs typeface="+mn-cs"/>
              </a:rPr>
              <a:t>.</a:t>
            </a:r>
          </a:p>
          <a:p>
            <a:r>
              <a:rPr lang="tr-TR" sz="1200" b="0" i="0" kern="1200" dirty="0">
                <a:solidFill>
                  <a:schemeClr val="tx1"/>
                </a:solidFill>
                <a:effectLst/>
                <a:latin typeface="+mn-lt"/>
                <a:ea typeface="+mn-ea"/>
                <a:cs typeface="+mn-cs"/>
              </a:rPr>
              <a:t>A high need for security.</a:t>
            </a:r>
          </a:p>
          <a:p>
            <a:endParaRPr lang="tr-TR" dirty="0"/>
          </a:p>
          <a:p>
            <a:r>
              <a:rPr lang="tr-TR" dirty="0"/>
              <a:t>(</a:t>
            </a:r>
            <a:r>
              <a:rPr lang="en-US" sz="1200" b="0" i="0" kern="1200" dirty="0">
                <a:solidFill>
                  <a:schemeClr val="tx1"/>
                </a:solidFill>
                <a:effectLst/>
                <a:latin typeface="+mn-lt"/>
                <a:ea typeface="+mn-ea"/>
                <a:cs typeface="+mn-cs"/>
              </a:rPr>
              <a:t>Value added is the difference between the price of product or service and the cost of producing it. The price is determined by what customers are willing to pay based on their </a:t>
            </a:r>
            <a:r>
              <a:rPr lang="en-US" sz="1200" b="0" i="0" u="sng" kern="1200" dirty="0">
                <a:solidFill>
                  <a:schemeClr val="tx1"/>
                </a:solidFill>
                <a:effectLst/>
                <a:latin typeface="+mn-lt"/>
                <a:ea typeface="+mn-ea"/>
                <a:cs typeface="+mn-cs"/>
                <a:hlinkClick r:id="rId3"/>
              </a:rPr>
              <a:t>perceived value</a:t>
            </a:r>
            <a:r>
              <a:rPr lang="en-US" sz="1200" b="0" i="0" kern="1200" dirty="0">
                <a:solidFill>
                  <a:schemeClr val="tx1"/>
                </a:solidFill>
                <a:effectLst/>
                <a:latin typeface="+mn-lt"/>
                <a:ea typeface="+mn-ea"/>
                <a:cs typeface="+mn-cs"/>
              </a:rPr>
              <a:t>. Value is added or created in different ways.</a:t>
            </a:r>
            <a:r>
              <a:rPr lang="tr-TR" sz="1200" b="0" i="0" kern="1200" dirty="0">
                <a:solidFill>
                  <a:schemeClr val="tx1"/>
                </a:solidFill>
                <a:effectLst/>
                <a:latin typeface="+mn-lt"/>
                <a:ea typeface="+mn-ea"/>
                <a:cs typeface="+mn-cs"/>
              </a:rPr>
              <a:t>)</a:t>
            </a:r>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6</a:t>
            </a:fld>
            <a:endParaRPr lang="tr-TR"/>
          </a:p>
        </p:txBody>
      </p:sp>
    </p:spTree>
    <p:extLst>
      <p:ext uri="{BB962C8B-B14F-4D97-AF65-F5344CB8AC3E}">
        <p14:creationId xmlns:p14="http://schemas.microsoft.com/office/powerpoint/2010/main" val="27886385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t>ICT demands new skills, but obtaining them is not that easy.</a:t>
            </a:r>
          </a:p>
          <a:p>
            <a:r>
              <a:rPr lang="tr-TR" dirty="0"/>
              <a:t>Digital divide is a major, economic, social and ethical problem.</a:t>
            </a:r>
          </a:p>
        </p:txBody>
      </p:sp>
      <p:sp>
        <p:nvSpPr>
          <p:cNvPr id="4" name="Slide Number Placeholder 3"/>
          <p:cNvSpPr>
            <a:spLocks noGrp="1"/>
          </p:cNvSpPr>
          <p:nvPr>
            <p:ph type="sldNum" sz="quarter" idx="5"/>
          </p:nvPr>
        </p:nvSpPr>
        <p:spPr/>
        <p:txBody>
          <a:bodyPr/>
          <a:lstStyle/>
          <a:p>
            <a:fld id="{EBC31B29-20A4-418A-898B-C8DB0E6EEF5F}" type="slidenum">
              <a:rPr lang="tr-TR" smtClean="0"/>
              <a:t>7</a:t>
            </a:fld>
            <a:endParaRPr lang="tr-TR"/>
          </a:p>
        </p:txBody>
      </p:sp>
    </p:spTree>
    <p:extLst>
      <p:ext uri="{BB962C8B-B14F-4D97-AF65-F5344CB8AC3E}">
        <p14:creationId xmlns:p14="http://schemas.microsoft.com/office/powerpoint/2010/main" val="3907156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information technology has also </a:t>
            </a:r>
            <a:r>
              <a:rPr lang="tr-TR" sz="1200" kern="1200" dirty="0">
                <a:solidFill>
                  <a:schemeClr val="tx1"/>
                </a:solidFill>
                <a:effectLst/>
                <a:latin typeface="+mn-lt"/>
                <a:ea typeface="+mn-ea"/>
                <a:cs typeface="+mn-cs"/>
              </a:rPr>
              <a:t>speeded up</a:t>
            </a:r>
            <a:r>
              <a:rPr lang="en-US" sz="1200" kern="1200" dirty="0">
                <a:solidFill>
                  <a:schemeClr val="tx1"/>
                </a:solidFill>
                <a:effectLst/>
                <a:latin typeface="+mn-lt"/>
                <a:ea typeface="+mn-ea"/>
                <a:cs typeface="+mn-cs"/>
              </a:rPr>
              <a:t> globalization, the integration of economies</a:t>
            </a:r>
            <a:r>
              <a:rPr lang="tr-TR" sz="1200" kern="1200" dirty="0">
                <a:solidFill>
                  <a:schemeClr val="tx1"/>
                </a:solidFill>
                <a:effectLst/>
                <a:latin typeface="+mn-lt"/>
                <a:ea typeface="+mn-ea"/>
                <a:cs typeface="+mn-cs"/>
              </a:rPr>
              <a:t>, goods , services and cultures.</a:t>
            </a:r>
          </a:p>
          <a:p>
            <a:endParaRPr lang="tr-T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Friedman argues that the world has become flat due to technological advances connecting people in China, India, and the United States as if we were all next-door neighbors. The world has become tiny. This connection through internet and global communications reduced the economic and cultural advantages of developed countries. Hence, this “globalization” presents both challenges and opportunities for business firms.</a:t>
            </a:r>
            <a:endParaRPr lang="tr-TR" sz="1200" kern="1200" dirty="0">
              <a:solidFill>
                <a:schemeClr val="tx1"/>
              </a:solidFill>
              <a:effectLst/>
              <a:latin typeface="+mn-lt"/>
              <a:ea typeface="+mn-ea"/>
              <a:cs typeface="+mn-cs"/>
            </a:endParaRPr>
          </a:p>
          <a:p>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8</a:t>
            </a:fld>
            <a:endParaRPr lang="tr-TR"/>
          </a:p>
        </p:txBody>
      </p:sp>
    </p:spTree>
    <p:extLst>
      <p:ext uri="{BB962C8B-B14F-4D97-AF65-F5344CB8AC3E}">
        <p14:creationId xmlns:p14="http://schemas.microsoft.com/office/powerpoint/2010/main" val="1363382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organizations not only compete nationally, but also internationally. By using ICT, we can reach new markets. </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Firms have begun to use new technologies like cloud computing, and other mobile digital platforms. These changes allow organizations to rely more on telework, remote work, and distributed decision making</a:t>
            </a:r>
            <a:r>
              <a:rPr lang="tr-TR"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This same platform means firms can outsource more work</a:t>
            </a:r>
            <a:r>
              <a:rPr lang="tr-TR" sz="1200"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firms can collaborate with suppliers and customers to create new products, or make existing products more efficiently.</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More outsourcing and using more new technologies cause firms to shrink in size. IT will replace the middle management.</a:t>
            </a:r>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9</a:t>
            </a:fld>
            <a:endParaRPr lang="tr-TR"/>
          </a:p>
        </p:txBody>
      </p:sp>
    </p:spTree>
    <p:extLst>
      <p:ext uri="{BB962C8B-B14F-4D97-AF65-F5344CB8AC3E}">
        <p14:creationId xmlns:p14="http://schemas.microsoft.com/office/powerpoint/2010/main" val="6410874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quantity and the speed of the information available to managers increases. In this environment, managers must be selective about the information. </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is more information but it is hard to find reliable ones. This is called information overload. </a:t>
            </a:r>
            <a:r>
              <a:rPr lang="tr-TR" sz="1200" kern="1200" dirty="0">
                <a:solidFill>
                  <a:schemeClr val="tx1"/>
                </a:solidFill>
                <a:effectLst/>
                <a:latin typeface="+mn-lt"/>
                <a:ea typeface="+mn-ea"/>
                <a:cs typeface="+mn-cs"/>
              </a:rPr>
              <a:t>One of the tasks of an efficient IS it to produce relevant info, so IS becomes more important.</a:t>
            </a:r>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10</a:t>
            </a:fld>
            <a:endParaRPr lang="tr-TR"/>
          </a:p>
        </p:txBody>
      </p:sp>
    </p:spTree>
    <p:extLst>
      <p:ext uri="{BB962C8B-B14F-4D97-AF65-F5344CB8AC3E}">
        <p14:creationId xmlns:p14="http://schemas.microsoft.com/office/powerpoint/2010/main" val="799630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a:p>
        </p:txBody>
      </p:sp>
      <p:sp>
        <p:nvSpPr>
          <p:cNvPr id="4" name="Veri Yer Tutucusu 3"/>
          <p:cNvSpPr>
            <a:spLocks noGrp="1"/>
          </p:cNvSpPr>
          <p:nvPr>
            <p:ph type="dt" sz="half" idx="10"/>
          </p:nvPr>
        </p:nvSpPr>
        <p:spPr/>
        <p:txBody>
          <a:bodyPr/>
          <a:lstStyle/>
          <a:p>
            <a:fld id="{B24F7262-5299-4C04-A73C-9F4183F883E1}"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735562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B24F7262-5299-4C04-A73C-9F4183F883E1}"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344150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B24F7262-5299-4C04-A73C-9F4183F883E1}"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237891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B24F7262-5299-4C04-A73C-9F4183F883E1}"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2323149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B24F7262-5299-4C04-A73C-9F4183F883E1}"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3973266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p:cNvSpPr>
            <a:spLocks noGrp="1"/>
          </p:cNvSpPr>
          <p:nvPr>
            <p:ph type="dt" sz="half" idx="10"/>
          </p:nvPr>
        </p:nvSpPr>
        <p:spPr/>
        <p:txBody>
          <a:bodyPr/>
          <a:lstStyle/>
          <a:p>
            <a:fld id="{B24F7262-5299-4C04-A73C-9F4183F883E1}" type="datetimeFigureOut">
              <a:rPr lang="en-US" smtClean="0"/>
              <a:t>1/13/2020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2362636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p:cNvSpPr>
            <a:spLocks noGrp="1"/>
          </p:cNvSpPr>
          <p:nvPr>
            <p:ph type="dt" sz="half" idx="10"/>
          </p:nvPr>
        </p:nvSpPr>
        <p:spPr/>
        <p:txBody>
          <a:bodyPr/>
          <a:lstStyle/>
          <a:p>
            <a:fld id="{B24F7262-5299-4C04-A73C-9F4183F883E1}" type="datetimeFigureOut">
              <a:rPr lang="en-US" smtClean="0"/>
              <a:t>1/13/2020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334986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Veri Yer Tutucusu 2"/>
          <p:cNvSpPr>
            <a:spLocks noGrp="1"/>
          </p:cNvSpPr>
          <p:nvPr>
            <p:ph type="dt" sz="half" idx="10"/>
          </p:nvPr>
        </p:nvSpPr>
        <p:spPr/>
        <p:txBody>
          <a:bodyPr/>
          <a:lstStyle/>
          <a:p>
            <a:fld id="{B24F7262-5299-4C04-A73C-9F4183F883E1}" type="datetimeFigureOut">
              <a:rPr lang="en-US" smtClean="0"/>
              <a:t>1/13/2020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583380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24F7262-5299-4C04-A73C-9F4183F883E1}" type="datetimeFigureOut">
              <a:rPr lang="en-US" smtClean="0"/>
              <a:t>1/13/2020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3137619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B24F7262-5299-4C04-A73C-9F4183F883E1}" type="datetimeFigureOut">
              <a:rPr lang="en-US" smtClean="0"/>
              <a:t>1/13/2020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130635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B24F7262-5299-4C04-A73C-9F4183F883E1}" type="datetimeFigureOut">
              <a:rPr lang="en-US" smtClean="0"/>
              <a:t>1/13/2020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671131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F7262-5299-4C04-A73C-9F4183F883E1}" type="datetimeFigureOut">
              <a:rPr lang="en-US" smtClean="0"/>
              <a:t>1/13/2020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720D83-8C56-42EC-8957-A97A8B00C091}" type="slidenum">
              <a:rPr lang="en-US" smtClean="0"/>
              <a:t>‹#›</a:t>
            </a:fld>
            <a:endParaRPr lang="en-US"/>
          </a:p>
        </p:txBody>
      </p:sp>
    </p:spTree>
    <p:extLst>
      <p:ext uri="{BB962C8B-B14F-4D97-AF65-F5344CB8AC3E}">
        <p14:creationId xmlns:p14="http://schemas.microsoft.com/office/powerpoint/2010/main" val="1096977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beingguru.com/2019/06/what-happens-on-internet-in-60-seconds-one-minute-in-2019/"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beingguru.com/2019/06/what-happens-on-internet-in-60-seconds-one-minute-in-2019/"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5400" b="1" dirty="0"/>
              <a:t>Business Information </a:t>
            </a:r>
            <a:r>
              <a:rPr lang="tr-TR" sz="5400" b="1" dirty="0" err="1"/>
              <a:t>Systems</a:t>
            </a:r>
            <a:r>
              <a:rPr lang="tr-TR" sz="5400" b="1" dirty="0"/>
              <a:t> I</a:t>
            </a:r>
            <a:endParaRPr lang="en-US" sz="5400" b="1" dirty="0"/>
          </a:p>
        </p:txBody>
      </p:sp>
      <p:sp>
        <p:nvSpPr>
          <p:cNvPr id="3" name="Alt Başlık 2"/>
          <p:cNvSpPr>
            <a:spLocks noGrp="1"/>
          </p:cNvSpPr>
          <p:nvPr>
            <p:ph type="subTitle" idx="1"/>
          </p:nvPr>
        </p:nvSpPr>
        <p:spPr/>
        <p:txBody>
          <a:bodyPr/>
          <a:lstStyle/>
          <a:p>
            <a:r>
              <a:rPr lang="tr-TR" b="1" dirty="0"/>
              <a:t>How </a:t>
            </a:r>
            <a:r>
              <a:rPr lang="tr-TR" b="1" dirty="0" err="1"/>
              <a:t>does</a:t>
            </a:r>
            <a:r>
              <a:rPr lang="tr-TR" b="1" dirty="0"/>
              <a:t> IS </a:t>
            </a:r>
            <a:r>
              <a:rPr lang="tr-TR" b="1" dirty="0" err="1"/>
              <a:t>transform</a:t>
            </a:r>
            <a:r>
              <a:rPr lang="tr-TR" b="1" dirty="0"/>
              <a:t> </a:t>
            </a:r>
            <a:r>
              <a:rPr lang="tr-TR" b="1" dirty="0" err="1"/>
              <a:t>business</a:t>
            </a:r>
            <a:r>
              <a:rPr lang="tr-TR" b="1" dirty="0"/>
              <a:t>?</a:t>
            </a:r>
            <a:endParaRPr lang="tr-TR" dirty="0"/>
          </a:p>
          <a:p>
            <a:r>
              <a:rPr lang="tr-TR" dirty="0"/>
              <a:t>Dr. Sevgi Eda Tuzcu</a:t>
            </a:r>
            <a:endParaRPr lang="en-US" dirty="0"/>
          </a:p>
        </p:txBody>
      </p:sp>
    </p:spTree>
    <p:extLst>
      <p:ext uri="{BB962C8B-B14F-4D97-AF65-F5344CB8AC3E}">
        <p14:creationId xmlns:p14="http://schemas.microsoft.com/office/powerpoint/2010/main" val="1108644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61EC771-A3C7-46A9-AD45-3E6916562618}"/>
              </a:ext>
            </a:extLst>
          </p:cNvPr>
          <p:cNvSpPr>
            <a:spLocks noGrp="1"/>
          </p:cNvSpPr>
          <p:nvPr>
            <p:ph type="title"/>
          </p:nvPr>
        </p:nvSpPr>
        <p:spPr/>
        <p:txBody>
          <a:bodyPr/>
          <a:lstStyle/>
          <a:p>
            <a:r>
              <a:rPr lang="tr-TR" b="1" dirty="0"/>
              <a:t>On Firms:</a:t>
            </a:r>
            <a:endParaRPr lang="tr-TR" dirty="0"/>
          </a:p>
        </p:txBody>
      </p:sp>
      <p:sp>
        <p:nvSpPr>
          <p:cNvPr id="3" name="Content Placeholder 2">
            <a:extLst>
              <a:ext uri="{FF2B5EF4-FFF2-40B4-BE49-F238E27FC236}">
                <a16:creationId xmlns="" xmlns:a16="http://schemas.microsoft.com/office/drawing/2014/main" id="{0A960673-55BD-4E15-8C9A-9678E1A6E0F1}"/>
              </a:ext>
            </a:extLst>
          </p:cNvPr>
          <p:cNvSpPr>
            <a:spLocks noGrp="1"/>
          </p:cNvSpPr>
          <p:nvPr>
            <p:ph idx="1"/>
          </p:nvPr>
        </p:nvSpPr>
        <p:spPr/>
        <p:txBody>
          <a:bodyPr/>
          <a:lstStyle/>
          <a:p>
            <a:r>
              <a:rPr lang="tr-TR" dirty="0"/>
              <a:t>Too much information –information overload</a:t>
            </a:r>
          </a:p>
          <a:p>
            <a:r>
              <a:rPr lang="tr-TR" dirty="0"/>
              <a:t>Making decisions is harder.</a:t>
            </a:r>
          </a:p>
          <a:p>
            <a:r>
              <a:rPr lang="en-US" dirty="0"/>
              <a:t>The ability to collect, collate, filter and disseminate information </a:t>
            </a:r>
            <a:r>
              <a:rPr lang="tr-TR" dirty="0"/>
              <a:t>and </a:t>
            </a:r>
            <a:r>
              <a:rPr lang="en-US" dirty="0"/>
              <a:t>making sure it is relevant </a:t>
            </a:r>
            <a:r>
              <a:rPr lang="tr-TR" dirty="0"/>
              <a:t>is crucial</a:t>
            </a:r>
            <a:r>
              <a:rPr lang="en-US" dirty="0"/>
              <a:t>. </a:t>
            </a:r>
            <a:endParaRPr lang="tr-TR" dirty="0"/>
          </a:p>
          <a:p>
            <a:r>
              <a:rPr lang="tr-TR" dirty="0"/>
              <a:t>No time and location restrictions.</a:t>
            </a:r>
          </a:p>
          <a:p>
            <a:r>
              <a:rPr lang="tr-TR" dirty="0"/>
              <a:t>The basic roles that IS plays for a business:</a:t>
            </a:r>
          </a:p>
          <a:p>
            <a:pPr lvl="1"/>
            <a:r>
              <a:rPr lang="en-US" dirty="0"/>
              <a:t>Support of business processes and operations.</a:t>
            </a:r>
            <a:endParaRPr lang="tr-TR" dirty="0"/>
          </a:p>
          <a:p>
            <a:pPr lvl="1"/>
            <a:r>
              <a:rPr lang="en-US" dirty="0"/>
              <a:t>Support of decision making by employees and managers.</a:t>
            </a:r>
            <a:endParaRPr lang="tr-TR" dirty="0"/>
          </a:p>
          <a:p>
            <a:pPr lvl="1"/>
            <a:r>
              <a:rPr lang="en-US" dirty="0"/>
              <a:t>Support of strategies for competitive advantage.</a:t>
            </a:r>
            <a:endParaRPr lang="tr-TR" dirty="0"/>
          </a:p>
          <a:p>
            <a:pPr marL="457200" lvl="1" indent="0">
              <a:buNone/>
            </a:pPr>
            <a:endParaRPr lang="tr-TR" dirty="0"/>
          </a:p>
          <a:p>
            <a:endParaRPr lang="tr-TR" dirty="0"/>
          </a:p>
        </p:txBody>
      </p:sp>
    </p:spTree>
    <p:extLst>
      <p:ext uri="{BB962C8B-B14F-4D97-AF65-F5344CB8AC3E}">
        <p14:creationId xmlns:p14="http://schemas.microsoft.com/office/powerpoint/2010/main" val="2079604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References</a:t>
            </a:r>
            <a:endParaRPr lang="en-US" b="1" dirty="0"/>
          </a:p>
        </p:txBody>
      </p:sp>
      <p:sp>
        <p:nvSpPr>
          <p:cNvPr id="3" name="İçerik Yer Tutucusu 2"/>
          <p:cNvSpPr>
            <a:spLocks noGrp="1"/>
          </p:cNvSpPr>
          <p:nvPr>
            <p:ph idx="1"/>
          </p:nvPr>
        </p:nvSpPr>
        <p:spPr/>
        <p:txBody>
          <a:bodyPr/>
          <a:lstStyle/>
          <a:p>
            <a:r>
              <a:rPr lang="tr-TR" dirty="0" smtClean="0"/>
              <a:t>World </a:t>
            </a:r>
            <a:r>
              <a:rPr lang="tr-TR" smtClean="0"/>
              <a:t>Bank, World </a:t>
            </a:r>
            <a:r>
              <a:rPr lang="tr-TR" dirty="0" smtClean="0"/>
              <a:t>Development Report, 2016</a:t>
            </a:r>
          </a:p>
          <a:p>
            <a:r>
              <a:rPr lang="en-US" dirty="0">
                <a:hlinkClick r:id="rId2"/>
              </a:rPr>
              <a:t>https://www.beingguru.com/2019/06/what-happens-on-internet-in-60-seconds-one-minute-in-2019</a:t>
            </a:r>
            <a:r>
              <a:rPr lang="en-US" dirty="0" smtClean="0">
                <a:hlinkClick r:id="rId2"/>
              </a:rPr>
              <a:t>/</a:t>
            </a:r>
            <a:endParaRPr lang="tr-TR" dirty="0" smtClean="0"/>
          </a:p>
          <a:p>
            <a:r>
              <a:rPr lang="tr-TR" dirty="0" err="1" smtClean="0"/>
              <a:t>Laudon</a:t>
            </a:r>
            <a:r>
              <a:rPr lang="tr-TR" dirty="0" smtClean="0"/>
              <a:t> K. </a:t>
            </a:r>
            <a:r>
              <a:rPr lang="tr-TR" dirty="0" err="1" smtClean="0"/>
              <a:t>and</a:t>
            </a:r>
            <a:r>
              <a:rPr lang="tr-TR" dirty="0" smtClean="0"/>
              <a:t> J. </a:t>
            </a:r>
            <a:r>
              <a:rPr lang="tr-TR" dirty="0" err="1" smtClean="0"/>
              <a:t>Laudon</a:t>
            </a:r>
            <a:r>
              <a:rPr lang="tr-TR" dirty="0" smtClean="0"/>
              <a:t>, </a:t>
            </a:r>
            <a:r>
              <a:rPr lang="tr-TR" i="1" dirty="0" smtClean="0"/>
              <a:t>Management Information </a:t>
            </a:r>
            <a:r>
              <a:rPr lang="tr-TR" i="1" dirty="0" err="1" smtClean="0"/>
              <a:t>Systems</a:t>
            </a:r>
            <a:r>
              <a:rPr lang="tr-TR" i="1" dirty="0" smtClean="0"/>
              <a:t> </a:t>
            </a:r>
            <a:r>
              <a:rPr lang="tr-TR" i="1" dirty="0" err="1" smtClean="0"/>
              <a:t>Managing</a:t>
            </a:r>
            <a:r>
              <a:rPr lang="tr-TR" i="1" dirty="0" smtClean="0"/>
              <a:t> </a:t>
            </a:r>
            <a:r>
              <a:rPr lang="tr-TR" i="1" dirty="0" err="1" smtClean="0"/>
              <a:t>the</a:t>
            </a:r>
            <a:r>
              <a:rPr lang="tr-TR" i="1" dirty="0" smtClean="0"/>
              <a:t> </a:t>
            </a:r>
            <a:r>
              <a:rPr lang="tr-TR" i="1" dirty="0" err="1" smtClean="0"/>
              <a:t>Digital</a:t>
            </a:r>
            <a:r>
              <a:rPr lang="tr-TR" i="1" dirty="0" smtClean="0"/>
              <a:t> </a:t>
            </a:r>
            <a:r>
              <a:rPr lang="tr-TR" i="1" dirty="0" err="1" smtClean="0"/>
              <a:t>Firm</a:t>
            </a:r>
            <a:r>
              <a:rPr lang="tr-TR" dirty="0" smtClean="0"/>
              <a:t>, </a:t>
            </a:r>
            <a:r>
              <a:rPr lang="tr-TR" dirty="0" err="1" smtClean="0"/>
              <a:t>Pearson</a:t>
            </a:r>
            <a:r>
              <a:rPr lang="tr-TR" dirty="0" smtClean="0"/>
              <a:t>, 13th ed.</a:t>
            </a:r>
          </a:p>
          <a:p>
            <a:endParaRPr lang="en-US" dirty="0"/>
          </a:p>
        </p:txBody>
      </p:sp>
    </p:spTree>
    <p:extLst>
      <p:ext uri="{BB962C8B-B14F-4D97-AF65-F5344CB8AC3E}">
        <p14:creationId xmlns:p14="http://schemas.microsoft.com/office/powerpoint/2010/main" val="3430453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How </a:t>
            </a:r>
            <a:r>
              <a:rPr lang="tr-TR" b="1" dirty="0" err="1"/>
              <a:t>does</a:t>
            </a:r>
            <a:r>
              <a:rPr lang="tr-TR" b="1" dirty="0"/>
              <a:t> IS </a:t>
            </a:r>
            <a:r>
              <a:rPr lang="tr-TR" b="1" dirty="0" err="1"/>
              <a:t>transform</a:t>
            </a:r>
            <a:r>
              <a:rPr lang="tr-TR" b="1" dirty="0"/>
              <a:t> </a:t>
            </a:r>
            <a:r>
              <a:rPr lang="tr-TR" b="1" dirty="0" err="1"/>
              <a:t>business</a:t>
            </a:r>
            <a:r>
              <a:rPr lang="tr-TR" b="1" dirty="0"/>
              <a:t>? – </a:t>
            </a:r>
            <a:r>
              <a:rPr lang="tr-TR" sz="3200" b="1" dirty="0"/>
              <a:t>WB Report, 2016</a:t>
            </a:r>
            <a:endParaRPr lang="en-US" b="1" dirty="0"/>
          </a:p>
        </p:txBody>
      </p:sp>
      <p:pic>
        <p:nvPicPr>
          <p:cNvPr id="5" name="İçerik Yer Tutucusu 4"/>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76255" y="1825625"/>
            <a:ext cx="9839489" cy="4351338"/>
          </a:xfrm>
          <a:prstGeom prst="rect">
            <a:avLst/>
          </a:prstGeom>
          <a:noFill/>
          <a:ln>
            <a:noFill/>
          </a:ln>
        </p:spPr>
      </p:pic>
    </p:spTree>
    <p:extLst>
      <p:ext uri="{BB962C8B-B14F-4D97-AF65-F5344CB8AC3E}">
        <p14:creationId xmlns:p14="http://schemas.microsoft.com/office/powerpoint/2010/main" val="3386959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t>How </a:t>
            </a:r>
            <a:r>
              <a:rPr lang="tr-TR" sz="4000" b="1" dirty="0" err="1"/>
              <a:t>does</a:t>
            </a:r>
            <a:r>
              <a:rPr lang="tr-TR" sz="4000" b="1" dirty="0"/>
              <a:t> IS </a:t>
            </a:r>
            <a:r>
              <a:rPr lang="tr-TR" sz="4000" b="1" dirty="0" err="1"/>
              <a:t>transform</a:t>
            </a:r>
            <a:r>
              <a:rPr lang="tr-TR" sz="4000" b="1" dirty="0"/>
              <a:t> </a:t>
            </a:r>
            <a:r>
              <a:rPr lang="tr-TR" sz="4000" b="1" dirty="0" err="1"/>
              <a:t>business</a:t>
            </a:r>
            <a:r>
              <a:rPr lang="tr-TR" sz="4000" b="1" dirty="0"/>
              <a:t>? – </a:t>
            </a:r>
            <a:r>
              <a:rPr lang="tr-TR" sz="2800" b="1" dirty="0"/>
              <a:t>WB Report, 2016</a:t>
            </a:r>
            <a:endParaRPr lang="en-US" sz="2800" dirty="0"/>
          </a:p>
        </p:txBody>
      </p:sp>
      <p:pic>
        <p:nvPicPr>
          <p:cNvPr id="5" name="İçerik Yer Tutucusu 4"/>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08000" y="1452880"/>
            <a:ext cx="9509760" cy="5232399"/>
          </a:xfrm>
          <a:prstGeom prst="rect">
            <a:avLst/>
          </a:prstGeom>
          <a:noFill/>
          <a:ln>
            <a:noFill/>
          </a:ln>
        </p:spPr>
      </p:pic>
    </p:spTree>
    <p:extLst>
      <p:ext uri="{BB962C8B-B14F-4D97-AF65-F5344CB8AC3E}">
        <p14:creationId xmlns:p14="http://schemas.microsoft.com/office/powerpoint/2010/main" val="165911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Internet in a Minute -2018 </a:t>
            </a:r>
            <a:r>
              <a:rPr lang="tr-TR" b="1" dirty="0" err="1"/>
              <a:t>vs</a:t>
            </a:r>
            <a:r>
              <a:rPr lang="tr-TR" b="1" dirty="0"/>
              <a:t> 2019</a:t>
            </a:r>
            <a:br>
              <a:rPr lang="tr-TR" b="1" dirty="0"/>
            </a:br>
            <a:r>
              <a:rPr lang="en-US" sz="1600" dirty="0">
                <a:hlinkClick r:id="rId3"/>
              </a:rPr>
              <a:t>https://www.beingguru.com/2019/06/what-happens-on-internet-in-60-seconds-one-minute-in-2019/</a:t>
            </a:r>
            <a:endParaRPr lang="en-US" sz="1600" b="1" dirty="0"/>
          </a:p>
        </p:txBody>
      </p:sp>
      <p:pic>
        <p:nvPicPr>
          <p:cNvPr id="1026" name="Picture 2" descr="1 minute internet usage ile ilgili gÃ¶rsel sonucu"/>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5528694" y="1690688"/>
            <a:ext cx="4143626" cy="480054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www.beingguru.com/wp-content/uploads/2018/09/internet-in-a-minute-2018.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935" y="1825624"/>
            <a:ext cx="4908551" cy="4575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4065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How </a:t>
            </a:r>
            <a:r>
              <a:rPr lang="tr-TR" b="1" dirty="0" err="1"/>
              <a:t>does</a:t>
            </a:r>
            <a:r>
              <a:rPr lang="tr-TR" b="1" dirty="0"/>
              <a:t> IS </a:t>
            </a:r>
            <a:r>
              <a:rPr lang="tr-TR" b="1" dirty="0" err="1"/>
              <a:t>transform</a:t>
            </a:r>
            <a:r>
              <a:rPr lang="tr-TR" b="1" dirty="0"/>
              <a:t> </a:t>
            </a:r>
            <a:r>
              <a:rPr lang="tr-TR" b="1" dirty="0" err="1"/>
              <a:t>business</a:t>
            </a:r>
            <a:r>
              <a:rPr lang="tr-TR" b="1" dirty="0"/>
              <a:t>?</a:t>
            </a:r>
            <a:endParaRPr lang="en-US" b="1" dirty="0"/>
          </a:p>
        </p:txBody>
      </p:sp>
      <p:sp>
        <p:nvSpPr>
          <p:cNvPr id="3" name="İçerik Yer Tutucusu 2"/>
          <p:cNvSpPr>
            <a:spLocks noGrp="1"/>
          </p:cNvSpPr>
          <p:nvPr>
            <p:ph idx="1"/>
          </p:nvPr>
        </p:nvSpPr>
        <p:spPr/>
        <p:txBody>
          <a:bodyPr/>
          <a:lstStyle/>
          <a:p>
            <a:r>
              <a:rPr lang="tr-TR" dirty="0"/>
              <a:t>One of the biggest changes in business environment: Information Systems</a:t>
            </a:r>
          </a:p>
          <a:p>
            <a:r>
              <a:rPr lang="tr-TR" dirty="0" err="1"/>
              <a:t>What</a:t>
            </a:r>
            <a:r>
              <a:rPr lang="tr-TR" dirty="0"/>
              <a:t> is </a:t>
            </a:r>
            <a:r>
              <a:rPr lang="tr-TR" dirty="0" err="1"/>
              <a:t>the</a:t>
            </a:r>
            <a:r>
              <a:rPr lang="tr-TR" dirty="0"/>
              <a:t> </a:t>
            </a:r>
            <a:r>
              <a:rPr lang="tr-TR" dirty="0" err="1"/>
              <a:t>effect</a:t>
            </a:r>
            <a:r>
              <a:rPr lang="tr-TR" dirty="0"/>
              <a:t> of IS on </a:t>
            </a:r>
            <a:r>
              <a:rPr lang="tr-TR" dirty="0" err="1"/>
              <a:t>business</a:t>
            </a:r>
            <a:r>
              <a:rPr lang="tr-TR" dirty="0"/>
              <a:t>, </a:t>
            </a:r>
            <a:r>
              <a:rPr lang="tr-TR" dirty="0" err="1"/>
              <a:t>economies</a:t>
            </a:r>
            <a:r>
              <a:rPr lang="tr-TR" dirty="0"/>
              <a:t> </a:t>
            </a:r>
            <a:r>
              <a:rPr lang="tr-TR" dirty="0" err="1"/>
              <a:t>and</a:t>
            </a:r>
            <a:r>
              <a:rPr lang="tr-TR" dirty="0"/>
              <a:t> </a:t>
            </a:r>
            <a:r>
              <a:rPr lang="tr-TR" dirty="0" err="1"/>
              <a:t>societies</a:t>
            </a:r>
            <a:r>
              <a:rPr lang="tr-TR" dirty="0"/>
              <a:t>?</a:t>
            </a:r>
            <a:endParaRPr lang="en-US" dirty="0"/>
          </a:p>
        </p:txBody>
      </p:sp>
    </p:spTree>
    <p:extLst>
      <p:ext uri="{BB962C8B-B14F-4D97-AF65-F5344CB8AC3E}">
        <p14:creationId xmlns:p14="http://schemas.microsoft.com/office/powerpoint/2010/main" val="1893805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7C82605-61E8-43F1-8A24-2BC115AB20B1}"/>
              </a:ext>
            </a:extLst>
          </p:cNvPr>
          <p:cNvSpPr>
            <a:spLocks noGrp="1"/>
          </p:cNvSpPr>
          <p:nvPr>
            <p:ph type="title"/>
          </p:nvPr>
        </p:nvSpPr>
        <p:spPr/>
        <p:txBody>
          <a:bodyPr/>
          <a:lstStyle/>
          <a:p>
            <a:r>
              <a:rPr lang="tr-TR" b="1" dirty="0"/>
              <a:t>On Economies:</a:t>
            </a:r>
          </a:p>
        </p:txBody>
      </p:sp>
      <p:sp>
        <p:nvSpPr>
          <p:cNvPr id="3" name="Content Placeholder 2">
            <a:extLst>
              <a:ext uri="{FF2B5EF4-FFF2-40B4-BE49-F238E27FC236}">
                <a16:creationId xmlns="" xmlns:a16="http://schemas.microsoft.com/office/drawing/2014/main" id="{9250F1A6-B92F-42C7-94D5-43FB15B1B14E}"/>
              </a:ext>
            </a:extLst>
          </p:cNvPr>
          <p:cNvSpPr>
            <a:spLocks noGrp="1"/>
          </p:cNvSpPr>
          <p:nvPr>
            <p:ph idx="1"/>
          </p:nvPr>
        </p:nvSpPr>
        <p:spPr/>
        <p:txBody>
          <a:bodyPr/>
          <a:lstStyle/>
          <a:p>
            <a:r>
              <a:rPr lang="tr-TR" dirty="0"/>
              <a:t>Online trading and increased labor productivity: ICT creates total value added.</a:t>
            </a:r>
          </a:p>
          <a:p>
            <a:r>
              <a:rPr lang="tr-TR" dirty="0"/>
              <a:t>Manufacturing has changed: M2M, big data, 3D printing, AI, robots etc</a:t>
            </a:r>
          </a:p>
          <a:p>
            <a:r>
              <a:rPr lang="tr-TR" dirty="0"/>
              <a:t>Changes in work life: New ICT skills, changes in work tasks, higher collaboration, close monitoring, working irregular hours.</a:t>
            </a:r>
          </a:p>
        </p:txBody>
      </p:sp>
    </p:spTree>
    <p:extLst>
      <p:ext uri="{BB962C8B-B14F-4D97-AF65-F5344CB8AC3E}">
        <p14:creationId xmlns:p14="http://schemas.microsoft.com/office/powerpoint/2010/main" val="2607397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A917F6-267F-4FA4-95B5-6CDD38B69E36}"/>
              </a:ext>
            </a:extLst>
          </p:cNvPr>
          <p:cNvSpPr>
            <a:spLocks noGrp="1"/>
          </p:cNvSpPr>
          <p:nvPr>
            <p:ph type="title"/>
          </p:nvPr>
        </p:nvSpPr>
        <p:spPr/>
        <p:txBody>
          <a:bodyPr/>
          <a:lstStyle/>
          <a:p>
            <a:r>
              <a:rPr lang="tr-TR" b="1" dirty="0"/>
              <a:t>On Societies</a:t>
            </a:r>
          </a:p>
        </p:txBody>
      </p:sp>
      <p:sp>
        <p:nvSpPr>
          <p:cNvPr id="3" name="Content Placeholder 2">
            <a:extLst>
              <a:ext uri="{FF2B5EF4-FFF2-40B4-BE49-F238E27FC236}">
                <a16:creationId xmlns="" xmlns:a16="http://schemas.microsoft.com/office/drawing/2014/main" id="{8428927D-1657-4B78-A70E-EFFF70AFA83F}"/>
              </a:ext>
            </a:extLst>
          </p:cNvPr>
          <p:cNvSpPr>
            <a:spLocks noGrp="1"/>
          </p:cNvSpPr>
          <p:nvPr>
            <p:ph idx="1"/>
          </p:nvPr>
        </p:nvSpPr>
        <p:spPr/>
        <p:txBody>
          <a:bodyPr/>
          <a:lstStyle/>
          <a:p>
            <a:r>
              <a:rPr lang="en-US" dirty="0"/>
              <a:t>The number of Internet users in OECD countries</a:t>
            </a:r>
            <a:r>
              <a:rPr lang="tr-TR" dirty="0"/>
              <a:t>: from 60 % to 95 % (2005 to 2013).</a:t>
            </a:r>
          </a:p>
          <a:p>
            <a:r>
              <a:rPr lang="tr-TR" dirty="0"/>
              <a:t>Large differences across countries and inside countries.</a:t>
            </a:r>
          </a:p>
          <a:p>
            <a:r>
              <a:rPr lang="tr-TR" dirty="0"/>
              <a:t>Broadband access is not the same.</a:t>
            </a:r>
          </a:p>
          <a:p>
            <a:r>
              <a:rPr lang="tr-TR" dirty="0"/>
              <a:t>New skills are required from the workers - New ways to work and communicate.</a:t>
            </a:r>
          </a:p>
          <a:p>
            <a:endParaRPr lang="tr-TR" dirty="0"/>
          </a:p>
          <a:p>
            <a:endParaRPr lang="tr-TR" dirty="0"/>
          </a:p>
        </p:txBody>
      </p:sp>
    </p:spTree>
    <p:extLst>
      <p:ext uri="{BB962C8B-B14F-4D97-AF65-F5344CB8AC3E}">
        <p14:creationId xmlns:p14="http://schemas.microsoft.com/office/powerpoint/2010/main" val="889536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D294AA4-88C1-4816-86DA-694ACC648198}"/>
              </a:ext>
            </a:extLst>
          </p:cNvPr>
          <p:cNvSpPr>
            <a:spLocks noGrp="1"/>
          </p:cNvSpPr>
          <p:nvPr>
            <p:ph type="title"/>
          </p:nvPr>
        </p:nvSpPr>
        <p:spPr/>
        <p:txBody>
          <a:bodyPr/>
          <a:lstStyle/>
          <a:p>
            <a:r>
              <a:rPr lang="tr-TR" b="1" dirty="0"/>
              <a:t>On Societies</a:t>
            </a:r>
            <a:endParaRPr lang="tr-TR" dirty="0"/>
          </a:p>
        </p:txBody>
      </p:sp>
      <p:sp>
        <p:nvSpPr>
          <p:cNvPr id="3" name="Content Placeholder 2">
            <a:extLst>
              <a:ext uri="{FF2B5EF4-FFF2-40B4-BE49-F238E27FC236}">
                <a16:creationId xmlns="" xmlns:a16="http://schemas.microsoft.com/office/drawing/2014/main" id="{D3B8EC12-D072-4413-8FFF-1BD16BE96516}"/>
              </a:ext>
            </a:extLst>
          </p:cNvPr>
          <p:cNvSpPr>
            <a:spLocks noGrp="1"/>
          </p:cNvSpPr>
          <p:nvPr>
            <p:ph idx="1"/>
          </p:nvPr>
        </p:nvSpPr>
        <p:spPr/>
        <p:txBody>
          <a:bodyPr/>
          <a:lstStyle/>
          <a:p>
            <a:r>
              <a:rPr lang="tr-TR" dirty="0"/>
              <a:t>Easier communication, free digital products</a:t>
            </a:r>
          </a:p>
          <a:p>
            <a:r>
              <a:rPr lang="tr-TR" dirty="0"/>
              <a:t>New ways to spend free time</a:t>
            </a:r>
          </a:p>
          <a:p>
            <a:r>
              <a:rPr lang="tr-TR" dirty="0"/>
              <a:t>The world becomes flat?</a:t>
            </a:r>
          </a:p>
          <a:p>
            <a:endParaRPr lang="tr-TR" dirty="0"/>
          </a:p>
        </p:txBody>
      </p:sp>
    </p:spTree>
    <p:extLst>
      <p:ext uri="{BB962C8B-B14F-4D97-AF65-F5344CB8AC3E}">
        <p14:creationId xmlns:p14="http://schemas.microsoft.com/office/powerpoint/2010/main" val="2117226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DD2EBDA-D609-4363-A671-A1A91BB3CB2F}"/>
              </a:ext>
            </a:extLst>
          </p:cNvPr>
          <p:cNvSpPr>
            <a:spLocks noGrp="1"/>
          </p:cNvSpPr>
          <p:nvPr>
            <p:ph type="title"/>
          </p:nvPr>
        </p:nvSpPr>
        <p:spPr/>
        <p:txBody>
          <a:bodyPr/>
          <a:lstStyle/>
          <a:p>
            <a:r>
              <a:rPr lang="tr-TR" b="1" dirty="0"/>
              <a:t>On Firms</a:t>
            </a:r>
          </a:p>
        </p:txBody>
      </p:sp>
      <p:sp>
        <p:nvSpPr>
          <p:cNvPr id="3" name="Content Placeholder 2">
            <a:extLst>
              <a:ext uri="{FF2B5EF4-FFF2-40B4-BE49-F238E27FC236}">
                <a16:creationId xmlns="" xmlns:a16="http://schemas.microsoft.com/office/drawing/2014/main" id="{8235FE69-20F0-4FDA-8CC1-C9E935EA2FCD}"/>
              </a:ext>
            </a:extLst>
          </p:cNvPr>
          <p:cNvSpPr>
            <a:spLocks noGrp="1"/>
          </p:cNvSpPr>
          <p:nvPr>
            <p:ph idx="1"/>
          </p:nvPr>
        </p:nvSpPr>
        <p:spPr/>
        <p:txBody>
          <a:bodyPr/>
          <a:lstStyle/>
          <a:p>
            <a:r>
              <a:rPr lang="tr-TR" dirty="0"/>
              <a:t>Higher competition in the market</a:t>
            </a:r>
          </a:p>
          <a:p>
            <a:r>
              <a:rPr lang="tr-TR" dirty="0"/>
              <a:t>New markets are opening, destroying old ones.</a:t>
            </a:r>
          </a:p>
          <a:p>
            <a:r>
              <a:rPr lang="tr-TR" dirty="0"/>
              <a:t>New platforms like clouds</a:t>
            </a:r>
          </a:p>
          <a:p>
            <a:r>
              <a:rPr lang="tr-TR" dirty="0"/>
              <a:t>More outsourcing, </a:t>
            </a:r>
            <a:r>
              <a:rPr lang="tr-TR" dirty="0" err="1"/>
              <a:t>more</a:t>
            </a:r>
            <a:r>
              <a:rPr lang="tr-TR" dirty="0"/>
              <a:t> </a:t>
            </a:r>
            <a:r>
              <a:rPr lang="tr-TR" dirty="0" err="1"/>
              <a:t>collaboration</a:t>
            </a:r>
            <a:endParaRPr lang="tr-TR" dirty="0"/>
          </a:p>
          <a:p>
            <a:r>
              <a:rPr lang="tr-TR" dirty="0" err="1"/>
              <a:t>Firms</a:t>
            </a:r>
            <a:r>
              <a:rPr lang="tr-TR" dirty="0"/>
              <a:t> </a:t>
            </a:r>
            <a:r>
              <a:rPr lang="tr-TR" dirty="0" err="1"/>
              <a:t>will</a:t>
            </a:r>
            <a:r>
              <a:rPr lang="tr-TR" dirty="0"/>
              <a:t> be </a:t>
            </a:r>
            <a:r>
              <a:rPr lang="tr-TR" dirty="0" err="1"/>
              <a:t>smaller</a:t>
            </a:r>
            <a:r>
              <a:rPr lang="tr-TR"/>
              <a:t> in size.</a:t>
            </a:r>
            <a:endParaRPr lang="tr-TR" dirty="0"/>
          </a:p>
          <a:p>
            <a:endParaRPr lang="tr-TR" dirty="0"/>
          </a:p>
        </p:txBody>
      </p:sp>
    </p:spTree>
    <p:extLst>
      <p:ext uri="{BB962C8B-B14F-4D97-AF65-F5344CB8AC3E}">
        <p14:creationId xmlns:p14="http://schemas.microsoft.com/office/powerpoint/2010/main" val="31742879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900</Words>
  <Application>Microsoft Office PowerPoint</Application>
  <PresentationFormat>Geniş ekran</PresentationFormat>
  <Paragraphs>76</Paragraphs>
  <Slides>11</Slides>
  <Notes>9</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Business Information Systems I</vt:lpstr>
      <vt:lpstr>How does IS transform business? – WB Report, 2016</vt:lpstr>
      <vt:lpstr>How does IS transform business? – WB Report, 2016</vt:lpstr>
      <vt:lpstr>Internet in a Minute -2018 vs 2019 https://www.beingguru.com/2019/06/what-happens-on-internet-in-60-seconds-one-minute-in-2019/</vt:lpstr>
      <vt:lpstr>How does IS transform business?</vt:lpstr>
      <vt:lpstr>On Economies:</vt:lpstr>
      <vt:lpstr>On Societies</vt:lpstr>
      <vt:lpstr>On Societies</vt:lpstr>
      <vt:lpstr>On Firms</vt:lpstr>
      <vt:lpstr>On Firms:</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Information Systems I</dc:title>
  <dc:creator>SEVGI EDA TUZCU</dc:creator>
  <cp:lastModifiedBy>SEVGI EDA TUZCU</cp:lastModifiedBy>
  <cp:revision>47</cp:revision>
  <cp:lastPrinted>2019-09-24T12:02:04Z</cp:lastPrinted>
  <dcterms:created xsi:type="dcterms:W3CDTF">2019-09-20T12:55:49Z</dcterms:created>
  <dcterms:modified xsi:type="dcterms:W3CDTF">2020-01-13T08:51:48Z</dcterms:modified>
</cp:coreProperties>
</file>