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9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3/13/2019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3/13/2019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3/13/2019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9099" y="1788454"/>
            <a:ext cx="9852338" cy="2098226"/>
          </a:xfrm>
        </p:spPr>
        <p:txBody>
          <a:bodyPr/>
          <a:lstStyle/>
          <a:p>
            <a:r>
              <a:rPr lang="tr-TR" b="1" dirty="0" smtClean="0">
                <a:effectLst>
                  <a:outerShdw blurRad="38100" dist="38100" dir="2700000" algn="tl">
                    <a:srgbClr val="000000">
                      <a:alpha val="43137"/>
                    </a:srgbClr>
                  </a:outerShdw>
                </a:effectLst>
              </a:rPr>
              <a:t>TURİZM VE ÇEVRE</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159099" y="4432798"/>
            <a:ext cx="9852338" cy="1086237"/>
          </a:xfrm>
        </p:spPr>
        <p:txBody>
          <a:bodyPr>
            <a:normAutofit/>
          </a:bodyPr>
          <a:lstStyle/>
          <a:p>
            <a:pPr algn="l"/>
            <a:r>
              <a:rPr lang="tr-TR" sz="2400" b="1" dirty="0">
                <a:solidFill>
                  <a:srgbClr val="00B0F0"/>
                </a:solidFill>
                <a:effectLst>
                  <a:outerShdw blurRad="38100" dist="38100" dir="2700000" algn="tl">
                    <a:srgbClr val="000000">
                      <a:alpha val="43137"/>
                    </a:srgbClr>
                  </a:outerShdw>
                </a:effectLst>
              </a:rPr>
              <a:t>Sulak Alanlar (</a:t>
            </a:r>
            <a:r>
              <a:rPr lang="tr-TR" sz="2400" b="1" dirty="0" err="1">
                <a:solidFill>
                  <a:srgbClr val="00B0F0"/>
                </a:solidFill>
                <a:effectLst>
                  <a:outerShdw blurRad="38100" dist="38100" dir="2700000" algn="tl">
                    <a:srgbClr val="000000">
                      <a:alpha val="43137"/>
                    </a:srgbClr>
                  </a:outerShdw>
                </a:effectLst>
              </a:rPr>
              <a:t>Wetlands</a:t>
            </a:r>
            <a:r>
              <a:rPr lang="tr-TR" sz="2400" b="1" dirty="0">
                <a:solidFill>
                  <a:srgbClr val="00B0F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6224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362164"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162" y="0"/>
            <a:ext cx="5829837" cy="6858000"/>
          </a:xfrm>
          <a:prstGeom prst="rect">
            <a:avLst/>
          </a:prstGeom>
        </p:spPr>
      </p:pic>
    </p:spTree>
    <p:extLst>
      <p:ext uri="{BB962C8B-B14F-4D97-AF65-F5344CB8AC3E}">
        <p14:creationId xmlns:p14="http://schemas.microsoft.com/office/powerpoint/2010/main" val="86293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452315"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314" y="0"/>
            <a:ext cx="5739686" cy="6858000"/>
          </a:xfrm>
          <a:prstGeom prst="rect">
            <a:avLst/>
          </a:prstGeom>
        </p:spPr>
      </p:pic>
    </p:spTree>
    <p:extLst>
      <p:ext uri="{BB962C8B-B14F-4D97-AF65-F5344CB8AC3E}">
        <p14:creationId xmlns:p14="http://schemas.microsoft.com/office/powerpoint/2010/main" val="45954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00800"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0"/>
            <a:ext cx="5791200" cy="6858000"/>
          </a:xfrm>
          <a:prstGeom prst="rect">
            <a:avLst/>
          </a:prstGeom>
        </p:spPr>
      </p:pic>
    </p:spTree>
    <p:extLst>
      <p:ext uri="{BB962C8B-B14F-4D97-AF65-F5344CB8AC3E}">
        <p14:creationId xmlns:p14="http://schemas.microsoft.com/office/powerpoint/2010/main" val="74307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55346"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46" y="0"/>
            <a:ext cx="5636654" cy="6858000"/>
          </a:xfrm>
          <a:prstGeom prst="rect">
            <a:avLst/>
          </a:prstGeom>
        </p:spPr>
      </p:pic>
    </p:spTree>
    <p:extLst>
      <p:ext uri="{BB962C8B-B14F-4D97-AF65-F5344CB8AC3E}">
        <p14:creationId xmlns:p14="http://schemas.microsoft.com/office/powerpoint/2010/main" val="367125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323528" cy="6858000"/>
          </a:xfrm>
        </p:spPr>
      </p:pic>
      <p:pic>
        <p:nvPicPr>
          <p:cNvPr id="7" name="Resim 6"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527" y="0"/>
            <a:ext cx="5868473" cy="6858000"/>
          </a:xfrm>
          <a:prstGeom prst="rect">
            <a:avLst/>
          </a:prstGeom>
        </p:spPr>
      </p:pic>
    </p:spTree>
    <p:extLst>
      <p:ext uri="{BB962C8B-B14F-4D97-AF65-F5344CB8AC3E}">
        <p14:creationId xmlns:p14="http://schemas.microsoft.com/office/powerpoint/2010/main" val="118202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8338" y="235039"/>
            <a:ext cx="11483662" cy="769513"/>
          </a:xfrm>
        </p:spPr>
        <p:txBody>
          <a:bodyPr/>
          <a:lstStyle/>
          <a:p>
            <a:pPr algn="ctr"/>
            <a:r>
              <a:rPr lang="tr-TR" b="1" dirty="0">
                <a:effectLst>
                  <a:outerShdw blurRad="38100" dist="38100" dir="2700000" algn="tl">
                    <a:srgbClr val="000000">
                      <a:alpha val="43137"/>
                    </a:srgbClr>
                  </a:outerShdw>
                </a:effectLst>
              </a:rPr>
              <a:t>Sulak Alanların Önemi ve Faydaları</a:t>
            </a:r>
          </a:p>
        </p:txBody>
      </p:sp>
      <p:sp>
        <p:nvSpPr>
          <p:cNvPr id="3" name="İçerik Yer Tutucusu 2"/>
          <p:cNvSpPr>
            <a:spLocks noGrp="1"/>
          </p:cNvSpPr>
          <p:nvPr>
            <p:ph idx="1"/>
          </p:nvPr>
        </p:nvSpPr>
        <p:spPr>
          <a:xfrm>
            <a:off x="708338" y="1049628"/>
            <a:ext cx="11483662" cy="5808372"/>
          </a:xfrm>
        </p:spPr>
        <p:txBody>
          <a:bodyPr>
            <a:normAutofit/>
          </a:bodyPr>
          <a:lstStyle/>
          <a:p>
            <a:pPr marL="0" indent="0" algn="just">
              <a:buNone/>
            </a:pPr>
            <a:r>
              <a:rPr lang="tr-TR" sz="2400" dirty="0" smtClean="0">
                <a:effectLst>
                  <a:outerShdw blurRad="38100" dist="38100" dir="2700000" algn="tl">
                    <a:srgbClr val="000000">
                      <a:alpha val="43137"/>
                    </a:srgbClr>
                  </a:outerShdw>
                </a:effectLst>
              </a:rPr>
              <a:t>Sulak </a:t>
            </a:r>
            <a:r>
              <a:rPr lang="tr-TR" sz="2400" dirty="0">
                <a:effectLst>
                  <a:outerShdw blurRad="38100" dist="38100" dir="2700000" algn="tl">
                    <a:srgbClr val="000000">
                      <a:alpha val="43137"/>
                    </a:srgbClr>
                  </a:outerShdw>
                </a:effectLst>
              </a:rPr>
              <a:t>Alanlar, tropik ormanlardan sonra biyolojik çeşitliliğin en yüksek olduğu ekosistemlerdir. Pek çok tür ve çeşitteki canlılar için uygun beslenme, üreme ve barınma ortamı olan sulak alanlar, yalnız bulundukları ülkenin değil, tüm dünyanın doğal zenginlik müzeleri olarak kabul edilmektedir. Yakın çevresinde yaşayan halkın yaşamında önemli yer tutan, bölge ve ülke ekonomisine katkılar sağlayan sulak alanlar; doğal dengenin ve biyolojik çeşitliliğin korunması yönünden de diğer ekosistemler içinde önemli ve farklı bir yere sahiptirler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Sulak </a:t>
            </a:r>
            <a:r>
              <a:rPr lang="tr-TR" sz="2400" dirty="0">
                <a:effectLst>
                  <a:outerShdw blurRad="38100" dist="38100" dir="2700000" algn="tl">
                    <a:srgbClr val="000000">
                      <a:alpha val="43137"/>
                    </a:srgbClr>
                  </a:outerShdw>
                </a:effectLst>
              </a:rPr>
              <a:t>alanlar (</a:t>
            </a:r>
            <a:r>
              <a:rPr lang="tr-TR" sz="2400" dirty="0" err="1">
                <a:effectLst>
                  <a:outerShdw blurRad="38100" dist="38100" dir="2700000" algn="tl">
                    <a:srgbClr val="000000">
                      <a:alpha val="43137"/>
                    </a:srgbClr>
                  </a:outerShdw>
                </a:effectLst>
              </a:rPr>
              <a:t>wetlands</a:t>
            </a:r>
            <a:r>
              <a:rPr lang="tr-TR" sz="2400" dirty="0">
                <a:effectLst>
                  <a:outerShdw blurRad="38100" dist="38100" dir="2700000" algn="tl">
                    <a:srgbClr val="000000">
                      <a:alpha val="43137"/>
                    </a:srgbClr>
                  </a:outerShdw>
                </a:effectLst>
              </a:rPr>
              <a:t>) birçok tür için habitat (yaşam alanları) oluşturur. Bir ortamda tür sayısı ne kadar çeşitli ve fazlaysa doğanın dengesi o kadar güçlüdür. Güçlü bir ortam başta insanlar olmak üzere bütün canlılara sayısız faydalar sağlar.</a:t>
            </a:r>
          </a:p>
          <a:p>
            <a:pPr marL="0" indent="0" algn="just">
              <a:buNone/>
            </a:pPr>
            <a:r>
              <a:rPr lang="tr-TR" sz="2400" dirty="0" smtClean="0">
                <a:effectLst>
                  <a:outerShdw blurRad="38100" dist="38100" dir="2700000" algn="tl">
                    <a:srgbClr val="000000">
                      <a:alpha val="43137"/>
                    </a:srgbClr>
                  </a:outerShdw>
                </a:effectLst>
              </a:rPr>
              <a:t>•Sulak </a:t>
            </a:r>
            <a:r>
              <a:rPr lang="tr-TR" sz="2400" dirty="0">
                <a:effectLst>
                  <a:outerShdw blurRad="38100" dist="38100" dir="2700000" algn="tl">
                    <a:srgbClr val="000000">
                      <a:alpha val="43137"/>
                    </a:srgbClr>
                  </a:outerShdw>
                </a:effectLst>
              </a:rPr>
              <a:t>alanlar temiz su sağlar. Tortu ve zehirli maddeleri alıkoyarak ve besin maddelerini kullanarak suyu temizlerler. Özellikle suların yoğun olduğu sulak alanlar, atık sulardaki organik ve inorganik maddelerin arıtılmasında önemli rol oynarlar</a:t>
            </a:r>
          </a:p>
        </p:txBody>
      </p:sp>
    </p:spTree>
    <p:extLst>
      <p:ext uri="{BB962C8B-B14F-4D97-AF65-F5344CB8AC3E}">
        <p14:creationId xmlns:p14="http://schemas.microsoft.com/office/powerpoint/2010/main" val="84037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6" y="0"/>
            <a:ext cx="11477223" cy="6858000"/>
          </a:xfrm>
        </p:spPr>
        <p:txBody>
          <a:bodyPr>
            <a:normAutofit/>
          </a:bodyPr>
          <a:lstStyle/>
          <a:p>
            <a:pPr marL="0" indent="0" algn="just">
              <a:buNone/>
            </a:pPr>
            <a:r>
              <a:rPr lang="tr-TR" sz="2400" dirty="0">
                <a:effectLst>
                  <a:outerShdw blurRad="38100" dist="38100" dir="2700000" algn="tl">
                    <a:srgbClr val="000000">
                      <a:alpha val="43137"/>
                    </a:srgbClr>
                  </a:outerShdw>
                </a:effectLst>
              </a:rPr>
              <a:t>• Toprak-su dengesinin sağlanması canlılar için önemlidir. Bu dengenin korunarak devamlılığının sağlanması toprağa ve suya bağımlı tüm canlılar için gereklidir. Doğal dengenin korunması ve su teminindeki devamlılık için sulak alanlar önemli rol oynar. Sulak alanlar bu döngünün devamlılığını sağlar.</a:t>
            </a:r>
          </a:p>
          <a:p>
            <a:pPr marL="0" indent="0" algn="just">
              <a:buNone/>
            </a:pPr>
            <a:r>
              <a:rPr lang="tr-TR" sz="2400" dirty="0">
                <a:effectLst>
                  <a:outerShdw blurRad="38100" dist="38100" dir="2700000" algn="tl">
                    <a:srgbClr val="000000">
                      <a:alpha val="43137"/>
                    </a:srgbClr>
                  </a:outerShdw>
                </a:effectLst>
              </a:rPr>
              <a:t>• Karbonun tutulması. Sulak alanlar büyük miktarda özellikle Turba formundaki karbonu hapsederler ve bu suretle küresel ısınmadaki ana suçlu olan karbondioksit olarak atmosfere karışmasını önler.</a:t>
            </a:r>
          </a:p>
          <a:p>
            <a:pPr marL="0" indent="0" algn="just">
              <a:buNone/>
            </a:pPr>
            <a:r>
              <a:rPr lang="tr-TR" sz="2400" dirty="0">
                <a:effectLst>
                  <a:outerShdw blurRad="38100" dist="38100" dir="2700000" algn="tl">
                    <a:srgbClr val="000000">
                      <a:alpha val="43137"/>
                    </a:srgbClr>
                  </a:outerShdw>
                </a:effectLst>
              </a:rPr>
              <a:t>• </a:t>
            </a:r>
            <a:r>
              <a:rPr lang="tr-TR" sz="2400" dirty="0" smtClean="0">
                <a:effectLst>
                  <a:outerShdw blurRad="38100" dist="38100" dir="2700000" algn="tl">
                    <a:srgbClr val="000000">
                      <a:alpha val="43137"/>
                    </a:srgbClr>
                  </a:outerShdw>
                </a:effectLst>
              </a:rPr>
              <a:t>Sulak </a:t>
            </a:r>
            <a:r>
              <a:rPr lang="tr-TR" sz="2400" dirty="0">
                <a:effectLst>
                  <a:outerShdw blurRad="38100" dist="38100" dir="2700000" algn="tl">
                    <a:srgbClr val="000000">
                      <a:alpha val="43137"/>
                    </a:srgbClr>
                  </a:outerShdw>
                </a:effectLst>
              </a:rPr>
              <a:t>alanlar tampon bölgeler oluşturarak göllerin ırmakların, barajların su seviyesini kontrol altına alırlar.</a:t>
            </a:r>
          </a:p>
          <a:p>
            <a:pPr marL="0" indent="0" algn="just">
              <a:buNone/>
            </a:pPr>
            <a:r>
              <a:rPr lang="tr-TR" sz="2400" dirty="0">
                <a:effectLst>
                  <a:outerShdw blurRad="38100" dist="38100" dir="2700000" algn="tl">
                    <a:srgbClr val="000000">
                      <a:alpha val="43137"/>
                    </a:srgbClr>
                  </a:outerShdw>
                </a:effectLst>
              </a:rPr>
              <a:t>• Biyolojik çeşitlilik sağlarlar. Bazı balıklar, su kuşları, sürüngenler, kabuklular, yumuşakçaların sığınma, beslenme, üreme alanlarıdır. Doğanın dengesi için çalışan alglerin çoğunluğu sulak alanlarda yaşar. Ayrıca çeşitliliğe bağlı biyolojik üretimden daha ileri verim ne olabilir? Sulak alanlardan bazıları tropikal yağmur ormanlarının verimine eşit olan hayat kaynaklarıdır.</a:t>
            </a:r>
          </a:p>
        </p:txBody>
      </p:sp>
    </p:spTree>
    <p:extLst>
      <p:ext uri="{BB962C8B-B14F-4D97-AF65-F5344CB8AC3E}">
        <p14:creationId xmlns:p14="http://schemas.microsoft.com/office/powerpoint/2010/main" val="385599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217" y="235039"/>
            <a:ext cx="11470783" cy="846786"/>
          </a:xfrm>
        </p:spPr>
        <p:txBody>
          <a:bodyPr/>
          <a:lstStyle/>
          <a:p>
            <a:pPr algn="ctr"/>
            <a:r>
              <a:rPr lang="fi-FI" b="1" dirty="0">
                <a:effectLst>
                  <a:outerShdw blurRad="38100" dist="38100" dir="2700000" algn="tl">
                    <a:srgbClr val="000000">
                      <a:alpha val="43137"/>
                    </a:srgbClr>
                  </a:outerShdw>
                </a:effectLst>
              </a:rPr>
              <a:t>Sulak Alanları Tehdit Eden Uygulamalar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21216" y="1114022"/>
            <a:ext cx="11470783" cy="5743978"/>
          </a:xfrm>
        </p:spPr>
        <p:txBody>
          <a:bodyPr>
            <a:normAutofit fontScale="92500" lnSpcReduction="10000"/>
          </a:bodyPr>
          <a:lstStyle/>
          <a:p>
            <a:pPr marL="0" indent="0" algn="just">
              <a:buNone/>
            </a:pPr>
            <a:r>
              <a:rPr lang="tr-TR" sz="2400" dirty="0">
                <a:effectLst>
                  <a:outerShdw blurRad="38100" dist="38100" dir="2700000" algn="tl">
                    <a:srgbClr val="000000">
                      <a:alpha val="43137"/>
                    </a:srgbClr>
                  </a:outerShdw>
                </a:effectLst>
              </a:rPr>
              <a:t>• S </a:t>
            </a:r>
            <a:r>
              <a:rPr lang="tr-TR" sz="2400" dirty="0" err="1">
                <a:effectLst>
                  <a:outerShdw blurRad="38100" dist="38100" dir="2700000" algn="tl">
                    <a:srgbClr val="000000">
                      <a:alpha val="43137"/>
                    </a:srgbClr>
                  </a:outerShdw>
                </a:effectLst>
              </a:rPr>
              <a:t>S</a:t>
            </a:r>
            <a:r>
              <a:rPr lang="tr-TR" sz="2400" dirty="0">
                <a:effectLst>
                  <a:outerShdw blurRad="38100" dist="38100" dir="2700000" algn="tl">
                    <a:srgbClr val="000000">
                      <a:alpha val="43137"/>
                    </a:srgbClr>
                  </a:outerShdw>
                </a:effectLst>
              </a:rPr>
              <a:t> ulak alanların tarım alanlarına dönüştürülerek kurutulması</a:t>
            </a:r>
          </a:p>
          <a:p>
            <a:pPr marL="0" indent="0" algn="just">
              <a:buNone/>
            </a:pPr>
            <a:r>
              <a:rPr lang="tr-TR" sz="2400" dirty="0">
                <a:effectLst>
                  <a:outerShdw blurRad="38100" dist="38100" dir="2700000" algn="tl">
                    <a:srgbClr val="000000">
                      <a:alpha val="43137"/>
                    </a:srgbClr>
                  </a:outerShdw>
                </a:effectLst>
              </a:rPr>
              <a:t>• Tarımda kullanılan ilaç ve gübreler</a:t>
            </a:r>
          </a:p>
          <a:p>
            <a:pPr marL="0" indent="0" algn="just">
              <a:buNone/>
            </a:pPr>
            <a:r>
              <a:rPr lang="tr-TR" sz="2400" dirty="0">
                <a:effectLst>
                  <a:outerShdw blurRad="38100" dist="38100" dir="2700000" algn="tl">
                    <a:srgbClr val="000000">
                      <a:alpha val="43137"/>
                    </a:srgbClr>
                  </a:outerShdw>
                </a:effectLst>
              </a:rPr>
              <a:t>• Hayvancılık</a:t>
            </a:r>
          </a:p>
          <a:p>
            <a:pPr marL="0" indent="0" algn="just">
              <a:buNone/>
            </a:pPr>
            <a:r>
              <a:rPr lang="tr-TR" sz="2400" dirty="0">
                <a:effectLst>
                  <a:outerShdw blurRad="38100" dist="38100" dir="2700000" algn="tl">
                    <a:srgbClr val="000000">
                      <a:alpha val="43137"/>
                    </a:srgbClr>
                  </a:outerShdw>
                </a:effectLst>
              </a:rPr>
              <a:t>• Balıkçılık</a:t>
            </a:r>
          </a:p>
          <a:p>
            <a:pPr marL="0" indent="0" algn="just">
              <a:buNone/>
            </a:pPr>
            <a:r>
              <a:rPr lang="tr-TR" sz="2400" dirty="0">
                <a:effectLst>
                  <a:outerShdw blurRad="38100" dist="38100" dir="2700000" algn="tl">
                    <a:srgbClr val="000000">
                      <a:alpha val="43137"/>
                    </a:srgbClr>
                  </a:outerShdw>
                </a:effectLst>
              </a:rPr>
              <a:t>• Turizm</a:t>
            </a:r>
          </a:p>
          <a:p>
            <a:pPr marL="0" indent="0" algn="just">
              <a:buNone/>
            </a:pPr>
            <a:r>
              <a:rPr lang="tr-TR" sz="2400" dirty="0">
                <a:effectLst>
                  <a:outerShdw blurRad="38100" dist="38100" dir="2700000" algn="tl">
                    <a:srgbClr val="000000">
                      <a:alpha val="43137"/>
                    </a:srgbClr>
                  </a:outerShdw>
                </a:effectLst>
              </a:rPr>
              <a:t>• Avcılık</a:t>
            </a:r>
          </a:p>
          <a:p>
            <a:pPr marL="0" indent="0" algn="just">
              <a:buNone/>
            </a:pPr>
            <a:r>
              <a:rPr lang="tr-TR" sz="2400" dirty="0">
                <a:effectLst>
                  <a:outerShdw blurRad="38100" dist="38100" dir="2700000" algn="tl">
                    <a:srgbClr val="000000">
                      <a:alpha val="43137"/>
                    </a:srgbClr>
                  </a:outerShdw>
                </a:effectLst>
              </a:rPr>
              <a:t>• Madencilik</a:t>
            </a:r>
          </a:p>
          <a:p>
            <a:pPr marL="0" indent="0" algn="just">
              <a:buNone/>
            </a:pPr>
            <a:r>
              <a:rPr lang="tr-TR" sz="2400" dirty="0">
                <a:effectLst>
                  <a:outerShdw blurRad="38100" dist="38100" dir="2700000" algn="tl">
                    <a:srgbClr val="000000">
                      <a:alpha val="43137"/>
                    </a:srgbClr>
                  </a:outerShdw>
                </a:effectLst>
              </a:rPr>
              <a:t>• Yabancı ve yapay türler</a:t>
            </a:r>
          </a:p>
          <a:p>
            <a:pPr marL="0" indent="0" algn="just">
              <a:buNone/>
            </a:pPr>
            <a:r>
              <a:rPr lang="tr-TR" sz="2400" dirty="0">
                <a:effectLst>
                  <a:outerShdw blurRad="38100" dist="38100" dir="2700000" algn="tl">
                    <a:srgbClr val="000000">
                      <a:alpha val="43137"/>
                    </a:srgbClr>
                  </a:outerShdw>
                </a:effectLst>
              </a:rPr>
              <a:t>• Kuraklık</a:t>
            </a:r>
          </a:p>
          <a:p>
            <a:pPr marL="0" indent="0" algn="just">
              <a:buNone/>
            </a:pPr>
            <a:r>
              <a:rPr lang="tr-TR" sz="2400" dirty="0">
                <a:effectLst>
                  <a:outerShdw blurRad="38100" dist="38100" dir="2700000" algn="tl">
                    <a:srgbClr val="000000">
                      <a:alpha val="43137"/>
                    </a:srgbClr>
                  </a:outerShdw>
                </a:effectLst>
              </a:rPr>
              <a:t>• Erozyon</a:t>
            </a:r>
          </a:p>
          <a:p>
            <a:pPr marL="0" indent="0" algn="just">
              <a:buNone/>
            </a:pPr>
            <a:r>
              <a:rPr lang="tr-TR" sz="2400" dirty="0">
                <a:effectLst>
                  <a:outerShdw blurRad="38100" dist="38100" dir="2700000" algn="tl">
                    <a:srgbClr val="000000">
                      <a:alpha val="43137"/>
                    </a:srgbClr>
                  </a:outerShdw>
                </a:effectLst>
              </a:rPr>
              <a:t>• Kentsel ve diğer yerleşim alanlarının genişlemesi</a:t>
            </a:r>
          </a:p>
          <a:p>
            <a:pPr marL="0" indent="0" algn="just">
              <a:buNone/>
            </a:pPr>
            <a:r>
              <a:rPr lang="tr-TR" sz="2400" dirty="0">
                <a:effectLst>
                  <a:outerShdw blurRad="38100" dist="38100" dir="2700000" algn="tl">
                    <a:srgbClr val="000000">
                      <a:alpha val="43137"/>
                    </a:srgbClr>
                  </a:outerShdw>
                </a:effectLst>
              </a:rPr>
              <a:t>• S </a:t>
            </a:r>
            <a:r>
              <a:rPr lang="tr-TR" sz="2400" dirty="0" err="1">
                <a:effectLst>
                  <a:outerShdw blurRad="38100" dist="38100" dir="2700000" algn="tl">
                    <a:srgbClr val="000000">
                      <a:alpha val="43137"/>
                    </a:srgbClr>
                  </a:outerShdw>
                </a:effectLst>
              </a:rPr>
              <a:t>S</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anayi</a:t>
            </a:r>
            <a:r>
              <a:rPr lang="tr-TR" sz="2400" dirty="0">
                <a:effectLst>
                  <a:outerShdw blurRad="38100" dist="38100" dir="2700000" algn="tl">
                    <a:srgbClr val="000000">
                      <a:alpha val="43137"/>
                    </a:srgbClr>
                  </a:outerShdw>
                </a:effectLst>
              </a:rPr>
              <a:t> yatırımları</a:t>
            </a:r>
          </a:p>
          <a:p>
            <a:pPr marL="0" indent="0" algn="just">
              <a:buNone/>
            </a:pPr>
            <a:r>
              <a:rPr lang="tr-TR" sz="2400" dirty="0">
                <a:effectLst>
                  <a:outerShdw blurRad="38100" dist="38100" dir="2700000" algn="tl">
                    <a:srgbClr val="000000">
                      <a:alpha val="43137"/>
                    </a:srgbClr>
                  </a:outerShdw>
                </a:effectLst>
              </a:rPr>
              <a:t>• Katı ve sıvı atıklar</a:t>
            </a:r>
          </a:p>
          <a:p>
            <a:pPr marL="0" indent="0" algn="just">
              <a:buNone/>
            </a:pP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56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1898" y="0"/>
            <a:ext cx="11490102" cy="6858000"/>
          </a:xfrm>
        </p:spPr>
        <p:txBody>
          <a:bodyPr>
            <a:normAutofit/>
          </a:bodyPr>
          <a:lstStyle/>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smtClean="0">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Başta karayolları olmak üzere yollar</a:t>
            </a:r>
          </a:p>
          <a:p>
            <a:pPr marL="0" indent="0" algn="just">
              <a:buNone/>
            </a:pPr>
            <a:r>
              <a:rPr lang="tr-TR" sz="2400" dirty="0">
                <a:effectLst>
                  <a:outerShdw blurRad="38100" dist="38100" dir="2700000" algn="tl">
                    <a:srgbClr val="000000">
                      <a:alpha val="43137"/>
                    </a:srgbClr>
                  </a:outerShdw>
                </a:effectLst>
              </a:rPr>
              <a:t>• Kanallar ve drenaj sistemleri</a:t>
            </a:r>
          </a:p>
          <a:p>
            <a:pPr marL="0" indent="0" algn="just">
              <a:buNone/>
            </a:pPr>
            <a:r>
              <a:rPr lang="tr-TR" sz="2400" dirty="0">
                <a:effectLst>
                  <a:outerShdw blurRad="38100" dist="38100" dir="2700000" algn="tl">
                    <a:srgbClr val="000000">
                      <a:alpha val="43137"/>
                    </a:srgbClr>
                  </a:outerShdw>
                </a:effectLst>
              </a:rPr>
              <a:t>• Toplumsal baskının siyasi erke etki ederek planlamanın sulak alanlar zararına değiştirilmesi</a:t>
            </a:r>
          </a:p>
          <a:p>
            <a:pPr marL="0" indent="0" algn="just">
              <a:buNone/>
            </a:pPr>
            <a:r>
              <a:rPr lang="tr-TR" sz="2400" dirty="0">
                <a:effectLst>
                  <a:outerShdw blurRad="38100" dist="38100" dir="2700000" algn="tl">
                    <a:srgbClr val="000000">
                      <a:alpha val="43137"/>
                    </a:srgbClr>
                  </a:outerShdw>
                </a:effectLst>
              </a:rPr>
              <a:t>• Yetersiz </a:t>
            </a:r>
            <a:r>
              <a:rPr lang="tr-TR" sz="2400" dirty="0" smtClean="0">
                <a:effectLst>
                  <a:outerShdw blurRad="38100" dist="38100" dir="2700000" algn="tl">
                    <a:srgbClr val="000000">
                      <a:alpha val="43137"/>
                    </a:srgbClr>
                  </a:outerShdw>
                </a:effectLst>
              </a:rPr>
              <a:t>denetim</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Türkiye,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Sözleşmesi ile başta listeye dahil ettirdiği 9 sulak alan olmak üzere, sınırları dahilindeki tüm sulak alanları korumayı, geliştirmeyi ve akılcı kullanmayı taahhüt etmiştir. Ülkemizin listeye dahil edilen 9 adet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ile ilgili özet bilgi aşağıda verilmektedir.</a:t>
            </a:r>
          </a:p>
        </p:txBody>
      </p:sp>
    </p:spTree>
    <p:extLst>
      <p:ext uri="{BB962C8B-B14F-4D97-AF65-F5344CB8AC3E}">
        <p14:creationId xmlns:p14="http://schemas.microsoft.com/office/powerpoint/2010/main" val="39743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1898" y="144887"/>
            <a:ext cx="11490101" cy="808150"/>
          </a:xfrm>
        </p:spPr>
        <p:txBody>
          <a:bodyPr/>
          <a:lstStyle/>
          <a:p>
            <a:pPr algn="ctr"/>
            <a:r>
              <a:rPr lang="tr-TR" b="1" dirty="0">
                <a:effectLst>
                  <a:outerShdw blurRad="38100" dist="38100" dir="2700000" algn="tl">
                    <a:srgbClr val="000000">
                      <a:alpha val="43137"/>
                    </a:srgbClr>
                  </a:outerShdw>
                </a:effectLst>
              </a:rPr>
              <a:t>Türkiye’deki </a:t>
            </a:r>
            <a:r>
              <a:rPr lang="tr-TR" b="1" dirty="0" err="1">
                <a:effectLst>
                  <a:outerShdw blurRad="38100" dist="38100" dir="2700000" algn="tl">
                    <a:srgbClr val="000000">
                      <a:alpha val="43137"/>
                    </a:srgbClr>
                  </a:outerShdw>
                </a:effectLst>
              </a:rPr>
              <a:t>Ramsar</a:t>
            </a:r>
            <a:r>
              <a:rPr lang="tr-TR" b="1" dirty="0">
                <a:effectLst>
                  <a:outerShdw blurRad="38100" dist="38100" dir="2700000" algn="tl">
                    <a:srgbClr val="000000">
                      <a:alpha val="43137"/>
                    </a:srgbClr>
                  </a:outerShdw>
                </a:effectLst>
              </a:rPr>
              <a:t> Alanları</a:t>
            </a:r>
          </a:p>
        </p:txBody>
      </p:sp>
      <p:sp>
        <p:nvSpPr>
          <p:cNvPr id="3" name="İçerik Yer Tutucusu 2"/>
          <p:cNvSpPr>
            <a:spLocks noGrp="1"/>
          </p:cNvSpPr>
          <p:nvPr>
            <p:ph idx="1"/>
          </p:nvPr>
        </p:nvSpPr>
        <p:spPr>
          <a:xfrm>
            <a:off x="701897" y="953036"/>
            <a:ext cx="11490101" cy="5904963"/>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Kuş (Manyas) Gölü</a:t>
            </a:r>
          </a:p>
          <a:p>
            <a:pPr marL="0" indent="0" algn="just">
              <a:buNone/>
            </a:pPr>
            <a:r>
              <a:rPr lang="tr-TR" sz="2400" dirty="0">
                <a:effectLst>
                  <a:outerShdw blurRad="38100" dist="38100" dir="2700000" algn="tl">
                    <a:srgbClr val="000000">
                      <a:alpha val="43137"/>
                    </a:srgbClr>
                  </a:outerShdw>
                </a:effectLst>
              </a:rPr>
              <a:t>Balıkesir ili sınırları içerisinde yer alan göl 16.000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bir alanı kaplamaktadır. Suları tatlı, ekolojik olarak bol gıdalı, </a:t>
            </a:r>
            <a:r>
              <a:rPr lang="tr-TR" sz="2400" dirty="0" err="1">
                <a:effectLst>
                  <a:outerShdw blurRad="38100" dist="38100" dir="2700000" algn="tl">
                    <a:srgbClr val="000000">
                      <a:alpha val="43137"/>
                    </a:srgbClr>
                  </a:outerShdw>
                </a:effectLst>
              </a:rPr>
              <a:t>limnolojik</a:t>
            </a:r>
            <a:r>
              <a:rPr lang="tr-TR" sz="2400" dirty="0">
                <a:effectLst>
                  <a:outerShdw blurRad="38100" dist="38100" dir="2700000" algn="tl">
                    <a:srgbClr val="000000">
                      <a:alpha val="43137"/>
                    </a:srgbClr>
                  </a:outerShdw>
                </a:effectLst>
              </a:rPr>
              <a:t> bakımdan killi olup, çayır ve sazlık ekosistemlerinden meydana gelmiştir. Alanda yapılan çalışmalarda 255 kuş türü tespit edilmiştir. Nesli tehlikede olan tepeli pelikan ve küçük </a:t>
            </a:r>
            <a:r>
              <a:rPr lang="tr-TR" sz="2400" dirty="0" err="1">
                <a:effectLst>
                  <a:outerShdw blurRad="38100" dist="38100" dir="2700000" algn="tl">
                    <a:srgbClr val="000000">
                      <a:alpha val="43137"/>
                    </a:srgbClr>
                  </a:outerShdw>
                </a:effectLst>
              </a:rPr>
              <a:t>karabatak’ın</a:t>
            </a:r>
            <a:r>
              <a:rPr lang="tr-TR" sz="2400" dirty="0">
                <a:effectLst>
                  <a:outerShdw blurRad="38100" dist="38100" dir="2700000" algn="tl">
                    <a:srgbClr val="000000">
                      <a:alpha val="43137"/>
                    </a:srgbClr>
                  </a:outerShdw>
                </a:effectLst>
              </a:rPr>
              <a:t> ülkemizdeki en önemli üreme alanıdır. Avrupa Konseyi tarafından iyi korunan Milli Parklara verilen “A” sınıf diploma ile ödüllendirilmiştir. 1994 yılında gölün 10.200 ha kısmı ve 1998’de tamamı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r>
              <a:rPr lang="tr-TR" sz="2400" dirty="0" smtClean="0">
                <a:effectLst>
                  <a:outerShdw blurRad="38100" dist="38100" dir="2700000" algn="tl">
                    <a:srgbClr val="000000">
                      <a:alpha val="43137"/>
                    </a:srgbClr>
                  </a:outerShdw>
                </a:effectLst>
              </a:rPr>
              <a:t>.</a:t>
            </a:r>
            <a:endParaRPr lang="tr-TR" sz="2400" dirty="0">
              <a:effectLst>
                <a:outerShdw blurRad="38100" dist="38100" dir="2700000" algn="tl">
                  <a:srgbClr val="000000">
                    <a:alpha val="43137"/>
                  </a:srgbClr>
                </a:outerShdw>
              </a:effectLst>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772" y="3898822"/>
            <a:ext cx="8100810" cy="2959177"/>
          </a:xfrm>
          <a:prstGeom prst="rect">
            <a:avLst/>
          </a:prstGeom>
        </p:spPr>
      </p:pic>
    </p:spTree>
    <p:extLst>
      <p:ext uri="{BB962C8B-B14F-4D97-AF65-F5344CB8AC3E}">
        <p14:creationId xmlns:p14="http://schemas.microsoft.com/office/powerpoint/2010/main" val="150105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217" y="350949"/>
            <a:ext cx="11470783" cy="782392"/>
          </a:xfrm>
        </p:spPr>
        <p:txBody>
          <a:bodyPr/>
          <a:lstStyle/>
          <a:p>
            <a:pPr algn="ctr"/>
            <a:r>
              <a:rPr lang="tr-TR" b="1" dirty="0">
                <a:effectLst>
                  <a:outerShdw blurRad="38100" dist="38100" dir="2700000" algn="tl">
                    <a:srgbClr val="000000">
                      <a:alpha val="43137"/>
                    </a:srgbClr>
                  </a:outerShdw>
                </a:effectLst>
              </a:rPr>
              <a:t>Sulak Alanlar (</a:t>
            </a:r>
            <a:r>
              <a:rPr lang="tr-TR" b="1" dirty="0" err="1">
                <a:effectLst>
                  <a:outerShdw blurRad="38100" dist="38100" dir="2700000" algn="tl">
                    <a:srgbClr val="000000">
                      <a:alpha val="43137"/>
                    </a:srgbClr>
                  </a:outerShdw>
                </a:effectLst>
              </a:rPr>
              <a:t>Wetlands</a:t>
            </a:r>
            <a:r>
              <a:rPr lang="tr-TR" b="1" dirty="0">
                <a:effectLst>
                  <a:outerShdw blurRad="38100" dist="38100" dir="2700000" algn="tl">
                    <a:srgbClr val="000000">
                      <a:alpha val="43137"/>
                    </a:srgbClr>
                  </a:outerShdw>
                </a:effectLst>
              </a:rPr>
              <a:t>)</a:t>
            </a:r>
          </a:p>
        </p:txBody>
      </p:sp>
      <p:sp>
        <p:nvSpPr>
          <p:cNvPr id="3" name="İçerik Yer Tutucusu 2"/>
          <p:cNvSpPr>
            <a:spLocks noGrp="1"/>
          </p:cNvSpPr>
          <p:nvPr>
            <p:ph idx="1"/>
          </p:nvPr>
        </p:nvSpPr>
        <p:spPr>
          <a:xfrm>
            <a:off x="721216" y="1191296"/>
            <a:ext cx="11470783" cy="5666704"/>
          </a:xfrm>
        </p:spPr>
        <p:txBody>
          <a:bodyPr>
            <a:normAutofit/>
          </a:bodyPr>
          <a:lstStyle/>
          <a:p>
            <a:pPr marL="0" indent="0" algn="just">
              <a:buNone/>
            </a:pPr>
            <a:r>
              <a:rPr lang="tr-TR" sz="2400" dirty="0">
                <a:effectLst>
                  <a:outerShdw blurRad="38100" dist="38100" dir="2700000" algn="tl">
                    <a:srgbClr val="000000">
                      <a:alpha val="43137"/>
                    </a:srgbClr>
                  </a:outerShdw>
                </a:effectLst>
              </a:rPr>
              <a:t>Bir ülkedeki tüm bitki ve hayvan türleri bunlar arasında özellikle tarım, hayvancılık, ormancılık, balıkçılık, tıp-eczacılık ve sanayi alanlarında kullanılan türler, hem o ülkenin hem de dünyanın biyolojik zenginliklerinden kabul edilir. Bu zenginliklerin çok yoğun olduğu bölgeler tropikal alanlar ve sulak alanlardır. Yoğunluk o kadar fazladır ki türler arası yaşamsal ilişkinin her kademesinde denge ve zenginlik söz konusudur. Çeşitli türler bir saatin dişlileri gibi birbirleriyle etkileşim içinde bulunmakta; bizim de bir parçası olduğumuz ekolojik sistemi sağlıklı tutmaktadır. Bu ekolojik zemberek o kadar girifttir ki, tüm bilgilerimize rağmen hangi canlının ekosistemde tam olarak ne rol oynadığını tam olarak bilemiyoruz. Kesin olarak bilinen şey ise, insanoğlunun bugün kaynak olarak kullandığı çeşitlerden ancak doğal sistemler sağlıklı olduğu sürece yararlanabileceğidir. İnsanoğlunun çıkarları hatta varlığı sadece ekonomik değeri olanlar değil tüm canlı ve cansız </a:t>
            </a:r>
            <a:r>
              <a:rPr lang="tr-TR" sz="2400" dirty="0" smtClean="0">
                <a:effectLst>
                  <a:outerShdw blurRad="38100" dist="38100" dir="2700000" algn="tl">
                    <a:srgbClr val="000000">
                      <a:alpha val="43137"/>
                    </a:srgbClr>
                  </a:outerShdw>
                </a:effectLst>
              </a:rPr>
              <a:t>(</a:t>
            </a:r>
            <a:r>
              <a:rPr lang="tr-TR" sz="2400" dirty="0" err="1" smtClean="0">
                <a:effectLst>
                  <a:outerShdw blurRad="38100" dist="38100" dir="2700000" algn="tl">
                    <a:srgbClr val="000000">
                      <a:alpha val="43137"/>
                    </a:srgbClr>
                  </a:outerShdw>
                </a:effectLst>
              </a:rPr>
              <a:t>biyotik-abiyotik</a:t>
            </a:r>
            <a:r>
              <a:rPr lang="tr-TR" sz="2400" dirty="0">
                <a:effectLst>
                  <a:outerShdw blurRad="38100" dist="38100" dir="2700000" algn="tl">
                    <a:srgbClr val="000000">
                      <a:alpha val="43137"/>
                    </a:srgbClr>
                  </a:outerShdw>
                </a:effectLst>
              </a:rPr>
              <a:t>) doğayı koruyabilmesine bağlıdır.</a:t>
            </a:r>
          </a:p>
        </p:txBody>
      </p:sp>
    </p:spTree>
    <p:extLst>
      <p:ext uri="{BB962C8B-B14F-4D97-AF65-F5344CB8AC3E}">
        <p14:creationId xmlns:p14="http://schemas.microsoft.com/office/powerpoint/2010/main" val="213103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6" y="0"/>
            <a:ext cx="11477223"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Sultan Sazlığı</a:t>
            </a:r>
          </a:p>
          <a:p>
            <a:pPr marL="0" indent="0" algn="just">
              <a:buNone/>
            </a:pPr>
            <a:r>
              <a:rPr lang="tr-TR" sz="2400" dirty="0">
                <a:effectLst>
                  <a:outerShdw blurRad="38100" dist="38100" dir="2700000" algn="tl">
                    <a:srgbClr val="000000">
                      <a:alpha val="43137"/>
                    </a:srgbClr>
                  </a:outerShdw>
                </a:effectLst>
              </a:rPr>
              <a:t>Kayseri ili sınırları içerisinde yer alan Sultan Sazlığı toplam alanı 39.000 ha alanı kapsar. Alan tatlı, tuzlu ve hafif tuzlu göl ile geniş bataklık gibi farklı ekosistemlerinden oluşmaktadır. Yapılan çalışmalarda 301 kuş türü tespit edilmiştir. Alan, nesli tehlikede olan küçük karabatak, dik kuyruk ve yaz </a:t>
            </a:r>
            <a:r>
              <a:rPr lang="tr-TR" sz="2400" dirty="0" err="1">
                <a:effectLst>
                  <a:outerShdw blurRad="38100" dist="38100" dir="2700000" algn="tl">
                    <a:srgbClr val="000000">
                      <a:alpha val="43137"/>
                    </a:srgbClr>
                  </a:outerShdw>
                </a:effectLst>
              </a:rPr>
              <a:t>ördeği’nin</a:t>
            </a:r>
            <a:r>
              <a:rPr lang="tr-TR" sz="2400" dirty="0">
                <a:effectLst>
                  <a:outerShdw blurRad="38100" dist="38100" dir="2700000" algn="tl">
                    <a:srgbClr val="000000">
                      <a:alpha val="43137"/>
                    </a:srgbClr>
                  </a:outerShdw>
                </a:effectLst>
              </a:rPr>
              <a:t> ülkemizdeki en önemli üreme alanıdır. Alanın 17.200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kısmı 1994’de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Sözleşmesi Listesine dahil edilmiştir. Sultan Sazlığı, Dünya Bankası desteğiyle başlatılan “Korunan Alanlar ve Sürdürülebilir Doğal Kaynak Yönetimi Projesi” (GEF-2) kapsamında incelenmekte olup, proje çerçevesinde alanda, akılcı kullanım ve geniş katılımlı uygun bir yönetim planı oluşturma çalışmaları devam etmektedir.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63" y="3631842"/>
            <a:ext cx="9358648" cy="3226158"/>
          </a:xfrm>
          <a:prstGeom prst="rect">
            <a:avLst/>
          </a:prstGeom>
        </p:spPr>
      </p:pic>
    </p:spTree>
    <p:extLst>
      <p:ext uri="{BB962C8B-B14F-4D97-AF65-F5344CB8AC3E}">
        <p14:creationId xmlns:p14="http://schemas.microsoft.com/office/powerpoint/2010/main" val="332047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414" y="0"/>
            <a:ext cx="11438586" cy="6858000"/>
          </a:xfrm>
        </p:spPr>
        <p:txBody>
          <a:bodyPr>
            <a:normAutofit/>
          </a:bodyPr>
          <a:lstStyle/>
          <a:p>
            <a:pPr marL="0" indent="0" algn="just">
              <a:buNone/>
            </a:pPr>
            <a:r>
              <a:rPr lang="tr-TR" sz="2400" dirty="0">
                <a:effectLst>
                  <a:outerShdw blurRad="38100" dist="38100" dir="2700000" algn="tl">
                    <a:srgbClr val="000000">
                      <a:alpha val="43137"/>
                    </a:srgbClr>
                  </a:outerShdw>
                </a:effectLst>
              </a:rPr>
              <a:t>Kızılırmak Deltası</a:t>
            </a:r>
          </a:p>
          <a:p>
            <a:pPr marL="0" indent="0" algn="just">
              <a:buNone/>
            </a:pPr>
            <a:r>
              <a:rPr lang="tr-TR" sz="2400" dirty="0" smtClean="0">
                <a:effectLst>
                  <a:outerShdw blurRad="38100" dist="38100" dir="2700000" algn="tl">
                    <a:srgbClr val="000000">
                      <a:alpha val="43137"/>
                    </a:srgbClr>
                  </a:outerShdw>
                </a:effectLst>
              </a:rPr>
              <a:t>Samsun </a:t>
            </a:r>
            <a:r>
              <a:rPr lang="tr-TR" sz="2400" dirty="0">
                <a:effectLst>
                  <a:outerShdw blurRad="38100" dist="38100" dir="2700000" algn="tl">
                    <a:srgbClr val="000000">
                      <a:alpha val="43137"/>
                    </a:srgbClr>
                  </a:outerShdw>
                </a:effectLst>
              </a:rPr>
              <a:t>ili sınırları içerisinde yer alan Delta 16.110 ha alanı kaplamaktadır. Deniz, ırmak, göl, sazlık, bataklık, çayır, mera, orman, kumul ve tarım alanları gibi farklı ekolojik karakterdeki habitatların bir arada bulunduğu bir sulak alan ekosistemidir. Türkiye’deki nadir </a:t>
            </a:r>
            <a:r>
              <a:rPr lang="tr-TR" sz="2400" dirty="0" err="1">
                <a:effectLst>
                  <a:outerShdw blurRad="38100" dist="38100" dir="2700000" algn="tl">
                    <a:srgbClr val="000000">
                      <a:alpha val="43137"/>
                    </a:srgbClr>
                  </a:outerShdw>
                </a:effectLst>
              </a:rPr>
              <a:t>subasar</a:t>
            </a:r>
            <a:r>
              <a:rPr lang="tr-TR" sz="2400" dirty="0">
                <a:effectLst>
                  <a:outerShdw blurRad="38100" dist="38100" dir="2700000" algn="tl">
                    <a:srgbClr val="000000">
                      <a:alpha val="43137"/>
                    </a:srgbClr>
                  </a:outerShdw>
                </a:effectLst>
              </a:rPr>
              <a:t> ormanlarından birisi bu deltada bulunmaktadır. Bölgede bugüne kadar yapılan çalışmalarda 308 kuş türü tespit edilmiştir. Büyük deniz düdükçünü ve kuzey incir kuşu bu bölgede tespit edilmiştir. Nesli tehlikede olan tepeli pelikan, cüce karabatak, al boyunlu kaz, dik kuyruk, şah kartal, küçük kerkenez ve toy ‘un en önemli barınma alanlarıdır. Bu türlerden tepeli pelikan deltada kuluçkaya yatmaktadır. Delta 15 Nisan 1998 tarihinde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98" y="3740558"/>
            <a:ext cx="7147774" cy="3117442"/>
          </a:xfrm>
          <a:prstGeom prst="rect">
            <a:avLst/>
          </a:prstGeom>
        </p:spPr>
      </p:pic>
    </p:spTree>
    <p:extLst>
      <p:ext uri="{BB962C8B-B14F-4D97-AF65-F5344CB8AC3E}">
        <p14:creationId xmlns:p14="http://schemas.microsoft.com/office/powerpoint/2010/main" val="258148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9018" y="0"/>
            <a:ext cx="11502981"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Göksu Deltası</a:t>
            </a:r>
          </a:p>
          <a:p>
            <a:pPr marL="0" indent="0" algn="just">
              <a:buNone/>
            </a:pPr>
            <a:r>
              <a:rPr lang="tr-TR" sz="2400" dirty="0">
                <a:effectLst>
                  <a:outerShdw blurRad="38100" dist="38100" dir="2700000" algn="tl">
                    <a:srgbClr val="000000">
                      <a:alpha val="43137"/>
                    </a:srgbClr>
                  </a:outerShdw>
                </a:effectLst>
              </a:rPr>
              <a:t>İçel sınırları içerisinde yer alan Delta 14.480 ha alanı kapsar. Alan tatlı, tuzlu ve hafif tuzlu göl alanları, geniş bataklık ekosistemleri ile kıyı ve kumul alanlarından meydana gelmiştir. Alanda yapılan çalışmalarda 332 kuş türü tespit edilmiş olup, sayıları giderek azalan saz horozunun en önemli üreme alanıdır. Nesli tehlikede olan küçük karabatak, tepeli pelikan, yaz ördeği, </a:t>
            </a:r>
            <a:r>
              <a:rPr lang="tr-TR" sz="2400" dirty="0" err="1">
                <a:effectLst>
                  <a:outerShdw blurRad="38100" dist="38100" dir="2700000" algn="tl">
                    <a:srgbClr val="000000">
                      <a:alpha val="43137"/>
                    </a:srgbClr>
                  </a:outerShdw>
                </a:effectLst>
              </a:rPr>
              <a:t>pasbaş</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patka</a:t>
            </a:r>
            <a:r>
              <a:rPr lang="tr-TR" sz="2400" dirty="0">
                <a:effectLst>
                  <a:outerShdw blurRad="38100" dist="38100" dir="2700000" algn="tl">
                    <a:srgbClr val="000000">
                      <a:alpha val="43137"/>
                    </a:srgbClr>
                  </a:outerShdw>
                </a:effectLst>
              </a:rPr>
              <a:t>, büyük orman kartalı ve şah </a:t>
            </a:r>
            <a:r>
              <a:rPr lang="tr-TR" sz="2400" dirty="0" err="1">
                <a:effectLst>
                  <a:outerShdw blurRad="38100" dist="38100" dir="2700000" algn="tl">
                    <a:srgbClr val="000000">
                      <a:alpha val="43137"/>
                    </a:srgbClr>
                  </a:outerShdw>
                </a:effectLst>
              </a:rPr>
              <a:t>kartal’ın</a:t>
            </a:r>
            <a:r>
              <a:rPr lang="tr-TR" sz="2400" dirty="0">
                <a:effectLst>
                  <a:outerShdw blurRad="38100" dist="38100" dir="2700000" algn="tl">
                    <a:srgbClr val="000000">
                      <a:alpha val="43137"/>
                    </a:srgbClr>
                  </a:outerShdw>
                </a:effectLst>
              </a:rPr>
              <a:t> en önemli üreme alanıdır. Alan, 1990 yılında Özel Çevre Koruma Bölgesi (kıyı suları dahil 23.600 ha) ilan edilmiştir. Ayrıca, Alanın 8650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kısmı 1994 yılında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Sözleşmesi Listesine dahil edilmiştir.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381" y="3335629"/>
            <a:ext cx="7328079" cy="3522371"/>
          </a:xfrm>
          <a:prstGeom prst="rect">
            <a:avLst/>
          </a:prstGeom>
        </p:spPr>
      </p:pic>
    </p:spTree>
    <p:extLst>
      <p:ext uri="{BB962C8B-B14F-4D97-AF65-F5344CB8AC3E}">
        <p14:creationId xmlns:p14="http://schemas.microsoft.com/office/powerpoint/2010/main" val="110265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0"/>
            <a:ext cx="11464344"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Seyfe Gölü</a:t>
            </a:r>
          </a:p>
          <a:p>
            <a:pPr marL="0" indent="0" algn="just">
              <a:buNone/>
            </a:pPr>
            <a:r>
              <a:rPr lang="tr-TR" sz="2400" dirty="0">
                <a:effectLst>
                  <a:outerShdw blurRad="38100" dist="38100" dir="2700000" algn="tl">
                    <a:srgbClr val="000000">
                      <a:alpha val="43137"/>
                    </a:srgbClr>
                  </a:outerShdw>
                </a:effectLst>
              </a:rPr>
              <a:t>Kırşehir ili sınırları içerisinde yer alan göl 14.000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bir alanı kapsar. Suları tuzlu olup; gölde üreyen kuşlar için yaşamsal önem taşıyan yaklaşık 1500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hafif tuzlu-tatlı su bataklıklardan meydana gelmiştir. Bölgede yapılan çalışmalarda 187 kuş türü tespit edilmiştir. Tuz gölünden sonra </a:t>
            </a:r>
            <a:r>
              <a:rPr lang="tr-TR" sz="2400" dirty="0" err="1">
                <a:effectLst>
                  <a:outerShdw blurRad="38100" dist="38100" dir="2700000" algn="tl">
                    <a:srgbClr val="000000">
                      <a:alpha val="43137"/>
                    </a:srgbClr>
                  </a:outerShdw>
                </a:effectLst>
              </a:rPr>
              <a:t>flamingo’nun</a:t>
            </a:r>
            <a:r>
              <a:rPr lang="tr-TR" sz="2400" dirty="0">
                <a:effectLst>
                  <a:outerShdw blurRad="38100" dist="38100" dir="2700000" algn="tl">
                    <a:srgbClr val="000000">
                      <a:alpha val="43137"/>
                    </a:srgbClr>
                  </a:outerShdw>
                </a:effectLst>
              </a:rPr>
              <a:t> en önemli üreme alanıdır. Yaklaşık 2000 çift flamingo kuluçkaya yatmaktadır. Nesli dünya çapın tehlikede olan </a:t>
            </a:r>
            <a:r>
              <a:rPr lang="tr-TR" sz="2400" dirty="0" err="1">
                <a:effectLst>
                  <a:outerShdw blurRad="38100" dist="38100" dir="2700000" algn="tl">
                    <a:srgbClr val="000000">
                      <a:alpha val="43137"/>
                    </a:srgbClr>
                  </a:outerShdw>
                </a:effectLst>
              </a:rPr>
              <a:t>toy’un</a:t>
            </a:r>
            <a:r>
              <a:rPr lang="tr-TR" sz="2400" dirty="0">
                <a:effectLst>
                  <a:outerShdw blurRad="38100" dist="38100" dir="2700000" algn="tl">
                    <a:srgbClr val="000000">
                      <a:alpha val="43137"/>
                    </a:srgbClr>
                  </a:outerShdw>
                </a:effectLst>
              </a:rPr>
              <a:t> beslenme ve üreme alanıdır. Gölün 10.200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kısmı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713" y="2962141"/>
            <a:ext cx="7289442" cy="3895859"/>
          </a:xfrm>
          <a:prstGeom prst="rect">
            <a:avLst/>
          </a:prstGeom>
        </p:spPr>
      </p:pic>
    </p:spTree>
    <p:extLst>
      <p:ext uri="{BB962C8B-B14F-4D97-AF65-F5344CB8AC3E}">
        <p14:creationId xmlns:p14="http://schemas.microsoft.com/office/powerpoint/2010/main" val="139299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0534" y="0"/>
            <a:ext cx="11451465"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Burdur Gölü</a:t>
            </a:r>
          </a:p>
          <a:p>
            <a:pPr marL="0" indent="0" algn="just">
              <a:buNone/>
            </a:pPr>
            <a:r>
              <a:rPr lang="tr-TR" sz="2400" dirty="0">
                <a:effectLst>
                  <a:outerShdw blurRad="38100" dist="38100" dir="2700000" algn="tl">
                    <a:srgbClr val="000000">
                      <a:alpha val="43137"/>
                    </a:srgbClr>
                  </a:outerShdw>
                </a:effectLst>
              </a:rPr>
              <a:t>Burdur ve Isparta illeri sınırlarında yer alan Burdur Gölü 23.700 </a:t>
            </a:r>
            <a:r>
              <a:rPr lang="tr-TR" sz="2400" dirty="0" err="1">
                <a:effectLst>
                  <a:outerShdw blurRad="38100" dist="38100" dir="2700000" algn="tl">
                    <a:srgbClr val="000000">
                      <a:alpha val="43137"/>
                    </a:srgbClr>
                  </a:outerShdw>
                </a:effectLst>
              </a:rPr>
              <a:t>ha’lık</a:t>
            </a:r>
            <a:r>
              <a:rPr lang="tr-TR" sz="2400" dirty="0">
                <a:effectLst>
                  <a:outerShdw blurRad="38100" dist="38100" dir="2700000" algn="tl">
                    <a:srgbClr val="000000">
                      <a:alpha val="43137"/>
                    </a:srgbClr>
                  </a:outerShdw>
                </a:effectLst>
              </a:rPr>
              <a:t> bir alanı kaplamaktadır. Türkiye’nin en derin göllerinden biri olup, suları tuzlu ve arsenikli, besin maddeleri yönünden fakirdir. Burdur Gölü öncelikle, kışın çok sayıda su kuşu açısından önem taşır. Nesli dünya çapında tehlike altına olan dik kuyruk ördeğin dünyadaki en önemli kışlama alanı olup, Dünya kış popülasyonunun % 70 Burdur Gölü’nde bulunmaktadır. Kış aylarında nesli tehlikede şah kartal bulunmaktadır. Alanın, 1994 yılında 12.600 hektarlık bölümü, 1998’de tamamı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62" y="3065173"/>
            <a:ext cx="7881870" cy="3792828"/>
          </a:xfrm>
          <a:prstGeom prst="rect">
            <a:avLst/>
          </a:prstGeom>
        </p:spPr>
      </p:pic>
    </p:spTree>
    <p:extLst>
      <p:ext uri="{BB962C8B-B14F-4D97-AF65-F5344CB8AC3E}">
        <p14:creationId xmlns:p14="http://schemas.microsoft.com/office/powerpoint/2010/main" val="166693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0534" y="0"/>
            <a:ext cx="11451465" cy="6858000"/>
          </a:xfrm>
        </p:spPr>
        <p:txBody>
          <a:bodyPr>
            <a:normAutofit/>
          </a:bodyPr>
          <a:lstStyle/>
          <a:p>
            <a:pPr marL="0" indent="0" algn="just">
              <a:buNone/>
            </a:pPr>
            <a:r>
              <a:rPr lang="tr-TR" sz="2400" b="1" dirty="0" err="1">
                <a:solidFill>
                  <a:srgbClr val="FF0000"/>
                </a:solidFill>
                <a:effectLst>
                  <a:outerShdw blurRad="38100" dist="38100" dir="2700000" algn="tl">
                    <a:srgbClr val="000000">
                      <a:alpha val="43137"/>
                    </a:srgbClr>
                  </a:outerShdw>
                </a:effectLst>
              </a:rPr>
              <a:t>Uluabat</a:t>
            </a:r>
            <a:r>
              <a:rPr lang="tr-TR" sz="2400" b="1" dirty="0">
                <a:solidFill>
                  <a:srgbClr val="FF0000"/>
                </a:solidFill>
                <a:effectLst>
                  <a:outerShdw blurRad="38100" dist="38100" dir="2700000" algn="tl">
                    <a:srgbClr val="000000">
                      <a:alpha val="43137"/>
                    </a:srgbClr>
                  </a:outerShdw>
                </a:effectLst>
              </a:rPr>
              <a:t> (</a:t>
            </a:r>
            <a:r>
              <a:rPr lang="tr-TR" sz="2400" b="1" dirty="0" err="1">
                <a:solidFill>
                  <a:srgbClr val="FF0000"/>
                </a:solidFill>
                <a:effectLst>
                  <a:outerShdw blurRad="38100" dist="38100" dir="2700000" algn="tl">
                    <a:srgbClr val="000000">
                      <a:alpha val="43137"/>
                    </a:srgbClr>
                  </a:outerShdw>
                </a:effectLst>
              </a:rPr>
              <a:t>Apolyont</a:t>
            </a:r>
            <a:r>
              <a:rPr lang="tr-TR" sz="2400" b="1" dirty="0">
                <a:solidFill>
                  <a:srgbClr val="FF0000"/>
                </a:solidFill>
                <a:effectLst>
                  <a:outerShdw blurRad="38100" dist="38100" dir="2700000" algn="tl">
                    <a:srgbClr val="000000">
                      <a:alpha val="43137"/>
                    </a:srgbClr>
                  </a:outerShdw>
                </a:effectLst>
              </a:rPr>
              <a:t>) Gölü</a:t>
            </a:r>
          </a:p>
          <a:p>
            <a:pPr marL="0" indent="0" algn="just">
              <a:buNone/>
            </a:pPr>
            <a:r>
              <a:rPr lang="tr-TR" sz="2400" dirty="0">
                <a:effectLst>
                  <a:outerShdw blurRad="38100" dist="38100" dir="2700000" algn="tl">
                    <a:srgbClr val="000000">
                      <a:alpha val="43137"/>
                    </a:srgbClr>
                  </a:outerShdw>
                </a:effectLst>
              </a:rPr>
              <a:t>Bursa ili sınırları içerisinde yer alan </a:t>
            </a:r>
            <a:r>
              <a:rPr lang="tr-TR" sz="2400" dirty="0" err="1">
                <a:effectLst>
                  <a:outerShdw blurRad="38100" dist="38100" dir="2700000" algn="tl">
                    <a:srgbClr val="000000">
                      <a:alpha val="43137"/>
                    </a:srgbClr>
                  </a:outerShdw>
                </a:effectLst>
              </a:rPr>
              <a:t>Uluabat</a:t>
            </a:r>
            <a:r>
              <a:rPr lang="tr-TR" sz="2400" dirty="0">
                <a:effectLst>
                  <a:outerShdw blurRad="38100" dist="38100" dir="2700000" algn="tl">
                    <a:srgbClr val="000000">
                      <a:alpha val="43137"/>
                    </a:srgbClr>
                  </a:outerShdw>
                </a:effectLst>
              </a:rPr>
              <a:t> Gölü 13.500 ha büyüklüğündedir. Suları tatlı, ekolojik olarak bol gıdalı olup; açık su yüzeyleri ile çayır ve sazlık ekosistemlerinden meydana gelmiştir. Alanın kuş göç yolu üzerinde bulunması ve Manyas Gölüne yakın olması kuşlar açısından önemini artırmaktadır. Dünya çapında nesli tehlikede olan küçük karabatağın ülkemizdeki en önemli üreme alanıdır. 1996 Ocak ayında sayılan 429.423 su kuşu, 1970’den beri Türkiye’de bir gölde kaydedilen en yüksek su kuşu sayısıdır. Bu güne kadar hiç bir koruma statüsüne kavuşturulmayan alan, Çevre Bakanlığı tarafından 15 Nisan 1998 tarihinde Resmi Gazetede yayınlanan tebliğ ile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9" y="3683358"/>
            <a:ext cx="7585656" cy="3174642"/>
          </a:xfrm>
          <a:prstGeom prst="rect">
            <a:avLst/>
          </a:prstGeom>
        </p:spPr>
      </p:pic>
    </p:spTree>
    <p:extLst>
      <p:ext uri="{BB962C8B-B14F-4D97-AF65-F5344CB8AC3E}">
        <p14:creationId xmlns:p14="http://schemas.microsoft.com/office/powerpoint/2010/main" val="225268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45076"/>
            <a:ext cx="11464343" cy="6812924"/>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Gediz Deltası</a:t>
            </a:r>
          </a:p>
          <a:p>
            <a:pPr marL="0" indent="0" algn="just">
              <a:buNone/>
            </a:pPr>
            <a:r>
              <a:rPr lang="tr-TR" sz="2400" dirty="0">
                <a:effectLst>
                  <a:outerShdw blurRad="38100" dist="38100" dir="2700000" algn="tl">
                    <a:srgbClr val="000000">
                      <a:alpha val="43137"/>
                    </a:srgbClr>
                  </a:outerShdw>
                </a:effectLst>
              </a:rPr>
              <a:t>İzmir ili sınırları içerisinde yer alan Delta 20.400 ha alanı kaplamaktadır. Delta ince kordonlarla denizden ayrılan ve suları tuzlu olan dalyanlar, tuzlalar, tatlı su bataklıkları ile çayırlık ve sazlık alanlardan meydana gelmiştir. Bölgede bugüne kadar yapılan çalışmalarda 205 kuş türü tespit edilmiştir. Nesli tehlikede olan tepeli pelikan ve küçük </a:t>
            </a:r>
            <a:r>
              <a:rPr lang="tr-TR" sz="2400" dirty="0" err="1">
                <a:effectLst>
                  <a:outerShdw blurRad="38100" dist="38100" dir="2700000" algn="tl">
                    <a:srgbClr val="000000">
                      <a:alpha val="43137"/>
                    </a:srgbClr>
                  </a:outerShdw>
                </a:effectLst>
              </a:rPr>
              <a:t>kerkenez’in</a:t>
            </a:r>
            <a:r>
              <a:rPr lang="tr-TR" sz="2400" dirty="0">
                <a:effectLst>
                  <a:outerShdw blurRad="38100" dist="38100" dir="2700000" algn="tl">
                    <a:srgbClr val="000000">
                      <a:alpha val="43137"/>
                    </a:srgbClr>
                  </a:outerShdw>
                </a:effectLst>
              </a:rPr>
              <a:t> en önemli üreme alanıdır. Alan deniz kuşları özellikle de </a:t>
            </a:r>
            <a:r>
              <a:rPr lang="tr-TR" sz="2400" dirty="0" err="1">
                <a:effectLst>
                  <a:outerShdw blurRad="38100" dist="38100" dir="2700000" algn="tl">
                    <a:srgbClr val="000000">
                      <a:alpha val="43137"/>
                    </a:srgbClr>
                  </a:outerShdw>
                </a:effectLst>
              </a:rPr>
              <a:t>sumru</a:t>
            </a:r>
            <a:r>
              <a:rPr lang="tr-TR" sz="2400" dirty="0">
                <a:effectLst>
                  <a:outerShdw blurRad="38100" dist="38100" dir="2700000" algn="tl">
                    <a:srgbClr val="000000">
                      <a:alpha val="43137"/>
                    </a:srgbClr>
                  </a:outerShdw>
                </a:effectLst>
              </a:rPr>
              <a:t> ve martılar için tüm Akdeniz genelinde önemli bir üreme bölgesidir. Delta, 15 Nisan 1998 tarihinde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924" y="3155324"/>
            <a:ext cx="7830355" cy="3702676"/>
          </a:xfrm>
          <a:prstGeom prst="rect">
            <a:avLst/>
          </a:prstGeom>
        </p:spPr>
      </p:pic>
    </p:spTree>
    <p:extLst>
      <p:ext uri="{BB962C8B-B14F-4D97-AF65-F5344CB8AC3E}">
        <p14:creationId xmlns:p14="http://schemas.microsoft.com/office/powerpoint/2010/main" val="22807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1898" y="0"/>
            <a:ext cx="11490102" cy="6858000"/>
          </a:xfrm>
        </p:spPr>
        <p:txBody>
          <a:bodyPr>
            <a:normAutofit/>
          </a:bodyPr>
          <a:lstStyle/>
          <a:p>
            <a:pPr marL="0" indent="0" algn="just">
              <a:buNone/>
            </a:pPr>
            <a:r>
              <a:rPr lang="tr-TR" sz="2400" b="1" dirty="0" err="1">
                <a:solidFill>
                  <a:srgbClr val="FF0000"/>
                </a:solidFill>
                <a:effectLst>
                  <a:outerShdw blurRad="38100" dist="38100" dir="2700000" algn="tl">
                    <a:srgbClr val="000000">
                      <a:alpha val="43137"/>
                    </a:srgbClr>
                  </a:outerShdw>
                </a:effectLst>
              </a:rPr>
              <a:t>Akyatan</a:t>
            </a:r>
            <a:r>
              <a:rPr lang="tr-TR" sz="2400" b="1" dirty="0">
                <a:solidFill>
                  <a:srgbClr val="FF0000"/>
                </a:solidFill>
                <a:effectLst>
                  <a:outerShdw blurRad="38100" dist="38100" dir="2700000" algn="tl">
                    <a:srgbClr val="000000">
                      <a:alpha val="43137"/>
                    </a:srgbClr>
                  </a:outerShdw>
                </a:effectLst>
              </a:rPr>
              <a:t> Lagünü</a:t>
            </a:r>
          </a:p>
          <a:p>
            <a:pPr marL="0" indent="0" algn="just">
              <a:buNone/>
            </a:pPr>
            <a:r>
              <a:rPr lang="tr-TR" sz="2400" dirty="0">
                <a:effectLst>
                  <a:outerShdw blurRad="38100" dist="38100" dir="2700000" algn="tl">
                    <a:srgbClr val="000000">
                      <a:alpha val="43137"/>
                    </a:srgbClr>
                  </a:outerShdw>
                </a:effectLst>
              </a:rPr>
              <a:t>Adana ili sınırları içerisinde olup, 14.000 ha yüzölçümüne sahiptir. Türkiye’nin en büyük lagün gölü olup; göl suyundaki tuzluluk mevsimlere göre değişmektedir. Lagün ile deniz arasında yüksekliği 20 m’yi bulan ve genişliği bir kaç km olan Türkiye’nin en büyük kumulları yer almaktadır. Bölgede bugüne kadar yapılan çalışmalarda 250 kuş türü tespit edilmiştir. Nesli tehlikede olan yaz ördeği, saz horozu ve </a:t>
            </a:r>
            <a:r>
              <a:rPr lang="tr-TR" sz="2400" dirty="0" err="1">
                <a:effectLst>
                  <a:outerShdw blurRad="38100" dist="38100" dir="2700000" algn="tl">
                    <a:srgbClr val="000000">
                      <a:alpha val="43137"/>
                    </a:srgbClr>
                  </a:outerShdw>
                </a:effectLst>
              </a:rPr>
              <a:t>turaç’ın</a:t>
            </a:r>
            <a:r>
              <a:rPr lang="tr-TR" sz="2400" dirty="0">
                <a:effectLst>
                  <a:outerShdw blurRad="38100" dist="38100" dir="2700000" algn="tl">
                    <a:srgbClr val="000000">
                      <a:alpha val="43137"/>
                    </a:srgbClr>
                  </a:outerShdw>
                </a:effectLst>
              </a:rPr>
              <a:t> en önemli üreme alanlarından biri olup; dik kuyruk ördeğin de kalabalık gruplar oluşturduğu bir alandır. Alan, 15 Nisan 1998 tarihinde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Alanı ilan edilmiştir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804" y="3168203"/>
            <a:ext cx="7714444" cy="3689797"/>
          </a:xfrm>
          <a:prstGeom prst="rect">
            <a:avLst/>
          </a:prstGeom>
        </p:spPr>
      </p:pic>
    </p:spTree>
    <p:extLst>
      <p:ext uri="{BB962C8B-B14F-4D97-AF65-F5344CB8AC3E}">
        <p14:creationId xmlns:p14="http://schemas.microsoft.com/office/powerpoint/2010/main" val="91999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8338" y="685800"/>
            <a:ext cx="10264462" cy="1485900"/>
          </a:xfrm>
        </p:spPr>
        <p:txBody>
          <a:bodyPr/>
          <a:lstStyle/>
          <a:p>
            <a:r>
              <a:rPr lang="tr-TR" b="1" dirty="0" smtClean="0">
                <a:effectLst>
                  <a:outerShdw blurRad="38100" dist="38100" dir="2700000" algn="tl">
                    <a:srgbClr val="000000">
                      <a:alpha val="43137"/>
                    </a:srgbClr>
                  </a:outerShdw>
                </a:effectLst>
              </a:rPr>
              <a:t>KAYNAKÇA</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08338" y="2286000"/>
            <a:ext cx="11483662" cy="3581400"/>
          </a:xfrm>
        </p:spPr>
        <p:txBody>
          <a:bodyPr>
            <a:normAutofit/>
          </a:bodyPr>
          <a:lstStyle/>
          <a:p>
            <a:pPr marL="0" indent="0">
              <a:buNone/>
            </a:pPr>
            <a:r>
              <a:rPr lang="tr-TR" sz="2400" b="1" dirty="0">
                <a:effectLst>
                  <a:outerShdw blurRad="38100" dist="38100" dir="2700000" algn="tl">
                    <a:srgbClr val="000000">
                      <a:alpha val="43137"/>
                    </a:srgbClr>
                  </a:outerShdw>
                </a:effectLst>
              </a:rPr>
              <a:t>Öğr. Gör. Nihat Demirtaş , Ankuzem ,Turizm ve Çevre, Ankara 2011 , s. 1-528</a:t>
            </a: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273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8" y="0"/>
            <a:ext cx="11477222" cy="6858000"/>
          </a:xfrm>
        </p:spPr>
        <p:txBody>
          <a:bodyPr>
            <a:normAutofit/>
          </a:bodyPr>
          <a:lstStyle/>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smtClean="0">
                <a:effectLst>
                  <a:outerShdw blurRad="38100" dist="38100" dir="2700000" algn="tl">
                    <a:srgbClr val="000000">
                      <a:alpha val="43137"/>
                    </a:srgbClr>
                  </a:outerShdw>
                </a:effectLst>
              </a:rPr>
              <a:t>Türkiye </a:t>
            </a:r>
            <a:r>
              <a:rPr lang="tr-TR" sz="2400" dirty="0">
                <a:effectLst>
                  <a:outerShdw blurRad="38100" dist="38100" dir="2700000" algn="tl">
                    <a:srgbClr val="000000">
                      <a:alpha val="43137"/>
                    </a:srgbClr>
                  </a:outerShdw>
                </a:effectLst>
              </a:rPr>
              <a:t>coğrafi konumu, geniş toprakları, </a:t>
            </a:r>
            <a:r>
              <a:rPr lang="tr-TR" sz="2400" dirty="0" err="1">
                <a:effectLst>
                  <a:outerShdw blurRad="38100" dist="38100" dir="2700000" algn="tl">
                    <a:srgbClr val="000000">
                      <a:alpha val="43137"/>
                    </a:srgbClr>
                  </a:outerShdw>
                </a:effectLst>
              </a:rPr>
              <a:t>topoğrafik</a:t>
            </a:r>
            <a:r>
              <a:rPr lang="tr-TR" sz="2400" dirty="0">
                <a:effectLst>
                  <a:outerShdw blurRad="38100" dist="38100" dir="2700000" algn="tl">
                    <a:srgbClr val="000000">
                      <a:alpha val="43137"/>
                    </a:srgbClr>
                  </a:outerShdw>
                </a:effectLst>
              </a:rPr>
              <a:t> yapısı ve farklı iklim bölgeleri sebebiyle, ornitolojik açıdan özel bir önem taşımaktadır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Asya, Avrupa ve Afrika kıtalarının kesişme noktasında bulunan Türkiye, Batı </a:t>
            </a:r>
            <a:r>
              <a:rPr lang="tr-TR" sz="2400" dirty="0" err="1">
                <a:effectLst>
                  <a:outerShdw blurRad="38100" dist="38100" dir="2700000" algn="tl">
                    <a:srgbClr val="000000">
                      <a:alpha val="43137"/>
                    </a:srgbClr>
                  </a:outerShdw>
                </a:effectLst>
              </a:rPr>
              <a:t>Palearktik</a:t>
            </a:r>
            <a:r>
              <a:rPr lang="tr-TR" sz="2400" dirty="0">
                <a:effectLst>
                  <a:outerShdw blurRad="38100" dist="38100" dir="2700000" algn="tl">
                    <a:srgbClr val="000000">
                      <a:alpha val="43137"/>
                    </a:srgbClr>
                  </a:outerShdw>
                </a:effectLst>
              </a:rPr>
              <a:t> yöreyi güneydeki kışlama alanlarına bağlayan tabii bir köprü meydana getirmektedir. Türkiye aynı zamanda, topografyası ve dolayısıyla iklim şartlarının getirdiği çeşitlilik ve değişik yaşama ortamlarının varlığı yönünden de benzersizdir. Bu çeşitlilik sonucunda, gerek bitki örtüsü, gerekse hayvan toplulukları açısından </a:t>
            </a:r>
            <a:r>
              <a:rPr lang="tr-TR" sz="2400" dirty="0" smtClean="0">
                <a:effectLst>
                  <a:outerShdw blurRad="38100" dist="38100" dir="2700000" algn="tl">
                    <a:srgbClr val="000000">
                      <a:alpha val="43137"/>
                    </a:srgbClr>
                  </a:outerShdw>
                </a:effectLst>
              </a:rPr>
              <a:t>ülkenin </a:t>
            </a:r>
            <a:r>
              <a:rPr lang="tr-TR" sz="2400" dirty="0">
                <a:effectLst>
                  <a:outerShdw blurRad="38100" dist="38100" dir="2700000" algn="tl">
                    <a:srgbClr val="000000">
                      <a:alpha val="43137"/>
                    </a:srgbClr>
                  </a:outerShdw>
                </a:effectLst>
              </a:rPr>
              <a:t>yüzölçümü dikkate alındığında, olağanüstü bir ortam zenginliği söz konusudur</a:t>
            </a:r>
            <a:r>
              <a:rPr lang="tr-TR" sz="2400" dirty="0" smtClean="0">
                <a:effectLst>
                  <a:outerShdw blurRad="38100" dist="38100" dir="2700000" algn="tl">
                    <a:srgbClr val="000000">
                      <a:alpha val="43137"/>
                    </a:srgbClr>
                  </a:outerShdw>
                </a:effectLst>
              </a:rPr>
              <a:t>.</a:t>
            </a: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err="1">
                <a:effectLst>
                  <a:outerShdw blurRad="38100" dist="38100" dir="2700000" algn="tl">
                    <a:srgbClr val="000000">
                      <a:alpha val="43137"/>
                    </a:srgbClr>
                  </a:outerShdw>
                </a:effectLst>
              </a:rPr>
              <a:t>Wetland</a:t>
            </a:r>
            <a:r>
              <a:rPr lang="tr-TR" sz="2400" dirty="0">
                <a:effectLst>
                  <a:outerShdw blurRad="38100" dist="38100" dir="2700000" algn="tl">
                    <a:srgbClr val="000000">
                      <a:alpha val="43137"/>
                    </a:srgbClr>
                  </a:outerShdw>
                </a:effectLst>
              </a:rPr>
              <a:t> (yaş alan, sulak alan) ekoloji çağının bir icadı olan ve oldukça yeni bir kelimedir. Yeni olması nedeniyle önemi henüz tam anlamıyla anlaşılamamıştır. Doğadaki işleyişin değerini ne yazık ki sorunlar çıktıktan sonra fark edebiliyoruz.</a:t>
            </a:r>
          </a:p>
        </p:txBody>
      </p:sp>
    </p:spTree>
    <p:extLst>
      <p:ext uri="{BB962C8B-B14F-4D97-AF65-F5344CB8AC3E}">
        <p14:creationId xmlns:p14="http://schemas.microsoft.com/office/powerpoint/2010/main" val="196867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9853" y="235039"/>
            <a:ext cx="11522299" cy="1297547"/>
          </a:xfrm>
        </p:spPr>
        <p:txBody>
          <a:bodyPr>
            <a:normAutofit/>
          </a:bodyPr>
          <a:lstStyle/>
          <a:p>
            <a:pPr algn="ctr"/>
            <a:r>
              <a:rPr lang="tr-TR" b="1" dirty="0">
                <a:effectLst>
                  <a:outerShdw blurRad="38100" dist="38100" dir="2700000" algn="tl">
                    <a:srgbClr val="000000">
                      <a:alpha val="43137"/>
                    </a:srgbClr>
                  </a:outerShdw>
                </a:effectLst>
              </a:rPr>
              <a:t>Sulak Alanlar (</a:t>
            </a:r>
            <a:r>
              <a:rPr lang="tr-TR" b="1" dirty="0" err="1">
                <a:effectLst>
                  <a:outerShdw blurRad="38100" dist="38100" dir="2700000" algn="tl">
                    <a:srgbClr val="000000">
                      <a:alpha val="43137"/>
                    </a:srgbClr>
                  </a:outerShdw>
                </a:effectLst>
              </a:rPr>
              <a:t>Ramsar</a:t>
            </a:r>
            <a:r>
              <a:rPr lang="tr-TR" b="1" dirty="0">
                <a:effectLst>
                  <a:outerShdw blurRad="38100" dist="38100" dir="2700000" algn="tl">
                    <a:srgbClr val="000000">
                      <a:alpha val="43137"/>
                    </a:srgbClr>
                  </a:outerShdw>
                </a:effectLst>
              </a:rPr>
              <a:t>) Sözleşmesi</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ve Yasal Düzenlemeler</a:t>
            </a:r>
          </a:p>
        </p:txBody>
      </p:sp>
      <p:sp>
        <p:nvSpPr>
          <p:cNvPr id="3" name="İçerik Yer Tutucusu 2"/>
          <p:cNvSpPr>
            <a:spLocks noGrp="1"/>
          </p:cNvSpPr>
          <p:nvPr>
            <p:ph idx="1"/>
          </p:nvPr>
        </p:nvSpPr>
        <p:spPr>
          <a:xfrm>
            <a:off x="759852" y="1661374"/>
            <a:ext cx="11432147" cy="5196625"/>
          </a:xfrm>
        </p:spPr>
        <p:txBody>
          <a:bodyPr>
            <a:normAutofit/>
          </a:bodyPr>
          <a:lstStyle/>
          <a:p>
            <a:pPr marL="0" indent="0" algn="just">
              <a:buNone/>
            </a:pPr>
            <a:r>
              <a:rPr lang="tr-TR" sz="2400" dirty="0">
                <a:effectLst>
                  <a:outerShdw blurRad="38100" dist="38100" dir="2700000" algn="tl">
                    <a:srgbClr val="000000">
                      <a:alpha val="43137"/>
                    </a:srgbClr>
                  </a:outerShdw>
                </a:effectLst>
              </a:rPr>
              <a:t>Ülkemiz, sulak alanların korunması yönünden son derece önemli olan bu sözleşmeye 30 Aralık 1993 tarihinde taraf olmuş, Sözleşme 94/5434 sayılı Bakanlar Kurulu kararıyla 17.05.1994 tarihi ve 21937 sayılı Resmi </a:t>
            </a:r>
            <a:r>
              <a:rPr lang="tr-TR" sz="2400" dirty="0" err="1">
                <a:effectLst>
                  <a:outerShdw blurRad="38100" dist="38100" dir="2700000" algn="tl">
                    <a:srgbClr val="000000">
                      <a:alpha val="43137"/>
                    </a:srgbClr>
                  </a:outerShdw>
                </a:effectLst>
              </a:rPr>
              <a:t>Gazete›de</a:t>
            </a:r>
            <a:r>
              <a:rPr lang="tr-TR" sz="2400" dirty="0">
                <a:effectLst>
                  <a:outerShdw blurRad="38100" dist="38100" dir="2700000" algn="tl">
                    <a:srgbClr val="000000">
                      <a:alpha val="43137"/>
                    </a:srgbClr>
                  </a:outerShdw>
                </a:effectLst>
              </a:rPr>
              <a:t> yayımlanarak yürürlüğe girmiştir. Türkiye 1994 yılında 5 sulak alanını </a:t>
            </a:r>
            <a:r>
              <a:rPr lang="tr-TR" sz="2400" dirty="0" err="1">
                <a:effectLst>
                  <a:outerShdw blurRad="38100" dist="38100" dir="2700000" algn="tl">
                    <a:srgbClr val="000000">
                      <a:alpha val="43137"/>
                    </a:srgbClr>
                  </a:outerShdw>
                </a:effectLst>
              </a:rPr>
              <a:t>Ramsar</a:t>
            </a:r>
            <a:r>
              <a:rPr lang="tr-TR" sz="2400" dirty="0">
                <a:effectLst>
                  <a:outerShdw blurRad="38100" dist="38100" dir="2700000" algn="tl">
                    <a:srgbClr val="000000">
                      <a:alpha val="43137"/>
                    </a:srgbClr>
                  </a:outerShdw>
                </a:effectLst>
              </a:rPr>
              <a:t> Sözleşmesi Listesine dahil ettirerek Sözleşmeye taraf olmuştur. Bu alanlar; Seyfe Gölü, Sultan Sazlığı, Göksu Deltası, Kuş (Manyas) Gölü ve Burdur Gölüdür. 1998 yılında ise, Gediz Deltası, Kızılırmak Deltası, </a:t>
            </a:r>
            <a:r>
              <a:rPr lang="tr-TR" sz="2400" dirty="0" err="1">
                <a:effectLst>
                  <a:outerShdw blurRad="38100" dist="38100" dir="2700000" algn="tl">
                    <a:srgbClr val="000000">
                      <a:alpha val="43137"/>
                    </a:srgbClr>
                  </a:outerShdw>
                </a:effectLst>
              </a:rPr>
              <a:t>Akyatan</a:t>
            </a:r>
            <a:r>
              <a:rPr lang="tr-TR" sz="2400" dirty="0">
                <a:effectLst>
                  <a:outerShdw blurRad="38100" dist="38100" dir="2700000" algn="tl">
                    <a:srgbClr val="000000">
                      <a:alpha val="43137"/>
                    </a:srgbClr>
                  </a:outerShdw>
                </a:effectLst>
              </a:rPr>
              <a:t> Gölü ve </a:t>
            </a:r>
            <a:r>
              <a:rPr lang="tr-TR" sz="2400" dirty="0" err="1">
                <a:effectLst>
                  <a:outerShdw blurRad="38100" dist="38100" dir="2700000" algn="tl">
                    <a:srgbClr val="000000">
                      <a:alpha val="43137"/>
                    </a:srgbClr>
                  </a:outerShdw>
                </a:effectLst>
              </a:rPr>
              <a:t>Uluabat</a:t>
            </a:r>
            <a:r>
              <a:rPr lang="tr-TR" sz="2400" dirty="0">
                <a:effectLst>
                  <a:outerShdw blurRad="38100" dist="38100" dir="2700000" algn="tl">
                    <a:srgbClr val="000000">
                      <a:alpha val="43137"/>
                    </a:srgbClr>
                  </a:outerShdw>
                </a:effectLst>
              </a:rPr>
              <a:t> Gölü olmak üzere 4 yeni alan daha dahil edilerek Listedeki alan sayı 9’a çıkarılmıştır.</a:t>
            </a:r>
          </a:p>
        </p:txBody>
      </p:sp>
    </p:spTree>
    <p:extLst>
      <p:ext uri="{BB962C8B-B14F-4D97-AF65-F5344CB8AC3E}">
        <p14:creationId xmlns:p14="http://schemas.microsoft.com/office/powerpoint/2010/main" val="400794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1898" y="0"/>
            <a:ext cx="11490102"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Ulusal Sulak Alan Stratejisi</a:t>
            </a:r>
          </a:p>
          <a:p>
            <a:pPr marL="0" indent="0" algn="just">
              <a:buNone/>
            </a:pPr>
            <a:r>
              <a:rPr lang="tr-TR" sz="2400" dirty="0" err="1" smtClean="0">
                <a:effectLst>
                  <a:outerShdw blurRad="38100" dist="38100" dir="2700000" algn="tl">
                    <a:srgbClr val="000000">
                      <a:alpha val="43137"/>
                    </a:srgbClr>
                  </a:outerShdw>
                </a:effectLst>
              </a:rPr>
              <a:t>Ramsar</a:t>
            </a:r>
            <a:r>
              <a:rPr lang="tr-TR" sz="2400" dirty="0" smtClean="0">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Sözleşmesi 8. Taraflar Konferansında kabul edilen strateji planı çerçevesinde, Ulusal Sulak Alan Stratejisi hazırlanmıştır. Uluslararası platformda ülkemiz ulusal sulak alan stratejisini hazırlayan nadir ülkelerden biridir.</a:t>
            </a:r>
          </a:p>
          <a:p>
            <a:pPr marL="0" indent="0" algn="just">
              <a:buNone/>
            </a:pPr>
            <a:r>
              <a:rPr lang="tr-TR" sz="2400" dirty="0">
                <a:effectLst>
                  <a:outerShdw blurRad="38100" dist="38100" dir="2700000" algn="tl">
                    <a:srgbClr val="000000">
                      <a:alpha val="43137"/>
                    </a:srgbClr>
                  </a:outerShdw>
                </a:effectLst>
              </a:rPr>
              <a:t>2003-2008 dönemini kapsayan Strateji ile sulak alanların koruması ve akılcı kullanımı hedeflenmiştir</a:t>
            </a:r>
            <a:r>
              <a:rPr lang="tr-TR" sz="2400" dirty="0" smtClean="0">
                <a:effectLst>
                  <a:outerShdw blurRad="38100" dist="38100" dir="2700000" algn="tl">
                    <a:srgbClr val="000000">
                      <a:alpha val="43137"/>
                    </a:srgbClr>
                  </a:outerShdw>
                </a:effectLst>
              </a:rPr>
              <a:t>.</a:t>
            </a:r>
          </a:p>
          <a:p>
            <a:pPr marL="0" indent="0" algn="just">
              <a:buNone/>
            </a:pPr>
            <a:r>
              <a:rPr lang="tr-TR" sz="2400" b="1" dirty="0" err="1">
                <a:solidFill>
                  <a:srgbClr val="FF0000"/>
                </a:solidFill>
                <a:effectLst>
                  <a:outerShdw blurRad="38100" dist="38100" dir="2700000" algn="tl">
                    <a:srgbClr val="000000">
                      <a:alpha val="43137"/>
                    </a:srgbClr>
                  </a:outerShdw>
                </a:effectLst>
              </a:rPr>
              <a:t>Med</a:t>
            </a:r>
            <a:r>
              <a:rPr lang="tr-TR" sz="2400" b="1" dirty="0">
                <a:solidFill>
                  <a:srgbClr val="FF0000"/>
                </a:solidFill>
                <a:effectLst>
                  <a:outerShdw blurRad="38100" dist="38100" dir="2700000" algn="tl">
                    <a:srgbClr val="000000">
                      <a:alpha val="43137"/>
                    </a:srgbClr>
                  </a:outerShdw>
                </a:effectLst>
              </a:rPr>
              <a:t> </a:t>
            </a:r>
            <a:r>
              <a:rPr lang="tr-TR" sz="2400" b="1" dirty="0" err="1">
                <a:solidFill>
                  <a:srgbClr val="FF0000"/>
                </a:solidFill>
                <a:effectLst>
                  <a:outerShdw blurRad="38100" dist="38100" dir="2700000" algn="tl">
                    <a:srgbClr val="000000">
                      <a:alpha val="43137"/>
                    </a:srgbClr>
                  </a:outerShdw>
                </a:effectLst>
              </a:rPr>
              <a:t>Wet</a:t>
            </a:r>
            <a:r>
              <a:rPr lang="tr-TR" sz="2400" b="1" dirty="0">
                <a:solidFill>
                  <a:srgbClr val="FF0000"/>
                </a:solidFill>
                <a:effectLst>
                  <a:outerShdw blurRad="38100" dist="38100" dir="2700000" algn="tl">
                    <a:srgbClr val="000000">
                      <a:alpha val="43137"/>
                    </a:srgbClr>
                  </a:outerShdw>
                </a:effectLst>
              </a:rPr>
              <a:t> Toplantısı</a:t>
            </a:r>
          </a:p>
          <a:p>
            <a:pPr marL="0" indent="0" algn="just">
              <a:buNone/>
            </a:pPr>
            <a:r>
              <a:rPr lang="tr-TR" sz="2400" dirty="0" err="1" smtClean="0">
                <a:effectLst>
                  <a:outerShdw blurRad="38100" dist="38100" dir="2700000" algn="tl">
                    <a:srgbClr val="000000">
                      <a:alpha val="43137"/>
                    </a:srgbClr>
                  </a:outerShdw>
                </a:effectLst>
              </a:rPr>
              <a:t>Ramsar</a:t>
            </a:r>
            <a:r>
              <a:rPr lang="tr-TR" sz="2400" dirty="0" smtClean="0">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Sözleşmesi’nin Akdeniz havzasında yürütülmesinden sorumlu bulunan Akdeniz Sulak Alanlar Girişimi’nin </a:t>
            </a:r>
            <a:r>
              <a:rPr lang="tr-TR" sz="2400" dirty="0" smtClean="0">
                <a:effectLst>
                  <a:outerShdw blurRad="38100" dist="38100" dir="2700000" algn="tl">
                    <a:srgbClr val="000000">
                      <a:alpha val="43137"/>
                    </a:srgbClr>
                  </a:outerShdw>
                </a:effectLst>
              </a:rPr>
              <a:t>(</a:t>
            </a:r>
            <a:r>
              <a:rPr lang="tr-TR" sz="2400" dirty="0" err="1" smtClean="0">
                <a:effectLst>
                  <a:outerShdw blurRad="38100" dist="38100" dir="2700000" algn="tl">
                    <a:srgbClr val="000000">
                      <a:alpha val="43137"/>
                    </a:srgbClr>
                  </a:outerShdw>
                </a:effectLst>
              </a:rPr>
              <a:t>MedWet</a:t>
            </a:r>
            <a:r>
              <a:rPr lang="tr-TR" sz="2400" dirty="0">
                <a:effectLst>
                  <a:outerShdw blurRad="38100" dist="38100" dir="2700000" algn="tl">
                    <a:srgbClr val="000000">
                      <a:alpha val="43137"/>
                    </a:srgbClr>
                  </a:outerShdw>
                </a:effectLst>
              </a:rPr>
              <a:t>) her yıl düzenlenmekte olan koordinasyon toplantılarının 5.’si 12-15 Haziran 2003 tarihleri arasında İzmir’de gerçekleştirilmiştir. Bu toplantı uluslararası platformda Türkiye’de gerçekleştirilen doğa koruma çalışmalarının vitrine çıkartılması, ülkemizin tanıtımı ve sulak alan koruma çalışmalarına kamuoyu ilgisinin çekilmesi açısından son derece büyük önem taşımaktadır</a:t>
            </a:r>
            <a:r>
              <a:rPr lang="tr-TR" sz="2400" dirty="0" smtClean="0">
                <a:effectLst>
                  <a:outerShdw blurRad="38100" dist="38100" dir="2700000" algn="tl">
                    <a:srgbClr val="000000">
                      <a:alpha val="43137"/>
                    </a:srgbClr>
                  </a:outerShdw>
                </a:effectLst>
              </a:rPr>
              <a:t>.</a:t>
            </a:r>
          </a:p>
          <a:p>
            <a:pPr marL="0" indent="0" algn="just">
              <a:buNone/>
            </a:pPr>
            <a:r>
              <a:rPr lang="tr-TR" sz="2400" b="1" dirty="0">
                <a:solidFill>
                  <a:srgbClr val="FF0000"/>
                </a:solidFill>
                <a:effectLst>
                  <a:outerShdw blurRad="38100" dist="38100" dir="2700000" algn="tl">
                    <a:srgbClr val="000000">
                      <a:alpha val="43137"/>
                    </a:srgbClr>
                  </a:outerShdw>
                </a:effectLst>
              </a:rPr>
              <a:t>Dünya Sulak Alanlar Günü</a:t>
            </a:r>
          </a:p>
          <a:p>
            <a:pPr marL="0" indent="0" algn="just">
              <a:buNone/>
            </a:pPr>
            <a:r>
              <a:rPr lang="tr-TR" sz="2400" dirty="0">
                <a:effectLst>
                  <a:outerShdw blurRad="38100" dist="38100" dir="2700000" algn="tl">
                    <a:srgbClr val="000000">
                      <a:alpha val="43137"/>
                    </a:srgbClr>
                  </a:outerShdw>
                </a:effectLst>
              </a:rPr>
              <a:t>2 Şubat Dünya Sulak Alanlar Günü her yıl ülkemizde çeşitli etkinliklerle kutlanmaktadır.</a:t>
            </a:r>
          </a:p>
        </p:txBody>
      </p:sp>
    </p:spTree>
    <p:extLst>
      <p:ext uri="{BB962C8B-B14F-4D97-AF65-F5344CB8AC3E}">
        <p14:creationId xmlns:p14="http://schemas.microsoft.com/office/powerpoint/2010/main" val="275137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0367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0"/>
            <a:ext cx="11464344" cy="6858000"/>
          </a:xfrm>
        </p:spPr>
        <p:txBody>
          <a:bodyPr>
            <a:normAutofit/>
          </a:bodyPr>
          <a:lstStyle/>
          <a:p>
            <a:pPr marL="0" indent="0" algn="just">
              <a:buNone/>
            </a:pPr>
            <a:r>
              <a:rPr lang="tr-TR" sz="2200" dirty="0">
                <a:effectLst>
                  <a:outerShdw blurRad="38100" dist="38100" dir="2700000" algn="tl">
                    <a:srgbClr val="000000">
                      <a:alpha val="43137"/>
                    </a:srgbClr>
                  </a:outerShdw>
                </a:effectLst>
              </a:rPr>
              <a:t>Haritada görüldüğü gibi Türkiye sahip olduğu sulak alanları (</a:t>
            </a:r>
            <a:r>
              <a:rPr lang="tr-TR" sz="2200" dirty="0" err="1">
                <a:effectLst>
                  <a:outerShdw blurRad="38100" dist="38100" dir="2700000" algn="tl">
                    <a:srgbClr val="000000">
                      <a:alpha val="43137"/>
                    </a:srgbClr>
                  </a:outerShdw>
                </a:effectLst>
              </a:rPr>
              <a:t>Ramsar</a:t>
            </a:r>
            <a:r>
              <a:rPr lang="tr-TR" sz="2200" dirty="0">
                <a:effectLst>
                  <a:outerShdw blurRad="38100" dist="38100" dir="2700000" algn="tl">
                    <a:srgbClr val="000000">
                      <a:alpha val="43137"/>
                    </a:srgbClr>
                  </a:outerShdw>
                </a:effectLst>
              </a:rPr>
              <a:t> Alanı + Potansiyel </a:t>
            </a:r>
            <a:r>
              <a:rPr lang="tr-TR" sz="2200" dirty="0" err="1">
                <a:effectLst>
                  <a:outerShdw blurRad="38100" dist="38100" dir="2700000" algn="tl">
                    <a:srgbClr val="000000">
                      <a:alpha val="43137"/>
                    </a:srgbClr>
                  </a:outerShdw>
                </a:effectLst>
              </a:rPr>
              <a:t>Ramsar</a:t>
            </a:r>
            <a:r>
              <a:rPr lang="tr-TR" sz="2200" dirty="0">
                <a:effectLst>
                  <a:outerShdw blurRad="38100" dist="38100" dir="2700000" algn="tl">
                    <a:srgbClr val="000000">
                      <a:alpha val="43137"/>
                    </a:srgbClr>
                  </a:outerShdw>
                </a:effectLst>
              </a:rPr>
              <a:t> Alanları) sahip oldukları özelliklere göre ayrı bir kategoride sınıflandırmıştır. Türkiye’nin sınıflandırması şöyledir:</a:t>
            </a:r>
          </a:p>
          <a:p>
            <a:pPr marL="0" indent="0" algn="just">
              <a:buNone/>
            </a:pPr>
            <a:r>
              <a:rPr lang="tr-TR" sz="2200" dirty="0">
                <a:effectLst>
                  <a:outerShdw blurRad="38100" dist="38100" dir="2700000" algn="tl">
                    <a:srgbClr val="000000">
                      <a:alpha val="43137"/>
                    </a:srgbClr>
                  </a:outerShdw>
                </a:effectLst>
              </a:rPr>
              <a:t>• </a:t>
            </a:r>
            <a:r>
              <a:rPr lang="tr-TR" sz="2200" dirty="0" smtClean="0">
                <a:effectLst>
                  <a:outerShdw blurRad="38100" dist="38100" dir="2700000" algn="tl">
                    <a:srgbClr val="000000">
                      <a:alpha val="43137"/>
                    </a:srgbClr>
                  </a:outerShdw>
                </a:effectLst>
              </a:rPr>
              <a:t> </a:t>
            </a:r>
            <a:r>
              <a:rPr lang="tr-TR" sz="2200" dirty="0" err="1" smtClean="0">
                <a:effectLst>
                  <a:outerShdw blurRad="38100" dist="38100" dir="2700000" algn="tl">
                    <a:srgbClr val="000000">
                      <a:alpha val="43137"/>
                    </a:srgbClr>
                  </a:outerShdw>
                </a:effectLst>
              </a:rPr>
              <a:t>Ramsar</a:t>
            </a:r>
            <a:r>
              <a:rPr lang="tr-TR" sz="2200" dirty="0" smtClean="0">
                <a:effectLst>
                  <a:outerShdw blurRad="38100" dist="38100" dir="2700000" algn="tl">
                    <a:srgbClr val="000000">
                      <a:alpha val="43137"/>
                    </a:srgbClr>
                  </a:outerShdw>
                </a:effectLst>
              </a:rPr>
              <a:t> </a:t>
            </a:r>
            <a:r>
              <a:rPr lang="tr-TR" sz="2200" dirty="0">
                <a:effectLst>
                  <a:outerShdw blurRad="38100" dist="38100" dir="2700000" algn="tl">
                    <a:srgbClr val="000000">
                      <a:alpha val="43137"/>
                    </a:srgbClr>
                  </a:outerShdw>
                </a:effectLst>
              </a:rPr>
              <a:t>Alanları (Uluslararası anlaşma gereği öncelikli olarak belirlenen ve koruma statüsüne alınan bölgeler),</a:t>
            </a:r>
          </a:p>
          <a:p>
            <a:pPr marL="0" indent="0" algn="just">
              <a:buNone/>
            </a:pPr>
            <a:r>
              <a:rPr lang="tr-TR" sz="2200" dirty="0">
                <a:effectLst>
                  <a:outerShdw blurRad="38100" dist="38100" dir="2700000" algn="tl">
                    <a:srgbClr val="000000">
                      <a:alpha val="43137"/>
                    </a:srgbClr>
                  </a:outerShdw>
                </a:effectLst>
              </a:rPr>
              <a:t>• </a:t>
            </a:r>
            <a:r>
              <a:rPr lang="tr-TR" sz="2200" dirty="0" smtClean="0">
                <a:effectLst>
                  <a:outerShdw blurRad="38100" dist="38100" dir="2700000" algn="tl">
                    <a:srgbClr val="000000">
                      <a:alpha val="43137"/>
                    </a:srgbClr>
                  </a:outerShdw>
                </a:effectLst>
              </a:rPr>
              <a:t>Su </a:t>
            </a:r>
            <a:r>
              <a:rPr lang="tr-TR" sz="2200" dirty="0">
                <a:effectLst>
                  <a:outerShdw blurRad="38100" dist="38100" dir="2700000" algn="tl">
                    <a:srgbClr val="000000">
                      <a:alpha val="43137"/>
                    </a:srgbClr>
                  </a:outerShdw>
                </a:effectLst>
              </a:rPr>
              <a:t>Kuşları Temelinde Uluslararası Öneme Sahip Sulak Alanlar,</a:t>
            </a:r>
          </a:p>
          <a:p>
            <a:pPr marL="0" indent="0" algn="just">
              <a:buNone/>
            </a:pPr>
            <a:r>
              <a:rPr lang="tr-TR" sz="2200" dirty="0">
                <a:effectLst>
                  <a:outerShdw blurRad="38100" dist="38100" dir="2700000" algn="tl">
                    <a:srgbClr val="000000">
                      <a:alpha val="43137"/>
                    </a:srgbClr>
                  </a:outerShdw>
                </a:effectLst>
              </a:rPr>
              <a:t>• Balık Kriterlerine Göre Uluslararası Öneme Sahip Sulak Alanlar,</a:t>
            </a:r>
          </a:p>
          <a:p>
            <a:pPr marL="0" indent="0" algn="just">
              <a:buNone/>
            </a:pPr>
            <a:r>
              <a:rPr lang="tr-TR" sz="2200" dirty="0">
                <a:effectLst>
                  <a:outerShdw blurRad="38100" dist="38100" dir="2700000" algn="tl">
                    <a:srgbClr val="000000">
                      <a:alpha val="43137"/>
                    </a:srgbClr>
                  </a:outerShdw>
                </a:effectLst>
              </a:rPr>
              <a:t>• Balık ve Su Kuşları Temelinde Uluslararası Öneme Sahip Sulak Alanlar.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3193961"/>
            <a:ext cx="8448541" cy="3664039"/>
          </a:xfrm>
          <a:prstGeom prst="rect">
            <a:avLst/>
          </a:prstGeom>
        </p:spPr>
      </p:pic>
    </p:spTree>
    <p:extLst>
      <p:ext uri="{BB962C8B-B14F-4D97-AF65-F5344CB8AC3E}">
        <p14:creationId xmlns:p14="http://schemas.microsoft.com/office/powerpoint/2010/main" val="342475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00800" cy="685800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0"/>
            <a:ext cx="5791200" cy="6858000"/>
          </a:xfrm>
          <a:prstGeom prst="rect">
            <a:avLst/>
          </a:prstGeom>
        </p:spPr>
      </p:pic>
    </p:spTree>
    <p:extLst>
      <p:ext uri="{BB962C8B-B14F-4D97-AF65-F5344CB8AC3E}">
        <p14:creationId xmlns:p14="http://schemas.microsoft.com/office/powerpoint/2010/main" val="67328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68981" cy="6858000"/>
          </a:xfrm>
        </p:spPr>
      </p:pic>
      <p:pic>
        <p:nvPicPr>
          <p:cNvPr id="6" name="Resim 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980" y="0"/>
            <a:ext cx="6023020" cy="6858000"/>
          </a:xfrm>
          <a:prstGeom prst="rect">
            <a:avLst/>
          </a:prstGeom>
        </p:spPr>
      </p:pic>
    </p:spTree>
    <p:extLst>
      <p:ext uri="{BB962C8B-B14F-4D97-AF65-F5344CB8AC3E}">
        <p14:creationId xmlns:p14="http://schemas.microsoft.com/office/powerpoint/2010/main" val="103126042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kırpılmış</Template>
  <TotalTime>102</TotalTime>
  <Words>1979</Words>
  <Application>Microsoft Office PowerPoint</Application>
  <PresentationFormat>Özel</PresentationFormat>
  <Paragraphs>76</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Crop</vt:lpstr>
      <vt:lpstr>TURİZM VE ÇEVRE</vt:lpstr>
      <vt:lpstr>Sulak Alanlar (Wetlands)</vt:lpstr>
      <vt:lpstr>PowerPoint Sunusu</vt:lpstr>
      <vt:lpstr>Sulak Alanlar (Ramsar) Sözleşmesi ve Yasal Düzenlemeler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Sulak Alanların Önemi ve Faydaları</vt:lpstr>
      <vt:lpstr>PowerPoint Sunusu</vt:lpstr>
      <vt:lpstr>Sulak Alanları Tehdit Eden Uygulamalar</vt:lpstr>
      <vt:lpstr>PowerPoint Sunusu</vt:lpstr>
      <vt:lpstr>Türkiye’deki Ramsar Alanları</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kemal</dc:creator>
  <cp:lastModifiedBy>kumsaal</cp:lastModifiedBy>
  <cp:revision>5</cp:revision>
  <dcterms:created xsi:type="dcterms:W3CDTF">2018-10-02T12:04:43Z</dcterms:created>
  <dcterms:modified xsi:type="dcterms:W3CDTF">2019-03-13T20:26:48Z</dcterms:modified>
</cp:coreProperties>
</file>