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7" r:id="rId3"/>
    <p:sldId id="258" r:id="rId4"/>
    <p:sldId id="259" r:id="rId5"/>
    <p:sldId id="262" r:id="rId6"/>
    <p:sldId id="267" r:id="rId7"/>
    <p:sldId id="269" r:id="rId8"/>
    <p:sldId id="271" r:id="rId9"/>
    <p:sldId id="272"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F5B9758-A977-4311-818E-01DF3F6410BA}" type="datetimeFigureOut">
              <a:rPr lang="tr-TR" smtClean="0"/>
              <a:t>11.01.2020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379509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5B9758-A977-4311-818E-01DF3F6410BA}" type="datetimeFigureOut">
              <a:rPr lang="tr-TR" smtClean="0"/>
              <a:t>11.01.2020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4012304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5B9758-A977-4311-818E-01DF3F6410BA}" type="datetimeFigureOut">
              <a:rPr lang="tr-TR" smtClean="0"/>
              <a:t>11.01.2020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47017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5B9758-A977-4311-818E-01DF3F6410BA}" type="datetimeFigureOut">
              <a:rPr lang="tr-TR" smtClean="0"/>
              <a:t>11.01.2020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1959806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F5B9758-A977-4311-818E-01DF3F6410BA}" type="datetimeFigureOut">
              <a:rPr lang="tr-TR" smtClean="0"/>
              <a:t>11.01.2020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357562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5B9758-A977-4311-818E-01DF3F6410BA}" type="datetimeFigureOut">
              <a:rPr lang="tr-TR" smtClean="0"/>
              <a:t>11.01.2020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271728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5B9758-A977-4311-818E-01DF3F6410BA}" type="datetimeFigureOut">
              <a:rPr lang="tr-TR" smtClean="0"/>
              <a:t>11.01.2020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169960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5B9758-A977-4311-818E-01DF3F6410BA}" type="datetimeFigureOut">
              <a:rPr lang="tr-TR" smtClean="0"/>
              <a:t>11.01.2020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190804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5B9758-A977-4311-818E-01DF3F6410BA}" type="datetimeFigureOut">
              <a:rPr lang="tr-TR" smtClean="0"/>
              <a:t>11.01.2020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322094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5B9758-A977-4311-818E-01DF3F6410BA}" type="datetimeFigureOut">
              <a:rPr lang="tr-TR" smtClean="0"/>
              <a:t>11.01.2020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122445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5B9758-A977-4311-818E-01DF3F6410BA}" type="datetimeFigureOut">
              <a:rPr lang="tr-TR" smtClean="0"/>
              <a:t>11.01.2020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45957B-733C-4774-A73C-889CCEED52B8}" type="slidenum">
              <a:rPr lang="tr-TR" smtClean="0"/>
              <a:t>‹#›</a:t>
            </a:fld>
            <a:endParaRPr lang="tr-TR"/>
          </a:p>
        </p:txBody>
      </p:sp>
    </p:spTree>
    <p:extLst>
      <p:ext uri="{BB962C8B-B14F-4D97-AF65-F5344CB8AC3E}">
        <p14:creationId xmlns:p14="http://schemas.microsoft.com/office/powerpoint/2010/main" val="174669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B9758-A977-4311-818E-01DF3F6410BA}" type="datetimeFigureOut">
              <a:rPr lang="tr-TR" smtClean="0"/>
              <a:t>11.01.2020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5957B-733C-4774-A73C-889CCEED52B8}" type="slidenum">
              <a:rPr lang="tr-TR" smtClean="0"/>
              <a:t>‹#›</a:t>
            </a:fld>
            <a:endParaRPr lang="tr-TR"/>
          </a:p>
        </p:txBody>
      </p:sp>
    </p:spTree>
    <p:extLst>
      <p:ext uri="{BB962C8B-B14F-4D97-AF65-F5344CB8AC3E}">
        <p14:creationId xmlns:p14="http://schemas.microsoft.com/office/powerpoint/2010/main" val="1709690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usufcan_calisir@hotmail.com" TargetMode="External"/><Relationship Id="rId2" Type="http://schemas.openxmlformats.org/officeDocument/2006/relationships/hyperlink" Target="mailto:ccalisir@ankara.edu.tr"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1426170"/>
          </a:xfrm>
        </p:spPr>
        <p:txBody>
          <a:bodyPr/>
          <a:lstStyle/>
          <a:p>
            <a:pPr algn="ctr"/>
            <a:r>
              <a:rPr lang="tr-TR" sz="2400" b="1" dirty="0"/>
              <a:t>T.C.</a:t>
            </a:r>
            <a:r>
              <a:rPr lang="tr-TR" b="1" dirty="0" smtClean="0"/>
              <a:t> </a:t>
            </a:r>
            <a:r>
              <a:rPr lang="tr-TR" sz="2400" b="1" dirty="0"/>
              <a:t>ANKARA ÜNİVERSİTESİ  </a:t>
            </a:r>
            <a:br>
              <a:rPr lang="tr-TR" sz="2400" b="1" dirty="0"/>
            </a:br>
            <a:r>
              <a:rPr lang="tr-TR" sz="2400" b="1" dirty="0"/>
              <a:t>AYAŞ MESLEK YÜKSEK OKULU</a:t>
            </a:r>
            <a:endParaRPr lang="tr-TR" sz="2400" b="1" dirty="0"/>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3610550967"/>
              </p:ext>
            </p:extLst>
          </p:nvPr>
        </p:nvGraphicFramePr>
        <p:xfrm>
          <a:off x="1919537" y="2060848"/>
          <a:ext cx="8424937" cy="4557808"/>
        </p:xfrm>
        <a:graphic>
          <a:graphicData uri="http://schemas.openxmlformats.org/drawingml/2006/table">
            <a:tbl>
              <a:tblPr firstRow="1" bandRow="1">
                <a:tableStyleId>{912C8C85-51F0-491E-9774-3900AFEF0FD7}</a:tableStyleId>
              </a:tblPr>
              <a:tblGrid>
                <a:gridCol w="2088232">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368153">
                  <a:extLst>
                    <a:ext uri="{9D8B030D-6E8A-4147-A177-3AD203B41FA5}">
                      <a16:colId xmlns:a16="http://schemas.microsoft.com/office/drawing/2014/main" val="20003"/>
                    </a:ext>
                  </a:extLst>
                </a:gridCol>
              </a:tblGrid>
              <a:tr h="552043">
                <a:tc>
                  <a:txBody>
                    <a:bodyPr/>
                    <a:lstStyle/>
                    <a:p>
                      <a:endParaRPr lang="tr-TR" dirty="0"/>
                    </a:p>
                  </a:txBody>
                  <a:tcPr/>
                </a:tc>
                <a:tc>
                  <a:txBody>
                    <a:bodyPr/>
                    <a:lstStyle/>
                    <a:p>
                      <a:endParaRPr lang="tr-TR"/>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val="10000"/>
                  </a:ext>
                </a:extLst>
              </a:tr>
              <a:tr h="474929">
                <a:tc>
                  <a:txBody>
                    <a:bodyPr/>
                    <a:lstStyle/>
                    <a:p>
                      <a:r>
                        <a:rPr lang="tr-TR" b="1" dirty="0" smtClean="0"/>
                        <a:t>DERSİN ADI</a:t>
                      </a:r>
                      <a:endParaRPr lang="tr-TR" b="1" dirty="0"/>
                    </a:p>
                  </a:txBody>
                  <a:tcPr anchor="ctr"/>
                </a:tc>
                <a:tc>
                  <a:txBody>
                    <a:bodyPr/>
                    <a:lstStyle/>
                    <a:p>
                      <a:pPr algn="ctr"/>
                      <a:r>
                        <a:rPr lang="tr-TR" dirty="0" smtClean="0"/>
                        <a:t>SOSYAL POLİTİKA</a:t>
                      </a:r>
                      <a:endParaRPr lang="tr-TR" b="1" dirty="0"/>
                    </a:p>
                  </a:txBody>
                  <a:tcPr anchor="ctr"/>
                </a:tc>
                <a:tc>
                  <a:txBody>
                    <a:bodyPr/>
                    <a:lstStyle/>
                    <a:p>
                      <a:r>
                        <a:rPr lang="tr-TR" b="1" dirty="0" smtClean="0"/>
                        <a:t>HAFTA NO</a:t>
                      </a:r>
                      <a:endParaRPr lang="tr-TR" b="1" dirty="0"/>
                    </a:p>
                  </a:txBody>
                  <a:tcPr anchor="ctr"/>
                </a:tc>
                <a:tc>
                  <a:txBody>
                    <a:bodyPr/>
                    <a:lstStyle/>
                    <a:p>
                      <a:pPr algn="ctr"/>
                      <a:r>
                        <a:rPr lang="tr-TR" dirty="0" smtClean="0"/>
                        <a:t>2</a:t>
                      </a:r>
                      <a:endParaRPr lang="tr-TR" dirty="0"/>
                    </a:p>
                  </a:txBody>
                  <a:tcPr anchor="ctr"/>
                </a:tc>
                <a:extLst>
                  <a:ext uri="{0D108BD9-81ED-4DB2-BD59-A6C34878D82A}">
                    <a16:rowId xmlns:a16="http://schemas.microsoft.com/office/drawing/2014/main" val="10001"/>
                  </a:ext>
                </a:extLst>
              </a:tr>
              <a:tr h="1522375">
                <a:tc>
                  <a:txBody>
                    <a:bodyPr/>
                    <a:lstStyle/>
                    <a:p>
                      <a:r>
                        <a:rPr lang="tr-TR" b="1" dirty="0" smtClean="0"/>
                        <a:t>KONU</a:t>
                      </a:r>
                      <a:r>
                        <a:rPr lang="tr-TR" b="1" baseline="0" dirty="0" smtClean="0"/>
                        <a:t> BAŞLIĞI</a:t>
                      </a:r>
                      <a:endParaRPr lang="tr-TR" b="1" dirty="0"/>
                    </a:p>
                  </a:txBody>
                  <a:tcPr anchor="ctr"/>
                </a:tc>
                <a:tc>
                  <a:txBody>
                    <a:bodyPr/>
                    <a:lstStyle/>
                    <a:p>
                      <a:pPr algn="ctr"/>
                      <a:r>
                        <a:rPr lang="tr-TR" sz="1800" kern="1200" dirty="0" smtClean="0"/>
                        <a:t>Sosyal</a:t>
                      </a:r>
                      <a:r>
                        <a:rPr lang="tr-TR" sz="1800" kern="1200" baseline="0" dirty="0" smtClean="0"/>
                        <a:t> Politika Kavramı</a:t>
                      </a:r>
                      <a:endParaRPr lang="tr-TR" dirty="0"/>
                    </a:p>
                  </a:txBody>
                  <a:tcPr anchor="ctr"/>
                </a:tc>
                <a:tc>
                  <a:txBody>
                    <a:bodyPr/>
                    <a:lstStyle/>
                    <a:p>
                      <a:r>
                        <a:rPr lang="tr-TR" b="1" dirty="0" smtClean="0"/>
                        <a:t>TARİH</a:t>
                      </a:r>
                      <a:endParaRPr lang="tr-TR" b="1" dirty="0"/>
                    </a:p>
                  </a:txBody>
                  <a:tcPr anchor="ctr"/>
                </a:tc>
                <a:tc>
                  <a:txBody>
                    <a:bodyPr/>
                    <a:lstStyle/>
                    <a:p>
                      <a:endParaRPr lang="tr-TR" dirty="0"/>
                    </a:p>
                  </a:txBody>
                  <a:tcPr anchor="ctr"/>
                </a:tc>
                <a:extLst>
                  <a:ext uri="{0D108BD9-81ED-4DB2-BD59-A6C34878D82A}">
                    <a16:rowId xmlns:a16="http://schemas.microsoft.com/office/drawing/2014/main" val="10002"/>
                  </a:ext>
                </a:extLst>
              </a:tr>
              <a:tr h="819741">
                <a:tc>
                  <a:txBody>
                    <a:bodyPr/>
                    <a:lstStyle/>
                    <a:p>
                      <a:r>
                        <a:rPr lang="tr-TR" b="1" dirty="0" smtClean="0"/>
                        <a:t>ÖĞRETİM ELEMANI</a:t>
                      </a:r>
                      <a:endParaRPr lang="tr-TR" b="1" dirty="0"/>
                    </a:p>
                  </a:txBody>
                  <a:tcPr anchor="ctr"/>
                </a:tc>
                <a:tc>
                  <a:txBody>
                    <a:bodyPr/>
                    <a:lstStyle/>
                    <a:p>
                      <a:pPr algn="ctr"/>
                      <a:r>
                        <a:rPr lang="tr-TR" dirty="0" err="1" smtClean="0"/>
                        <a:t>Öğr</a:t>
                      </a:r>
                      <a:r>
                        <a:rPr lang="tr-TR" dirty="0" smtClean="0"/>
                        <a:t>. Gör. Yusuf Can</a:t>
                      </a:r>
                      <a:r>
                        <a:rPr lang="tr-TR" baseline="0" dirty="0" smtClean="0"/>
                        <a:t> ÇALIŞIR</a:t>
                      </a:r>
                      <a:endParaRPr lang="tr-TR" dirty="0"/>
                    </a:p>
                  </a:txBody>
                  <a:tcPr anchor="ctr"/>
                </a:tc>
                <a:tc>
                  <a:txBody>
                    <a:bodyPr/>
                    <a:lstStyle/>
                    <a:p>
                      <a:endParaRPr lang="tr-TR"/>
                    </a:p>
                  </a:txBody>
                  <a:tcPr/>
                </a:tc>
                <a:tc>
                  <a:txBody>
                    <a:bodyPr/>
                    <a:lstStyle/>
                    <a:p>
                      <a:endParaRPr lang="tr-TR"/>
                    </a:p>
                  </a:txBody>
                  <a:tcPr/>
                </a:tc>
                <a:extLst>
                  <a:ext uri="{0D108BD9-81ED-4DB2-BD59-A6C34878D82A}">
                    <a16:rowId xmlns:a16="http://schemas.microsoft.com/office/drawing/2014/main" val="10003"/>
                  </a:ext>
                </a:extLst>
              </a:tr>
              <a:tr h="979266">
                <a:tc>
                  <a:txBody>
                    <a:bodyPr/>
                    <a:lstStyle/>
                    <a:p>
                      <a:r>
                        <a:rPr lang="tr-TR" sz="1800" b="1" kern="1200" dirty="0" smtClean="0"/>
                        <a:t>E-mail:</a:t>
                      </a:r>
                    </a:p>
                    <a:p>
                      <a:endParaRPr lang="tr-TR" sz="1800" kern="1200" dirty="0" smtClean="0"/>
                    </a:p>
                    <a:p>
                      <a:r>
                        <a:rPr lang="tr-TR" sz="1800" b="1" kern="1200" dirty="0" smtClean="0"/>
                        <a:t>Tel:</a:t>
                      </a:r>
                    </a:p>
                    <a:p>
                      <a:endParaRPr lang="tr-TR" dirty="0"/>
                    </a:p>
                  </a:txBody>
                  <a:tcPr/>
                </a:tc>
                <a:tc>
                  <a:txBody>
                    <a:bodyPr/>
                    <a:lstStyle/>
                    <a:p>
                      <a:pPr algn="ctr"/>
                      <a:r>
                        <a:rPr lang="tr-TR" sz="1800" u="sng" kern="1200" dirty="0" err="1" smtClean="0">
                          <a:hlinkClick r:id="rId2"/>
                        </a:rPr>
                        <a:t>ccalisir</a:t>
                      </a:r>
                      <a:r>
                        <a:rPr lang="tr-TR" sz="1800" u="sng" kern="1200" dirty="0" smtClean="0">
                          <a:hlinkClick r:id="rId2"/>
                        </a:rPr>
                        <a:t>@</a:t>
                      </a:r>
                      <a:r>
                        <a:rPr lang="tr-TR" sz="1800" u="sng" kern="1200" dirty="0" err="1" smtClean="0">
                          <a:hlinkClick r:id="rId2"/>
                        </a:rPr>
                        <a:t>ankara</a:t>
                      </a:r>
                      <a:r>
                        <a:rPr lang="tr-TR" sz="1800" u="sng" kern="1200" dirty="0" smtClean="0">
                          <a:hlinkClick r:id="rId2"/>
                        </a:rPr>
                        <a:t>.edu.tr</a:t>
                      </a:r>
                      <a:r>
                        <a:rPr lang="tr-TR" sz="1800" u="sng" kern="1200" baseline="0" dirty="0" smtClean="0"/>
                        <a:t> </a:t>
                      </a:r>
                      <a:r>
                        <a:rPr lang="tr-TR" sz="1800" u="none" kern="1200" dirty="0" err="1" smtClean="0">
                          <a:hlinkClick r:id="rId3"/>
                        </a:rPr>
                        <a:t>yusufcan</a:t>
                      </a:r>
                      <a:r>
                        <a:rPr lang="tr-TR" sz="1800" u="none" kern="1200" dirty="0" smtClean="0">
                          <a:hlinkClick r:id="rId3"/>
                        </a:rPr>
                        <a:t>_</a:t>
                      </a:r>
                      <a:r>
                        <a:rPr lang="tr-TR" sz="1800" u="none" kern="1200" dirty="0" err="1" smtClean="0">
                          <a:hlinkClick r:id="rId3"/>
                        </a:rPr>
                        <a:t>calisir</a:t>
                      </a:r>
                      <a:r>
                        <a:rPr lang="tr-TR" sz="1800" u="none" kern="1200" dirty="0" smtClean="0">
                          <a:hlinkClick r:id="rId3"/>
                        </a:rPr>
                        <a:t>@</a:t>
                      </a:r>
                      <a:r>
                        <a:rPr lang="tr-TR" sz="1800" u="none" kern="1200" dirty="0" err="1" smtClean="0">
                          <a:hlinkClick r:id="rId3"/>
                        </a:rPr>
                        <a:t>hotmail</a:t>
                      </a:r>
                      <a:r>
                        <a:rPr lang="tr-TR" sz="1800" u="none" kern="1200" dirty="0" smtClean="0">
                          <a:hlinkClick r:id="rId3"/>
                        </a:rPr>
                        <a:t>.com</a:t>
                      </a:r>
                      <a:r>
                        <a:rPr lang="tr-TR" sz="1800" u="none" kern="1200" dirty="0" smtClean="0"/>
                        <a:t> </a:t>
                      </a:r>
                    </a:p>
                    <a:p>
                      <a:pPr algn="ctr"/>
                      <a:r>
                        <a:rPr lang="tr-TR" sz="1800" kern="1200" dirty="0" smtClean="0"/>
                        <a:t>(0312) 700 05 00 / 144</a:t>
                      </a:r>
                      <a:endParaRPr lang="tr-TR" dirty="0"/>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4"/>
                  </a:ext>
                </a:extLst>
              </a:tr>
            </a:tbl>
          </a:graphicData>
        </a:graphic>
      </p:graphicFrame>
      <p:pic>
        <p:nvPicPr>
          <p:cNvPr id="1026" name="Picture 2" descr="C:\Users\Se7en\Desktop\sempozyum\a.ü logo.jpgs.png"/>
          <p:cNvPicPr>
            <a:picLocks noChangeAspect="1" noChangeArrowheads="1"/>
          </p:cNvPicPr>
          <p:nvPr/>
        </p:nvPicPr>
        <p:blipFill>
          <a:blip r:embed="rId4" cstate="print"/>
          <a:srcRect/>
          <a:stretch>
            <a:fillRect/>
          </a:stretch>
        </p:blipFill>
        <p:spPr bwMode="auto">
          <a:xfrm>
            <a:off x="2138738" y="332656"/>
            <a:ext cx="1584176" cy="1179513"/>
          </a:xfrm>
          <a:prstGeom prst="rect">
            <a:avLst/>
          </a:prstGeom>
          <a:noFill/>
        </p:spPr>
      </p:pic>
      <p:pic>
        <p:nvPicPr>
          <p:cNvPr id="1027" name="Picture 3" descr="C:\Users\Se7en\Desktop\AYAŞ MYO\ayasmyologo.png"/>
          <p:cNvPicPr>
            <a:picLocks noChangeAspect="1" noChangeArrowheads="1"/>
          </p:cNvPicPr>
          <p:nvPr/>
        </p:nvPicPr>
        <p:blipFill>
          <a:blip r:embed="rId5" cstate="print"/>
          <a:srcRect/>
          <a:stretch>
            <a:fillRect/>
          </a:stretch>
        </p:blipFill>
        <p:spPr bwMode="auto">
          <a:xfrm>
            <a:off x="8688288" y="332656"/>
            <a:ext cx="1440160" cy="1296144"/>
          </a:xfrm>
          <a:prstGeom prst="rect">
            <a:avLst/>
          </a:prstGeom>
          <a:noFill/>
        </p:spPr>
      </p:pic>
    </p:spTree>
    <p:extLst>
      <p:ext uri="{BB962C8B-B14F-4D97-AF65-F5344CB8AC3E}">
        <p14:creationId xmlns:p14="http://schemas.microsoft.com/office/powerpoint/2010/main" val="4052575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706090"/>
          </a:xfrm>
          <a:solidFill>
            <a:schemeClr val="accent6">
              <a:lumMod val="60000"/>
              <a:lumOff val="40000"/>
            </a:schemeClr>
          </a:solidFill>
        </p:spPr>
        <p:txBody>
          <a:bodyPr>
            <a:normAutofit/>
          </a:bodyPr>
          <a:lstStyle/>
          <a:p>
            <a:r>
              <a:rPr lang="tr-TR" dirty="0" smtClean="0"/>
              <a:t>Bir Sonraki Ders İçin Öneriler</a:t>
            </a:r>
            <a:endParaRPr lang="tr-TR" dirty="0"/>
          </a:p>
        </p:txBody>
      </p:sp>
      <p:sp>
        <p:nvSpPr>
          <p:cNvPr id="3" name="2 İçerik Yer Tutucusu"/>
          <p:cNvSpPr>
            <a:spLocks noGrp="1"/>
          </p:cNvSpPr>
          <p:nvPr>
            <p:ph idx="1"/>
          </p:nvPr>
        </p:nvSpPr>
        <p:spPr>
          <a:xfrm>
            <a:off x="2135560" y="1412776"/>
            <a:ext cx="8229600" cy="4968552"/>
          </a:xfrm>
        </p:spPr>
        <p:txBody>
          <a:bodyPr>
            <a:normAutofit/>
          </a:bodyPr>
          <a:lstStyle/>
          <a:p>
            <a:pPr>
              <a:buNone/>
            </a:pPr>
            <a:endParaRPr lang="tr-TR" dirty="0"/>
          </a:p>
          <a:p>
            <a:r>
              <a:rPr lang="tr-TR" dirty="0"/>
              <a:t>1- </a:t>
            </a:r>
            <a:r>
              <a:rPr lang="tr-TR" dirty="0" smtClean="0"/>
              <a:t>“</a:t>
            </a:r>
            <a:r>
              <a:rPr lang="tr-TR" b="1" dirty="0" smtClean="0"/>
              <a:t>Sanayi Devrimi” </a:t>
            </a:r>
            <a:r>
              <a:rPr lang="tr-TR" dirty="0" smtClean="0"/>
              <a:t>hakkında </a:t>
            </a:r>
            <a:r>
              <a:rPr lang="tr-TR" u="sng" dirty="0" smtClean="0"/>
              <a:t>2 sayfayı aşmayacak </a:t>
            </a:r>
            <a:r>
              <a:rPr lang="tr-TR" dirty="0" smtClean="0"/>
              <a:t>bir araştırma yaparak, önümüzdeki haftada yürütülecek derse ilgili dokümanlarla birlikte geliniz. </a:t>
            </a:r>
            <a:r>
              <a:rPr lang="tr-TR" dirty="0" smtClean="0">
                <a:sym typeface="Wingdings" pitchFamily="2" charset="2"/>
              </a:rPr>
              <a:t></a:t>
            </a:r>
            <a:endParaRPr lang="tr-TR" dirty="0" smtClean="0"/>
          </a:p>
          <a:p>
            <a:endParaRPr lang="tr-TR" dirty="0"/>
          </a:p>
          <a:p>
            <a:endParaRPr lang="tr-TR" dirty="0"/>
          </a:p>
          <a:p>
            <a:pPr>
              <a:buNone/>
            </a:pPr>
            <a:endParaRPr lang="tr-TR" dirty="0"/>
          </a:p>
          <a:p>
            <a:r>
              <a:rPr lang="tr-TR" dirty="0" smtClean="0"/>
              <a:t>2- </a:t>
            </a:r>
            <a:r>
              <a:rPr lang="tr-TR" b="1" dirty="0" smtClean="0"/>
              <a:t>Sosyal Politikanın Tarihsel Gelişimi </a:t>
            </a:r>
            <a:r>
              <a:rPr lang="tr-TR" dirty="0" smtClean="0"/>
              <a:t>konusunu okuyarak bir </a:t>
            </a:r>
            <a:r>
              <a:rPr lang="tr-TR" smtClean="0"/>
              <a:t>sonraki derse </a:t>
            </a:r>
            <a:r>
              <a:rPr lang="tr-TR" dirty="0" smtClean="0"/>
              <a:t>hazırlık yaparak geliniz (Sayfa 7-62). </a:t>
            </a:r>
            <a:r>
              <a:rPr lang="tr-TR" dirty="0" smtClean="0">
                <a:sym typeface="Wingdings" pitchFamily="2" charset="2"/>
              </a:rPr>
              <a:t></a:t>
            </a:r>
            <a:endParaRPr lang="tr-TR" b="1" dirty="0" smtClean="0"/>
          </a:p>
          <a:p>
            <a:pPr>
              <a:buNone/>
            </a:pPr>
            <a:endParaRPr lang="tr-TR" dirty="0"/>
          </a:p>
        </p:txBody>
      </p:sp>
    </p:spTree>
    <p:extLst>
      <p:ext uri="{BB962C8B-B14F-4D97-AF65-F5344CB8AC3E}">
        <p14:creationId xmlns:p14="http://schemas.microsoft.com/office/powerpoint/2010/main" val="3275657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778098"/>
          </a:xfrm>
        </p:spPr>
        <p:style>
          <a:lnRef idx="2">
            <a:schemeClr val="accent1"/>
          </a:lnRef>
          <a:fillRef idx="1">
            <a:schemeClr val="lt1"/>
          </a:fillRef>
          <a:effectRef idx="0">
            <a:schemeClr val="accent1"/>
          </a:effectRef>
          <a:fontRef idx="minor">
            <a:schemeClr val="dk1"/>
          </a:fontRef>
        </p:style>
        <p:txBody>
          <a:bodyPr/>
          <a:lstStyle/>
          <a:p>
            <a:r>
              <a:rPr lang="tr-TR" dirty="0" smtClean="0"/>
              <a:t>Sosyal Politika Kavramı</a:t>
            </a:r>
            <a:endParaRPr lang="tr-TR" dirty="0"/>
          </a:p>
        </p:txBody>
      </p:sp>
      <p:sp>
        <p:nvSpPr>
          <p:cNvPr id="3" name="2 İçerik Yer Tutucusu"/>
          <p:cNvSpPr>
            <a:spLocks noGrp="1"/>
          </p:cNvSpPr>
          <p:nvPr>
            <p:ph idx="1"/>
          </p:nvPr>
        </p:nvSpPr>
        <p:spPr>
          <a:xfrm>
            <a:off x="1775520" y="1268760"/>
            <a:ext cx="5256584" cy="5256584"/>
          </a:xfrm>
        </p:spPr>
        <p:txBody>
          <a:bodyPr>
            <a:normAutofit/>
          </a:bodyPr>
          <a:lstStyle/>
          <a:p>
            <a:pPr algn="ctr"/>
            <a:r>
              <a:rPr lang="tr-TR" dirty="0"/>
              <a:t>Toplumsal düzenin doğal bir düzen olmayıp, insanlar tarafından oluşturulduğu fikri genel kabul görmeye başladığı andan itibaren; </a:t>
            </a:r>
            <a:r>
              <a:rPr lang="tr-TR" i="1" u="sng" dirty="0"/>
              <a:t>daha adil, daha yaşanabilir, daha sürdürülebilir bir sosyal düzenin esaslarının araştırılması ve politikalar </a:t>
            </a:r>
            <a:r>
              <a:rPr lang="tr-TR" i="1" u="sng" dirty="0" smtClean="0"/>
              <a:t>oluşturulmasına yönelik çabalar</a:t>
            </a:r>
            <a:r>
              <a:rPr lang="tr-TR" i="1" dirty="0" smtClean="0"/>
              <a:t> </a:t>
            </a:r>
            <a:r>
              <a:rPr lang="tr-TR" dirty="0" smtClean="0"/>
              <a:t>sosyal </a:t>
            </a:r>
            <a:r>
              <a:rPr lang="tr-TR" dirty="0"/>
              <a:t>politikayı oluşturmuştur.</a:t>
            </a:r>
          </a:p>
          <a:p>
            <a:endParaRPr lang="tr-TR" dirty="0"/>
          </a:p>
        </p:txBody>
      </p:sp>
      <p:pic>
        <p:nvPicPr>
          <p:cNvPr id="6146" name="Picture 2" descr="C:\Users\Se7en\Desktop\sos pol resim\imagessos.jpg"/>
          <p:cNvPicPr>
            <a:picLocks noChangeAspect="1" noChangeArrowheads="1"/>
          </p:cNvPicPr>
          <p:nvPr/>
        </p:nvPicPr>
        <p:blipFill>
          <a:blip r:embed="rId2" cstate="print"/>
          <a:srcRect/>
          <a:stretch>
            <a:fillRect/>
          </a:stretch>
        </p:blipFill>
        <p:spPr bwMode="auto">
          <a:xfrm>
            <a:off x="7320136" y="4221089"/>
            <a:ext cx="2582416" cy="1876425"/>
          </a:xfrm>
          <a:prstGeom prst="rect">
            <a:avLst/>
          </a:prstGeom>
          <a:noFill/>
        </p:spPr>
      </p:pic>
      <p:pic>
        <p:nvPicPr>
          <p:cNvPr id="6147" name="Picture 3" descr="C:\Users\Se7en\Desktop\sos pol resim\sos pol.png"/>
          <p:cNvPicPr>
            <a:picLocks noChangeAspect="1" noChangeArrowheads="1"/>
          </p:cNvPicPr>
          <p:nvPr/>
        </p:nvPicPr>
        <p:blipFill>
          <a:blip r:embed="rId3" cstate="print"/>
          <a:srcRect/>
          <a:stretch>
            <a:fillRect/>
          </a:stretch>
        </p:blipFill>
        <p:spPr bwMode="auto">
          <a:xfrm>
            <a:off x="7320136" y="1484784"/>
            <a:ext cx="2406774" cy="1872208"/>
          </a:xfrm>
          <a:prstGeom prst="rect">
            <a:avLst/>
          </a:prstGeom>
          <a:noFill/>
        </p:spPr>
      </p:pic>
    </p:spTree>
    <p:extLst>
      <p:ext uri="{BB962C8B-B14F-4D97-AF65-F5344CB8AC3E}">
        <p14:creationId xmlns:p14="http://schemas.microsoft.com/office/powerpoint/2010/main" val="89965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778098"/>
          </a:xfrm>
        </p:spPr>
        <p:style>
          <a:lnRef idx="2">
            <a:schemeClr val="accent1"/>
          </a:lnRef>
          <a:fillRef idx="1">
            <a:schemeClr val="lt1"/>
          </a:fillRef>
          <a:effectRef idx="0">
            <a:schemeClr val="accent1"/>
          </a:effectRef>
          <a:fontRef idx="minor">
            <a:schemeClr val="dk1"/>
          </a:fontRef>
        </p:style>
        <p:txBody>
          <a:bodyPr/>
          <a:lstStyle/>
          <a:p>
            <a:r>
              <a:rPr lang="tr-TR" dirty="0" smtClean="0"/>
              <a:t>Sosyal Politika Kavramı</a:t>
            </a:r>
            <a:endParaRPr lang="tr-TR" dirty="0"/>
          </a:p>
        </p:txBody>
      </p:sp>
      <p:sp>
        <p:nvSpPr>
          <p:cNvPr id="3" name="2 İçerik Yer Tutucusu"/>
          <p:cNvSpPr>
            <a:spLocks noGrp="1"/>
          </p:cNvSpPr>
          <p:nvPr>
            <p:ph idx="1"/>
          </p:nvPr>
        </p:nvSpPr>
        <p:spPr>
          <a:xfrm>
            <a:off x="1775520" y="1124744"/>
            <a:ext cx="5544616" cy="5400600"/>
          </a:xfrm>
        </p:spPr>
        <p:txBody>
          <a:bodyPr>
            <a:normAutofit/>
          </a:bodyPr>
          <a:lstStyle/>
          <a:p>
            <a:pPr algn="ctr"/>
            <a:r>
              <a:rPr lang="tr-TR" dirty="0"/>
              <a:t>Sosyal politika, genel anlamı ile refahın sağlanmasını hedef alan, sosyal </a:t>
            </a:r>
            <a:r>
              <a:rPr lang="tr-TR" dirty="0" smtClean="0"/>
              <a:t>sorunlara </a:t>
            </a:r>
            <a:r>
              <a:rPr lang="tr-TR" dirty="0"/>
              <a:t>çözüm arayarak bu hedefe hizmet eden bir bilim dalıdır. </a:t>
            </a:r>
          </a:p>
          <a:p>
            <a:pPr algn="ctr"/>
            <a:r>
              <a:rPr lang="tr-TR" dirty="0" smtClean="0"/>
              <a:t>Bu </a:t>
            </a:r>
            <a:r>
              <a:rPr lang="tr-TR" dirty="0"/>
              <a:t>tanımı ile sosyal politikanın, sosyal sorunlara müdahale etme nedeninin refahı arttırmak olduğu, </a:t>
            </a:r>
            <a:r>
              <a:rPr lang="tr-TR" dirty="0" smtClean="0"/>
              <a:t>ortaya </a:t>
            </a:r>
            <a:r>
              <a:rPr lang="tr-TR" dirty="0"/>
              <a:t>çıkışındaki gerekliliğin ise toplumsal mekanizmaların, sosyal sorunların </a:t>
            </a:r>
            <a:r>
              <a:rPr lang="tr-TR" dirty="0" smtClean="0"/>
              <a:t>çözümünde </a:t>
            </a:r>
            <a:r>
              <a:rPr lang="tr-TR" dirty="0"/>
              <a:t>yetersiz kalması olduğu söylenebilir.</a:t>
            </a:r>
          </a:p>
        </p:txBody>
      </p:sp>
      <p:pic>
        <p:nvPicPr>
          <p:cNvPr id="6146" name="Picture 2" descr="C:\Users\Se7en\Desktop\sos pol resim\imagessos.jpg"/>
          <p:cNvPicPr>
            <a:picLocks noChangeAspect="1" noChangeArrowheads="1"/>
          </p:cNvPicPr>
          <p:nvPr/>
        </p:nvPicPr>
        <p:blipFill>
          <a:blip r:embed="rId2" cstate="print"/>
          <a:srcRect/>
          <a:stretch>
            <a:fillRect/>
          </a:stretch>
        </p:blipFill>
        <p:spPr bwMode="auto">
          <a:xfrm>
            <a:off x="7608168" y="4293097"/>
            <a:ext cx="2582416" cy="1876425"/>
          </a:xfrm>
          <a:prstGeom prst="rect">
            <a:avLst/>
          </a:prstGeom>
          <a:noFill/>
        </p:spPr>
      </p:pic>
      <p:pic>
        <p:nvPicPr>
          <p:cNvPr id="6147" name="Picture 3" descr="C:\Users\Se7en\Desktop\sos pol resim\sos pol.png"/>
          <p:cNvPicPr>
            <a:picLocks noChangeAspect="1" noChangeArrowheads="1"/>
          </p:cNvPicPr>
          <p:nvPr/>
        </p:nvPicPr>
        <p:blipFill>
          <a:blip r:embed="rId3" cstate="print"/>
          <a:srcRect/>
          <a:stretch>
            <a:fillRect/>
          </a:stretch>
        </p:blipFill>
        <p:spPr bwMode="auto">
          <a:xfrm>
            <a:off x="7752184" y="1412776"/>
            <a:ext cx="2406774" cy="1872208"/>
          </a:xfrm>
          <a:prstGeom prst="rect">
            <a:avLst/>
          </a:prstGeom>
          <a:noFill/>
        </p:spPr>
      </p:pic>
    </p:spTree>
    <p:extLst>
      <p:ext uri="{BB962C8B-B14F-4D97-AF65-F5344CB8AC3E}">
        <p14:creationId xmlns:p14="http://schemas.microsoft.com/office/powerpoint/2010/main" val="2086073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88640"/>
            <a:ext cx="8229600" cy="778098"/>
          </a:xfrm>
        </p:spPr>
        <p:style>
          <a:lnRef idx="2">
            <a:schemeClr val="accent1"/>
          </a:lnRef>
          <a:fillRef idx="1">
            <a:schemeClr val="lt1"/>
          </a:fillRef>
          <a:effectRef idx="0">
            <a:schemeClr val="accent1"/>
          </a:effectRef>
          <a:fontRef idx="minor">
            <a:schemeClr val="dk1"/>
          </a:fontRef>
        </p:style>
        <p:txBody>
          <a:bodyPr/>
          <a:lstStyle/>
          <a:p>
            <a:r>
              <a:rPr lang="tr-TR" dirty="0" smtClean="0"/>
              <a:t>Sosyal Politika Kavramı</a:t>
            </a:r>
            <a:endParaRPr lang="tr-TR" dirty="0"/>
          </a:p>
        </p:txBody>
      </p:sp>
      <p:sp>
        <p:nvSpPr>
          <p:cNvPr id="3" name="2 İçerik Yer Tutucusu"/>
          <p:cNvSpPr>
            <a:spLocks noGrp="1"/>
          </p:cNvSpPr>
          <p:nvPr>
            <p:ph idx="1"/>
          </p:nvPr>
        </p:nvSpPr>
        <p:spPr>
          <a:xfrm>
            <a:off x="1775520" y="1124744"/>
            <a:ext cx="8496944" cy="5400600"/>
          </a:xfrm>
        </p:spPr>
        <p:txBody>
          <a:bodyPr>
            <a:normAutofit/>
          </a:bodyPr>
          <a:lstStyle/>
          <a:p>
            <a:pPr algn="ctr"/>
            <a:r>
              <a:rPr lang="tr-TR" dirty="0"/>
              <a:t>Bu çerçevede en genel anlamıyla bir tanım yapmak gerekirse; </a:t>
            </a:r>
            <a:endParaRPr lang="tr-TR" dirty="0" smtClean="0"/>
          </a:p>
          <a:p>
            <a:pPr algn="ctr"/>
            <a:endParaRPr lang="tr-TR" dirty="0"/>
          </a:p>
          <a:p>
            <a:pPr algn="ctr">
              <a:buFont typeface="Wingdings" pitchFamily="2" charset="2"/>
              <a:buChar char="Ø"/>
            </a:pPr>
            <a:endParaRPr lang="tr-TR" b="1" dirty="0" smtClean="0"/>
          </a:p>
          <a:p>
            <a:pPr algn="ctr">
              <a:buFont typeface="Wingdings" pitchFamily="2" charset="2"/>
              <a:buChar char="Ø"/>
            </a:pPr>
            <a:endParaRPr lang="tr-TR" b="1" dirty="0"/>
          </a:p>
          <a:p>
            <a:pPr algn="ctr">
              <a:buFont typeface="Wingdings" pitchFamily="2" charset="2"/>
              <a:buChar char="Ø"/>
            </a:pPr>
            <a:endParaRPr lang="tr-TR" b="1" dirty="0" smtClean="0"/>
          </a:p>
          <a:p>
            <a:pPr algn="ctr">
              <a:buFont typeface="Wingdings" pitchFamily="2" charset="2"/>
              <a:buChar char="Ø"/>
            </a:pPr>
            <a:r>
              <a:rPr lang="tr-TR" b="1" dirty="0" smtClean="0"/>
              <a:t>bir </a:t>
            </a:r>
            <a:r>
              <a:rPr lang="tr-TR" b="1" dirty="0"/>
              <a:t>ülkede devletin ülke insanının mutluluğu ve refahı hedefine yönelik olarak ülke insanının sağlığı, eğitimi, güvenliği beslenmesi, korunması, barınması ve istihdamının sağlanması yönünde aldığı kararlar ve sürdürdüğü uygulamaların bütünü sosyal politika olarak tanımlanabilir. </a:t>
            </a:r>
          </a:p>
          <a:p>
            <a:pPr algn="ctr"/>
            <a:endParaRPr lang="tr-TR" dirty="0"/>
          </a:p>
        </p:txBody>
      </p:sp>
      <p:pic>
        <p:nvPicPr>
          <p:cNvPr id="7172" name="Picture 4" descr="C:\Users\Se7en\Desktop\sos pol resim\FamilyLivingPicture.jpg"/>
          <p:cNvPicPr>
            <a:picLocks noChangeAspect="1" noChangeArrowheads="1"/>
          </p:cNvPicPr>
          <p:nvPr/>
        </p:nvPicPr>
        <p:blipFill>
          <a:blip r:embed="rId2" cstate="print"/>
          <a:srcRect/>
          <a:stretch>
            <a:fillRect/>
          </a:stretch>
        </p:blipFill>
        <p:spPr bwMode="auto">
          <a:xfrm>
            <a:off x="3071664" y="2060848"/>
            <a:ext cx="6336704" cy="1656184"/>
          </a:xfrm>
          <a:prstGeom prst="rect">
            <a:avLst/>
          </a:prstGeom>
          <a:noFill/>
        </p:spPr>
      </p:pic>
    </p:spTree>
    <p:extLst>
      <p:ext uri="{BB962C8B-B14F-4D97-AF65-F5344CB8AC3E}">
        <p14:creationId xmlns:p14="http://schemas.microsoft.com/office/powerpoint/2010/main" val="2493504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88640"/>
            <a:ext cx="8229600" cy="778098"/>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tr-TR" dirty="0" smtClean="0"/>
              <a:t>Dar Anlamda Sosyal Politika Kavramı</a:t>
            </a:r>
            <a:endParaRPr lang="tr-TR" dirty="0"/>
          </a:p>
        </p:txBody>
      </p:sp>
      <p:sp>
        <p:nvSpPr>
          <p:cNvPr id="3" name="2 İçerik Yer Tutucusu"/>
          <p:cNvSpPr>
            <a:spLocks noGrp="1"/>
          </p:cNvSpPr>
          <p:nvPr>
            <p:ph idx="1"/>
          </p:nvPr>
        </p:nvSpPr>
        <p:spPr>
          <a:xfrm>
            <a:off x="1775520" y="1124744"/>
            <a:ext cx="6192688" cy="5400600"/>
          </a:xfrm>
        </p:spPr>
        <p:txBody>
          <a:bodyPr>
            <a:normAutofit fontScale="92500" lnSpcReduction="20000"/>
          </a:bodyPr>
          <a:lstStyle/>
          <a:p>
            <a:pPr algn="ctr"/>
            <a:r>
              <a:rPr lang="tr-TR" dirty="0"/>
              <a:t>Dar anlamda sosyal politika, iki şekilde açıklanabilir. </a:t>
            </a:r>
            <a:endParaRPr lang="tr-TR" dirty="0" smtClean="0"/>
          </a:p>
          <a:p>
            <a:pPr algn="ctr"/>
            <a:endParaRPr lang="tr-TR" dirty="0"/>
          </a:p>
          <a:p>
            <a:r>
              <a:rPr lang="tr-TR" dirty="0" smtClean="0"/>
              <a:t>Bunlardan </a:t>
            </a:r>
            <a:r>
              <a:rPr lang="tr-TR" dirty="0"/>
              <a:t>birincisi, ekonomik bakımdan bağımlı ve güçsüz insanları sermayeye karşı korumak, sömürülmelerini önlemek için devlet müdahalesi ile sınıflar arasında uyum ve denge sağlayıcı önlemler alınmasıdır. </a:t>
            </a:r>
            <a:endParaRPr lang="tr-TR" dirty="0" smtClean="0"/>
          </a:p>
          <a:p>
            <a:pPr algn="ctr"/>
            <a:endParaRPr lang="tr-TR" dirty="0"/>
          </a:p>
          <a:p>
            <a:pPr algn="r"/>
            <a:r>
              <a:rPr lang="tr-TR" dirty="0" smtClean="0"/>
              <a:t>İkinci </a:t>
            </a:r>
            <a:r>
              <a:rPr lang="tr-TR" dirty="0"/>
              <a:t>ise, sömürünün doğrudan devlet müdahalesi ile önlenmesi ve toplumdaki sınıflar arasında dengenin bozulmaması için, verilen hak ve özgürlüklerin devlet tarafından ihlal edilmemesi ve başkalarına karşı korunmasıdır. </a:t>
            </a:r>
            <a:endParaRPr lang="tr-TR" b="1" dirty="0"/>
          </a:p>
          <a:p>
            <a:pPr algn="ctr"/>
            <a:endParaRPr lang="tr-TR" dirty="0"/>
          </a:p>
        </p:txBody>
      </p:sp>
      <p:pic>
        <p:nvPicPr>
          <p:cNvPr id="9218" name="Picture 2" descr="C:\Users\Se7en\Desktop\imagesl.png"/>
          <p:cNvPicPr>
            <a:picLocks noChangeAspect="1" noChangeArrowheads="1"/>
          </p:cNvPicPr>
          <p:nvPr/>
        </p:nvPicPr>
        <p:blipFill>
          <a:blip r:embed="rId2" cstate="print"/>
          <a:srcRect/>
          <a:stretch>
            <a:fillRect/>
          </a:stretch>
        </p:blipFill>
        <p:spPr bwMode="auto">
          <a:xfrm>
            <a:off x="7968208" y="2060848"/>
            <a:ext cx="2520280" cy="2448272"/>
          </a:xfrm>
          <a:prstGeom prst="rect">
            <a:avLst/>
          </a:prstGeom>
          <a:noFill/>
        </p:spPr>
      </p:pic>
    </p:spTree>
    <p:extLst>
      <p:ext uri="{BB962C8B-B14F-4D97-AF65-F5344CB8AC3E}">
        <p14:creationId xmlns:p14="http://schemas.microsoft.com/office/powerpoint/2010/main" val="319529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88640"/>
            <a:ext cx="8229600" cy="778098"/>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tr-TR" dirty="0" smtClean="0"/>
              <a:t>Geniş Anlamda Sosyal Politika Kavramı</a:t>
            </a:r>
            <a:endParaRPr lang="tr-TR" dirty="0"/>
          </a:p>
        </p:txBody>
      </p:sp>
      <p:sp>
        <p:nvSpPr>
          <p:cNvPr id="3" name="2 İçerik Yer Tutucusu"/>
          <p:cNvSpPr>
            <a:spLocks noGrp="1"/>
          </p:cNvSpPr>
          <p:nvPr>
            <p:ph idx="1"/>
          </p:nvPr>
        </p:nvSpPr>
        <p:spPr>
          <a:xfrm>
            <a:off x="1775520" y="1124744"/>
            <a:ext cx="6984776" cy="5544616"/>
          </a:xfrm>
        </p:spPr>
        <p:txBody>
          <a:bodyPr>
            <a:normAutofit fontScale="77500" lnSpcReduction="20000"/>
          </a:bodyPr>
          <a:lstStyle/>
          <a:p>
            <a:r>
              <a:rPr lang="tr-TR" dirty="0"/>
              <a:t>Geniş anlamda sosyal politika kavramı, birkaç şekilde tanımlanabilmektedir. </a:t>
            </a:r>
            <a:endParaRPr lang="tr-TR" dirty="0" smtClean="0"/>
          </a:p>
          <a:p>
            <a:endParaRPr lang="tr-TR" dirty="0"/>
          </a:p>
          <a:p>
            <a:pPr lvl="1"/>
            <a:r>
              <a:rPr lang="tr-TR" dirty="0" smtClean="0"/>
              <a:t>Kapsamının </a:t>
            </a:r>
            <a:r>
              <a:rPr lang="tr-TR" dirty="0"/>
              <a:t>genişliği vurgulanmak istendiğinde; “</a:t>
            </a:r>
            <a:r>
              <a:rPr lang="tr-TR" b="1" dirty="0"/>
              <a:t>toplumun bağımlı çalışan, </a:t>
            </a:r>
            <a:r>
              <a:rPr lang="tr-TR" b="1" dirty="0" smtClean="0"/>
              <a:t>ekonomik </a:t>
            </a:r>
            <a:r>
              <a:rPr lang="tr-TR" b="1" dirty="0"/>
              <a:t>yönden güçsüz ve özel olarak bakım, gözetim, yardım, desteklenme </a:t>
            </a:r>
            <a:r>
              <a:rPr lang="tr-TR" b="1" dirty="0" smtClean="0"/>
              <a:t>gereksinimi </a:t>
            </a:r>
            <a:r>
              <a:rPr lang="tr-TR" b="1" dirty="0"/>
              <a:t>duyan kesimlerinin ve grupların karşılaştıkları ya da karşılaşabilecekleri </a:t>
            </a:r>
            <a:r>
              <a:rPr lang="tr-TR" b="1" dirty="0" smtClean="0"/>
              <a:t>risklere</a:t>
            </a:r>
            <a:r>
              <a:rPr lang="tr-TR" b="1" dirty="0"/>
              <a:t>, olumsuzluklara karşı en geniş biçimde korunmalarına yönelik kamusal </a:t>
            </a:r>
            <a:r>
              <a:rPr lang="tr-TR" b="1" dirty="0" smtClean="0"/>
              <a:t>politikaları </a:t>
            </a:r>
            <a:r>
              <a:rPr lang="tr-TR" b="1" dirty="0"/>
              <a:t>konu alan sosyal bilim dalı</a:t>
            </a:r>
            <a:r>
              <a:rPr lang="tr-TR" dirty="0"/>
              <a:t>” tanımı yapılabilmektedir. </a:t>
            </a:r>
            <a:endParaRPr lang="tr-TR" dirty="0" smtClean="0"/>
          </a:p>
          <a:p>
            <a:endParaRPr lang="tr-TR" dirty="0"/>
          </a:p>
          <a:p>
            <a:pPr algn="ctr"/>
            <a:r>
              <a:rPr lang="tr-TR" dirty="0" smtClean="0"/>
              <a:t>Topluma </a:t>
            </a:r>
            <a:r>
              <a:rPr lang="tr-TR" dirty="0"/>
              <a:t>bakış açısının ideolojik sınıf kavramından farklı olduğu vurgulanmak </a:t>
            </a:r>
            <a:r>
              <a:rPr lang="tr-TR" dirty="0" smtClean="0"/>
              <a:t>istendiğinde </a:t>
            </a:r>
            <a:r>
              <a:rPr lang="tr-TR" dirty="0"/>
              <a:t>“</a:t>
            </a:r>
            <a:r>
              <a:rPr lang="tr-TR" b="1" dirty="0"/>
              <a:t>topluma bir bütün olarak bakan, toplum içinde bütün sınıfları ilgilendiren çok çeşitli konuları sınıf farkı gözetmeksizin ele alan bir disiplin</a:t>
            </a:r>
            <a:r>
              <a:rPr lang="tr-TR" dirty="0"/>
              <a:t>” tanımı yapılabilmektedir. </a:t>
            </a:r>
            <a:endParaRPr lang="tr-TR" dirty="0" smtClean="0"/>
          </a:p>
          <a:p>
            <a:endParaRPr lang="tr-TR" dirty="0"/>
          </a:p>
          <a:p>
            <a:pPr lvl="1" algn="r"/>
            <a:r>
              <a:rPr lang="tr-TR" dirty="0" smtClean="0"/>
              <a:t>Geniş </a:t>
            </a:r>
            <a:r>
              <a:rPr lang="tr-TR" dirty="0"/>
              <a:t>anlamda sosyal politikanın toplumsal ve siyasi </a:t>
            </a:r>
            <a:r>
              <a:rPr lang="tr-TR" dirty="0" smtClean="0"/>
              <a:t>hayattaki </a:t>
            </a:r>
            <a:r>
              <a:rPr lang="tr-TR" dirty="0"/>
              <a:t>durumu vurgulanmak istendiğinde ise </a:t>
            </a:r>
            <a:r>
              <a:rPr lang="tr-TR" b="1" dirty="0"/>
              <a:t>varlığını liberal devlet anlayışına ve bu anlayışı değiştirmek isteyen mücadelelere, demokratik siyasi rejimlere, eşit oy hakkına borçlu bir bilim dalı </a:t>
            </a:r>
            <a:r>
              <a:rPr lang="tr-TR" dirty="0"/>
              <a:t>tanımı yapılabilmektedir.</a:t>
            </a:r>
          </a:p>
        </p:txBody>
      </p:sp>
      <p:pic>
        <p:nvPicPr>
          <p:cNvPr id="15363" name="Picture 3" descr="C:\Users\Se7en\Desktop\imagesi,şk.jpg"/>
          <p:cNvPicPr>
            <a:picLocks noChangeAspect="1" noChangeArrowheads="1"/>
          </p:cNvPicPr>
          <p:nvPr/>
        </p:nvPicPr>
        <p:blipFill>
          <a:blip r:embed="rId2" cstate="print"/>
          <a:srcRect/>
          <a:stretch>
            <a:fillRect/>
          </a:stretch>
        </p:blipFill>
        <p:spPr bwMode="auto">
          <a:xfrm>
            <a:off x="8760296" y="1268760"/>
            <a:ext cx="1728614" cy="1543050"/>
          </a:xfrm>
          <a:prstGeom prst="rect">
            <a:avLst/>
          </a:prstGeom>
          <a:noFill/>
        </p:spPr>
      </p:pic>
      <p:pic>
        <p:nvPicPr>
          <p:cNvPr id="15364" name="Picture 4" descr="C:\Users\Se7en\Desktop\index.jpg"/>
          <p:cNvPicPr>
            <a:picLocks noChangeAspect="1" noChangeArrowheads="1"/>
          </p:cNvPicPr>
          <p:nvPr/>
        </p:nvPicPr>
        <p:blipFill>
          <a:blip r:embed="rId3" cstate="print"/>
          <a:srcRect/>
          <a:stretch>
            <a:fillRect/>
          </a:stretch>
        </p:blipFill>
        <p:spPr bwMode="auto">
          <a:xfrm>
            <a:off x="8760297" y="3140968"/>
            <a:ext cx="1640085" cy="2520280"/>
          </a:xfrm>
          <a:prstGeom prst="rect">
            <a:avLst/>
          </a:prstGeom>
          <a:noFill/>
        </p:spPr>
      </p:pic>
    </p:spTree>
    <p:extLst>
      <p:ext uri="{BB962C8B-B14F-4D97-AF65-F5344CB8AC3E}">
        <p14:creationId xmlns:p14="http://schemas.microsoft.com/office/powerpoint/2010/main" val="4213800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3682752" cy="49006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tr-TR" sz="2400" dirty="0"/>
              <a:t>Dar anlamda sosyal politika </a:t>
            </a:r>
            <a:endParaRPr lang="tr-TR" sz="2400" dirty="0"/>
          </a:p>
        </p:txBody>
      </p:sp>
      <p:sp>
        <p:nvSpPr>
          <p:cNvPr id="3" name="2 İçerik Yer Tutucusu"/>
          <p:cNvSpPr>
            <a:spLocks noGrp="1"/>
          </p:cNvSpPr>
          <p:nvPr>
            <p:ph sz="half" idx="1"/>
          </p:nvPr>
        </p:nvSpPr>
        <p:spPr>
          <a:xfrm>
            <a:off x="1981200" y="2132856"/>
            <a:ext cx="4038600" cy="4536504"/>
          </a:xfrm>
        </p:spPr>
        <p:txBody>
          <a:bodyPr>
            <a:normAutofit fontScale="85000" lnSpcReduction="20000"/>
          </a:bodyPr>
          <a:lstStyle/>
          <a:p>
            <a:pPr marL="514350" indent="-514350">
              <a:buFont typeface="+mj-lt"/>
              <a:buAutoNum type="arabicPeriod"/>
            </a:pPr>
            <a:r>
              <a:rPr lang="tr-TR" dirty="0" smtClean="0"/>
              <a:t>Sanayi </a:t>
            </a:r>
            <a:r>
              <a:rPr lang="tr-TR" dirty="0"/>
              <a:t>Devrimi ile ortaya çıkan sosyal sorunları ele </a:t>
            </a:r>
            <a:r>
              <a:rPr lang="tr-TR" dirty="0" smtClean="0"/>
              <a:t>alır.</a:t>
            </a:r>
          </a:p>
          <a:p>
            <a:pPr marL="514350" indent="-514350">
              <a:buFont typeface="+mj-lt"/>
              <a:buAutoNum type="arabicPeriod"/>
            </a:pPr>
            <a:endParaRPr lang="tr-TR" dirty="0" smtClean="0"/>
          </a:p>
          <a:p>
            <a:pPr marL="514350" indent="-514350">
              <a:buFont typeface="+mj-lt"/>
              <a:buAutoNum type="arabicPeriod"/>
            </a:pPr>
            <a:r>
              <a:rPr lang="tr-TR" dirty="0"/>
              <a:t>T</a:t>
            </a:r>
            <a:r>
              <a:rPr lang="tr-TR" dirty="0" smtClean="0"/>
              <a:t>emelinde </a:t>
            </a:r>
            <a:r>
              <a:rPr lang="tr-TR" dirty="0"/>
              <a:t>çalışma ilişkilerinden kaynaklanan sorunlar vardır</a:t>
            </a:r>
            <a:r>
              <a:rPr lang="tr-TR" dirty="0" smtClean="0"/>
              <a:t>.</a:t>
            </a:r>
          </a:p>
          <a:p>
            <a:pPr marL="514350" indent="-514350">
              <a:buFont typeface="+mj-lt"/>
              <a:buAutoNum type="arabicPeriod"/>
            </a:pPr>
            <a:endParaRPr lang="tr-TR" dirty="0" smtClean="0"/>
          </a:p>
          <a:p>
            <a:pPr marL="514350" indent="-514350">
              <a:buFont typeface="+mj-lt"/>
              <a:buAutoNum type="arabicPeriod"/>
            </a:pPr>
            <a:r>
              <a:rPr lang="tr-TR" dirty="0" smtClean="0"/>
              <a:t>Çalışma </a:t>
            </a:r>
            <a:r>
              <a:rPr lang="tr-TR" dirty="0"/>
              <a:t>hayatındaki sorunlara emek - sermaye bağlamında </a:t>
            </a:r>
            <a:r>
              <a:rPr lang="tr-TR" dirty="0" smtClean="0"/>
              <a:t>yaklaşır.</a:t>
            </a:r>
          </a:p>
          <a:p>
            <a:pPr marL="514350" indent="-514350">
              <a:buFont typeface="+mj-lt"/>
              <a:buAutoNum type="arabicPeriod"/>
            </a:pPr>
            <a:endParaRPr lang="tr-TR" dirty="0" smtClean="0"/>
          </a:p>
          <a:p>
            <a:pPr marL="514350" indent="-514350">
              <a:buFont typeface="+mj-lt"/>
              <a:buAutoNum type="arabicPeriod"/>
            </a:pPr>
            <a:r>
              <a:rPr lang="tr-TR" dirty="0"/>
              <a:t>T</a:t>
            </a:r>
            <a:r>
              <a:rPr lang="tr-TR" dirty="0" smtClean="0"/>
              <a:t>emeline </a:t>
            </a:r>
            <a:r>
              <a:rPr lang="tr-TR" dirty="0"/>
              <a:t>işçileri </a:t>
            </a:r>
            <a:r>
              <a:rPr lang="tr-TR" dirty="0" smtClean="0"/>
              <a:t>alır.</a:t>
            </a:r>
            <a:endParaRPr lang="tr-TR" dirty="0"/>
          </a:p>
        </p:txBody>
      </p:sp>
      <p:sp>
        <p:nvSpPr>
          <p:cNvPr id="4" name="3 İçerik Yer Tutucusu"/>
          <p:cNvSpPr>
            <a:spLocks noGrp="1"/>
          </p:cNvSpPr>
          <p:nvPr>
            <p:ph sz="half" idx="2"/>
          </p:nvPr>
        </p:nvSpPr>
        <p:spPr>
          <a:xfrm>
            <a:off x="6172200" y="2132856"/>
            <a:ext cx="4038600" cy="4536504"/>
          </a:xfrm>
        </p:spPr>
        <p:txBody>
          <a:bodyPr>
            <a:normAutofit fontScale="85000" lnSpcReduction="20000"/>
          </a:bodyPr>
          <a:lstStyle/>
          <a:p>
            <a:pPr marL="514350" indent="-514350">
              <a:buFont typeface="+mj-lt"/>
              <a:buAutoNum type="arabicPeriod"/>
            </a:pPr>
            <a:r>
              <a:rPr lang="tr-TR" dirty="0"/>
              <a:t>Sanayi Devrimi’nden önceki sosyal sorunlardan, </a:t>
            </a:r>
            <a:r>
              <a:rPr lang="tr-TR" dirty="0" smtClean="0"/>
              <a:t>günümüzdeki </a:t>
            </a:r>
            <a:r>
              <a:rPr lang="tr-TR" dirty="0"/>
              <a:t>sosyal sorunlara kadar uzanan geniş bir çerçeveyi </a:t>
            </a:r>
            <a:r>
              <a:rPr lang="tr-TR" dirty="0" smtClean="0"/>
              <a:t>ele alır.</a:t>
            </a:r>
          </a:p>
          <a:p>
            <a:pPr marL="514350" indent="-514350">
              <a:buFont typeface="+mj-lt"/>
              <a:buAutoNum type="arabicPeriod"/>
            </a:pPr>
            <a:endParaRPr lang="tr-TR" dirty="0" smtClean="0"/>
          </a:p>
          <a:p>
            <a:pPr marL="514350" indent="-514350">
              <a:buFont typeface="+mj-lt"/>
              <a:buAutoNum type="arabicPeriod"/>
            </a:pPr>
            <a:r>
              <a:rPr lang="tr-TR" dirty="0"/>
              <a:t>S</a:t>
            </a:r>
            <a:r>
              <a:rPr lang="tr-TR" dirty="0" smtClean="0"/>
              <a:t>osyal </a:t>
            </a:r>
            <a:r>
              <a:rPr lang="tr-TR" dirty="0"/>
              <a:t>sorunlara bakış açısını sınıf </a:t>
            </a:r>
            <a:r>
              <a:rPr lang="tr-TR" dirty="0" smtClean="0"/>
              <a:t>perspektifinden </a:t>
            </a:r>
            <a:r>
              <a:rPr lang="tr-TR" dirty="0"/>
              <a:t>daha geniş bir şekilde kurgular. </a:t>
            </a:r>
          </a:p>
          <a:p>
            <a:pPr marL="514350" indent="-514350">
              <a:buFont typeface="+mj-lt"/>
              <a:buAutoNum type="arabicPeriod"/>
            </a:pPr>
            <a:endParaRPr lang="tr-TR" dirty="0" smtClean="0"/>
          </a:p>
          <a:p>
            <a:pPr marL="514350" indent="-514350">
              <a:buFont typeface="+mj-lt"/>
              <a:buAutoNum type="arabicPeriod"/>
            </a:pPr>
            <a:r>
              <a:rPr lang="tr-TR" dirty="0"/>
              <a:t>K</a:t>
            </a:r>
            <a:r>
              <a:rPr lang="tr-TR" dirty="0" smtClean="0"/>
              <a:t>apsamı </a:t>
            </a:r>
            <a:r>
              <a:rPr lang="tr-TR" dirty="0"/>
              <a:t>bağımlı çalışanların da içinde olduğu geniş toplum kesimleridir.</a:t>
            </a:r>
          </a:p>
          <a:p>
            <a:endParaRPr lang="tr-TR" dirty="0"/>
          </a:p>
        </p:txBody>
      </p:sp>
      <p:sp>
        <p:nvSpPr>
          <p:cNvPr id="5" name="1 Başlık"/>
          <p:cNvSpPr txBox="1">
            <a:spLocks/>
          </p:cNvSpPr>
          <p:nvPr/>
        </p:nvSpPr>
        <p:spPr>
          <a:xfrm>
            <a:off x="6384032" y="260648"/>
            <a:ext cx="38164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7500"/>
          </a:bodyPr>
          <a:lstStyle/>
          <a:p>
            <a:pPr algn="ctr">
              <a:spcBef>
                <a:spcPct val="0"/>
              </a:spcBef>
              <a:defRPr/>
            </a:pPr>
            <a:r>
              <a:rPr lang="tr-TR" sz="2400" dirty="0"/>
              <a:t>Geniş</a:t>
            </a:r>
            <a:r>
              <a:rPr lang="tr-TR" sz="2400" dirty="0">
                <a:solidFill>
                  <a:schemeClr val="dk1"/>
                </a:solidFill>
              </a:rPr>
              <a:t> </a:t>
            </a:r>
            <a:r>
              <a:rPr lang="tr-TR" sz="2400" dirty="0">
                <a:solidFill>
                  <a:schemeClr val="bg1"/>
                </a:solidFill>
              </a:rPr>
              <a:t>anlamda sosyal politika </a:t>
            </a:r>
          </a:p>
        </p:txBody>
      </p:sp>
      <p:pic>
        <p:nvPicPr>
          <p:cNvPr id="17410" name="Picture 2" descr="C:\Users\Se7en\Desktop\indexasa.jpg"/>
          <p:cNvPicPr>
            <a:picLocks noChangeAspect="1" noChangeArrowheads="1"/>
          </p:cNvPicPr>
          <p:nvPr/>
        </p:nvPicPr>
        <p:blipFill>
          <a:blip r:embed="rId2" cstate="print"/>
          <a:srcRect/>
          <a:stretch>
            <a:fillRect/>
          </a:stretch>
        </p:blipFill>
        <p:spPr bwMode="auto">
          <a:xfrm>
            <a:off x="3287689" y="908720"/>
            <a:ext cx="2695575" cy="936104"/>
          </a:xfrm>
          <a:prstGeom prst="rect">
            <a:avLst/>
          </a:prstGeom>
          <a:noFill/>
        </p:spPr>
      </p:pic>
      <p:pic>
        <p:nvPicPr>
          <p:cNvPr id="17411" name="Picture 3" descr="C:\Users\Se7en\Desktop\dss.jpg"/>
          <p:cNvPicPr>
            <a:picLocks noChangeAspect="1" noChangeArrowheads="1"/>
          </p:cNvPicPr>
          <p:nvPr/>
        </p:nvPicPr>
        <p:blipFill>
          <a:blip r:embed="rId3" cstate="print"/>
          <a:srcRect/>
          <a:stretch>
            <a:fillRect/>
          </a:stretch>
        </p:blipFill>
        <p:spPr bwMode="auto">
          <a:xfrm>
            <a:off x="5879976" y="908721"/>
            <a:ext cx="2381250" cy="936104"/>
          </a:xfrm>
          <a:prstGeom prst="rect">
            <a:avLst/>
          </a:prstGeom>
          <a:noFill/>
        </p:spPr>
      </p:pic>
    </p:spTree>
    <p:extLst>
      <p:ext uri="{BB962C8B-B14F-4D97-AF65-F5344CB8AC3E}">
        <p14:creationId xmlns:p14="http://schemas.microsoft.com/office/powerpoint/2010/main" val="2806707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260648"/>
            <a:ext cx="8496944" cy="706090"/>
          </a:xfrm>
        </p:spPr>
        <p:style>
          <a:lnRef idx="1">
            <a:schemeClr val="accent6"/>
          </a:lnRef>
          <a:fillRef idx="2">
            <a:schemeClr val="accent6"/>
          </a:fillRef>
          <a:effectRef idx="1">
            <a:schemeClr val="accent6"/>
          </a:effectRef>
          <a:fontRef idx="minor">
            <a:schemeClr val="dk1"/>
          </a:fontRef>
        </p:style>
        <p:txBody>
          <a:bodyPr>
            <a:normAutofit/>
          </a:bodyPr>
          <a:lstStyle/>
          <a:p>
            <a:r>
              <a:rPr lang="tr-TR" dirty="0" smtClean="0"/>
              <a:t>Üçüncü Kuşak Sosyal Politikalar </a:t>
            </a:r>
            <a:endParaRPr lang="tr-TR" dirty="0"/>
          </a:p>
        </p:txBody>
      </p:sp>
      <p:sp>
        <p:nvSpPr>
          <p:cNvPr id="3" name="2 İçerik Yer Tutucusu"/>
          <p:cNvSpPr>
            <a:spLocks noGrp="1"/>
          </p:cNvSpPr>
          <p:nvPr>
            <p:ph idx="1"/>
          </p:nvPr>
        </p:nvSpPr>
        <p:spPr>
          <a:xfrm>
            <a:off x="1775520" y="1196752"/>
            <a:ext cx="5760640" cy="5472608"/>
          </a:xfrm>
        </p:spPr>
        <p:txBody>
          <a:bodyPr>
            <a:normAutofit fontScale="92500"/>
          </a:bodyPr>
          <a:lstStyle/>
          <a:p>
            <a:r>
              <a:rPr lang="tr-TR" b="1" dirty="0"/>
              <a:t>Sosyal dışlanma, ayrımcılık, çevre, tüketici hakları, dezavantajlı gruplar olarak nitelendirilen kadınlar, gençler, çocuklar, yaşlılar, eski hükümlüler, göçmenler, engelliler ve diğer gruplara yönelik </a:t>
            </a:r>
            <a:r>
              <a:rPr lang="tr-TR" dirty="0"/>
              <a:t>üçüncü kuşak sosyal politikalar giderek önem kazanmıştır</a:t>
            </a:r>
            <a:r>
              <a:rPr lang="tr-TR" dirty="0" smtClean="0"/>
              <a:t>.</a:t>
            </a:r>
          </a:p>
          <a:p>
            <a:endParaRPr lang="tr-TR" dirty="0"/>
          </a:p>
          <a:p>
            <a:r>
              <a:rPr lang="tr-TR" dirty="0"/>
              <a:t>Üçüncü kuşak sosyal politikanın amacı; zaman içinde toplumsal hayatı olumsuz etkileyen ve toplumsal bütünlüğü tehdit eden her türlü sorunla mücadeleye yönelmiş, evrensel bir sosyal koruma ve eşitliği sağlamaktır.</a:t>
            </a:r>
          </a:p>
        </p:txBody>
      </p:sp>
      <p:pic>
        <p:nvPicPr>
          <p:cNvPr id="13314" name="Picture 2" descr="C:\Users\Se7en\Desktop\images358520.jpg"/>
          <p:cNvPicPr>
            <a:picLocks noChangeAspect="1" noChangeArrowheads="1"/>
          </p:cNvPicPr>
          <p:nvPr/>
        </p:nvPicPr>
        <p:blipFill>
          <a:blip r:embed="rId2" cstate="print"/>
          <a:srcRect/>
          <a:stretch>
            <a:fillRect/>
          </a:stretch>
        </p:blipFill>
        <p:spPr bwMode="auto">
          <a:xfrm>
            <a:off x="7536161" y="1412777"/>
            <a:ext cx="2807593" cy="1908423"/>
          </a:xfrm>
          <a:prstGeom prst="rect">
            <a:avLst/>
          </a:prstGeom>
          <a:noFill/>
        </p:spPr>
      </p:pic>
      <p:pic>
        <p:nvPicPr>
          <p:cNvPr id="13315" name="Picture 3" descr="C:\Users\Se7en\Desktop\images5412.png"/>
          <p:cNvPicPr>
            <a:picLocks noChangeAspect="1" noChangeArrowheads="1"/>
          </p:cNvPicPr>
          <p:nvPr/>
        </p:nvPicPr>
        <p:blipFill>
          <a:blip r:embed="rId3" cstate="print"/>
          <a:srcRect/>
          <a:stretch>
            <a:fillRect/>
          </a:stretch>
        </p:blipFill>
        <p:spPr bwMode="auto">
          <a:xfrm>
            <a:off x="7824193" y="3717032"/>
            <a:ext cx="2219325" cy="2345432"/>
          </a:xfrm>
          <a:prstGeom prst="rect">
            <a:avLst/>
          </a:prstGeom>
          <a:noFill/>
        </p:spPr>
      </p:pic>
    </p:spTree>
    <p:extLst>
      <p:ext uri="{BB962C8B-B14F-4D97-AF65-F5344CB8AC3E}">
        <p14:creationId xmlns:p14="http://schemas.microsoft.com/office/powerpoint/2010/main" val="1055379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260648"/>
            <a:ext cx="8496944" cy="706090"/>
          </a:xfrm>
        </p:spPr>
        <p:style>
          <a:lnRef idx="1">
            <a:schemeClr val="accent6"/>
          </a:lnRef>
          <a:fillRef idx="2">
            <a:schemeClr val="accent6"/>
          </a:fillRef>
          <a:effectRef idx="1">
            <a:schemeClr val="accent6"/>
          </a:effectRef>
          <a:fontRef idx="minor">
            <a:schemeClr val="dk1"/>
          </a:fontRef>
        </p:style>
        <p:txBody>
          <a:bodyPr>
            <a:normAutofit/>
          </a:bodyPr>
          <a:lstStyle/>
          <a:p>
            <a:r>
              <a:rPr lang="tr-TR" sz="2400" b="1" dirty="0"/>
              <a:t>Günümüzde Sosyal Politikanın İlgilendiği Konular Şunlardır: </a:t>
            </a:r>
            <a:endParaRPr lang="tr-TR" sz="2400" b="1" dirty="0"/>
          </a:p>
        </p:txBody>
      </p:sp>
      <p:sp>
        <p:nvSpPr>
          <p:cNvPr id="3" name="2 İçerik Yer Tutucusu"/>
          <p:cNvSpPr>
            <a:spLocks noGrp="1"/>
          </p:cNvSpPr>
          <p:nvPr>
            <p:ph idx="1"/>
          </p:nvPr>
        </p:nvSpPr>
        <p:spPr>
          <a:xfrm>
            <a:off x="1775520" y="1196752"/>
            <a:ext cx="4248472" cy="5472608"/>
          </a:xfrm>
        </p:spPr>
        <p:txBody>
          <a:bodyPr>
            <a:normAutofit/>
          </a:bodyPr>
          <a:lstStyle/>
          <a:p>
            <a:r>
              <a:rPr lang="tr-TR" b="1" dirty="0" smtClean="0"/>
              <a:t>İşsizliğin azaltılması,</a:t>
            </a:r>
          </a:p>
          <a:p>
            <a:r>
              <a:rPr lang="tr-TR" b="1" dirty="0" smtClean="0"/>
              <a:t>Çalışma koşullarının düzeltilmesi,</a:t>
            </a:r>
          </a:p>
          <a:p>
            <a:r>
              <a:rPr lang="tr-TR" b="1" dirty="0" smtClean="0"/>
              <a:t>Düzgün iş,</a:t>
            </a:r>
          </a:p>
          <a:p>
            <a:r>
              <a:rPr lang="tr-TR" b="1" dirty="0" smtClean="0"/>
              <a:t>Yoksulluk,</a:t>
            </a:r>
          </a:p>
          <a:p>
            <a:r>
              <a:rPr lang="tr-TR" b="1" dirty="0" smtClean="0"/>
              <a:t>Yoksunluk,</a:t>
            </a:r>
          </a:p>
          <a:p>
            <a:r>
              <a:rPr lang="tr-TR" b="1" dirty="0" smtClean="0"/>
              <a:t>Göç,</a:t>
            </a:r>
          </a:p>
          <a:p>
            <a:r>
              <a:rPr lang="tr-TR" b="1" dirty="0" smtClean="0"/>
              <a:t>Sosyal dışlanma,</a:t>
            </a:r>
          </a:p>
          <a:p>
            <a:r>
              <a:rPr lang="tr-TR" b="1" dirty="0" smtClean="0"/>
              <a:t>Çevre sorunları</a:t>
            </a:r>
            <a:endParaRPr lang="tr-TR" dirty="0"/>
          </a:p>
        </p:txBody>
      </p:sp>
      <p:sp>
        <p:nvSpPr>
          <p:cNvPr id="6" name="2 İçerik Yer Tutucusu"/>
          <p:cNvSpPr txBox="1">
            <a:spLocks/>
          </p:cNvSpPr>
          <p:nvPr/>
        </p:nvSpPr>
        <p:spPr>
          <a:xfrm>
            <a:off x="6168008" y="1196752"/>
            <a:ext cx="4248472" cy="5283968"/>
          </a:xfrm>
          <a:prstGeom prst="rect">
            <a:avLst/>
          </a:prstGeom>
        </p:spPr>
        <p:txBody>
          <a:bodyPr vert="horz" lIns="91440" tIns="45720" rIns="91440" bIns="45720" rtlCol="0">
            <a:normAutofit fontScale="92500"/>
          </a:bodyPr>
          <a:lstStyle/>
          <a:p>
            <a:pPr marL="342900" indent="-342900">
              <a:spcBef>
                <a:spcPct val="20000"/>
              </a:spcBef>
              <a:buFont typeface="Arial" pitchFamily="34" charset="0"/>
              <a:buChar char="•"/>
              <a:defRPr/>
            </a:pPr>
            <a:r>
              <a:rPr lang="tr-TR" sz="3200" b="1" dirty="0"/>
              <a:t>Konut Sorunu,</a:t>
            </a:r>
          </a:p>
          <a:p>
            <a:pPr marL="342900" indent="-342900">
              <a:spcBef>
                <a:spcPct val="20000"/>
              </a:spcBef>
              <a:buFont typeface="Arial" pitchFamily="34" charset="0"/>
              <a:buChar char="•"/>
              <a:defRPr/>
            </a:pPr>
            <a:r>
              <a:rPr lang="tr-TR" sz="3200" b="1" dirty="0"/>
              <a:t>Ayrımcılık,</a:t>
            </a:r>
          </a:p>
          <a:p>
            <a:pPr marL="342900" indent="-342900">
              <a:spcBef>
                <a:spcPct val="20000"/>
              </a:spcBef>
              <a:buFont typeface="Arial" pitchFamily="34" charset="0"/>
              <a:buChar char="•"/>
              <a:defRPr/>
            </a:pPr>
            <a:r>
              <a:rPr lang="tr-TR" sz="3200" b="1" dirty="0"/>
              <a:t>Çocuk ve yaşlıların bakımı,</a:t>
            </a:r>
          </a:p>
          <a:p>
            <a:pPr marL="342900" indent="-342900">
              <a:spcBef>
                <a:spcPct val="20000"/>
              </a:spcBef>
              <a:buFont typeface="Arial" pitchFamily="34" charset="0"/>
              <a:buChar char="•"/>
              <a:defRPr/>
            </a:pPr>
            <a:r>
              <a:rPr lang="tr-TR" sz="3200" b="1" dirty="0"/>
              <a:t>Kadınlara karşı ayrımcılığın önlenmesi,</a:t>
            </a:r>
          </a:p>
          <a:p>
            <a:pPr marL="342900" indent="-342900">
              <a:spcBef>
                <a:spcPct val="20000"/>
              </a:spcBef>
              <a:buFont typeface="Arial" pitchFamily="34" charset="0"/>
              <a:buChar char="•"/>
              <a:defRPr/>
            </a:pPr>
            <a:r>
              <a:rPr lang="tr-TR" sz="3200" b="1" dirty="0"/>
              <a:t>Çok Uluslu Şirketler,</a:t>
            </a:r>
          </a:p>
          <a:p>
            <a:pPr marL="342900" indent="-342900">
              <a:spcBef>
                <a:spcPct val="20000"/>
              </a:spcBef>
              <a:buFont typeface="Arial" pitchFamily="34" charset="0"/>
              <a:buChar char="•"/>
              <a:defRPr/>
            </a:pPr>
            <a:r>
              <a:rPr lang="tr-TR" sz="3200" b="1" dirty="0"/>
              <a:t>Gelir dağılımı adaletsizliği,</a:t>
            </a:r>
          </a:p>
          <a:p>
            <a:pPr marL="342900" indent="-342900">
              <a:spcBef>
                <a:spcPct val="20000"/>
              </a:spcBef>
              <a:buFont typeface="Arial" pitchFamily="34" charset="0"/>
              <a:buChar char="•"/>
              <a:defRPr/>
            </a:pPr>
            <a:r>
              <a:rPr lang="tr-TR" sz="3200" b="1" dirty="0"/>
              <a:t>Irkçılık,</a:t>
            </a:r>
            <a:endParaRPr lang="tr-TR" sz="3200" b="1" dirty="0"/>
          </a:p>
        </p:txBody>
      </p:sp>
    </p:spTree>
    <p:extLst>
      <p:ext uri="{BB962C8B-B14F-4D97-AF65-F5344CB8AC3E}">
        <p14:creationId xmlns:p14="http://schemas.microsoft.com/office/powerpoint/2010/main" val="244254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TotalTime>
  <Words>653</Words>
  <Application>Microsoft Office PowerPoint</Application>
  <PresentationFormat>Geniş ekran</PresentationFormat>
  <Paragraphs>82</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Cambria</vt:lpstr>
      <vt:lpstr>Wingdings</vt:lpstr>
      <vt:lpstr>Office Teması</vt:lpstr>
      <vt:lpstr>T.C. ANKARA ÜNİVERSİTESİ   AYAŞ MESLEK YÜKSEK OKULU</vt:lpstr>
      <vt:lpstr>Sosyal Politika Kavramı</vt:lpstr>
      <vt:lpstr>Sosyal Politika Kavramı</vt:lpstr>
      <vt:lpstr>Sosyal Politika Kavramı</vt:lpstr>
      <vt:lpstr>Dar Anlamda Sosyal Politika Kavramı</vt:lpstr>
      <vt:lpstr>Geniş Anlamda Sosyal Politika Kavramı</vt:lpstr>
      <vt:lpstr>Dar anlamda sosyal politika </vt:lpstr>
      <vt:lpstr>Üçüncü Kuşak Sosyal Politikalar </vt:lpstr>
      <vt:lpstr>Günümüzde Sosyal Politikanın İlgilendiği Konular Şunlardır: </vt:lpstr>
      <vt:lpstr>Bir Sonraki Ders İçin Öneriler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AYAŞ MESLEK YÜKSEK OKULU</dc:title>
  <dc:creator>user</dc:creator>
  <cp:lastModifiedBy>user</cp:lastModifiedBy>
  <cp:revision>1</cp:revision>
  <dcterms:created xsi:type="dcterms:W3CDTF">2020-01-11T16:55:10Z</dcterms:created>
  <dcterms:modified xsi:type="dcterms:W3CDTF">2020-01-11T17:01:42Z</dcterms:modified>
</cp:coreProperties>
</file>