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390" r:id="rId2"/>
    <p:sldId id="508" r:id="rId3"/>
    <p:sldId id="512" r:id="rId4"/>
    <p:sldId id="511" r:id="rId5"/>
    <p:sldId id="509" r:id="rId6"/>
    <p:sldId id="510" r:id="rId7"/>
    <p:sldId id="506" r:id="rId8"/>
    <p:sldId id="50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A3E5-6FE3-40A0-8977-38785B34227A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20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4C185-100A-4A4B-BB4A-F25E2DC5663C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9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9C778-B5FC-4AE5-84AB-DFF5FA6FC0B7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130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4E5F-9042-4754-9D70-F65725DFEE29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048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5DC6-F4E0-4BDD-A6F2-F851C004677F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6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E22BB-291E-4F29-AB84-F739AE997DD0}" type="datetime1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99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F7EE4-9B15-4787-8CFE-9D711B1433BE}" type="datetime1">
              <a:rPr lang="tr-TR" smtClean="0"/>
              <a:t>30.03.2018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65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2BFE0-9D80-495C-8371-8327FECAC3B1}" type="datetime1">
              <a:rPr lang="tr-TR" smtClean="0"/>
              <a:t>30.03.2018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03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FFF51-4686-4929-8C5F-D5BF1D780FC6}" type="datetime1">
              <a:rPr lang="tr-TR" smtClean="0"/>
              <a:t>30.03.2018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36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0DEA-0EB7-4526-B966-3C47F6805382}" type="datetime1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32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F1672-6052-42A7-91D4-EA8F1C045377}" type="datetime1">
              <a:rPr lang="tr-TR" smtClean="0"/>
              <a:t>30.03.2018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7923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C9AF9-35EE-4160-9D9B-047403298D40}" type="datetime1">
              <a:rPr lang="tr-TR" smtClean="0"/>
              <a:t>30.03.2018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Rıfat Miser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45ABE-3E08-4235-90B6-92B310CAFB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728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79549" y="1893194"/>
            <a:ext cx="1007127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smtClean="0">
                <a:solidFill>
                  <a:prstClr val="black"/>
                </a:solidFill>
                <a:latin typeface="Vladimir Script" panose="03050402040407070305" pitchFamily="66" charset="0"/>
              </a:rPr>
              <a:t>Dördüncü Hafta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Yetişkinlerin genel özellikleri ve öğrenmeleri üzerindeki etkisi</a:t>
            </a:r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8977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9707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indent="540385" algn="ctr">
              <a:lnSpc>
                <a:spcPct val="150000"/>
              </a:lnSpc>
              <a:spcAft>
                <a:spcPts val="800"/>
              </a:spcAft>
            </a:pPr>
            <a:r>
              <a:rPr lang="tr-TR" b="1" dirty="0" smtClean="0">
                <a:solidFill>
                  <a:srgbClr val="000000"/>
                </a:solidFill>
                <a:latin typeface="Batang" panose="02030600000101010101" pitchFamily="18" charset="-127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b="1" dirty="0" smtClean="0">
                <a:solidFill>
                  <a:srgbClr val="000000"/>
                </a:solidFill>
                <a:latin typeface="Batang" panose="02030600000101010101" pitchFamily="18" charset="-127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4000" b="1" dirty="0">
                <a:solidFill>
                  <a:srgbClr val="FF0000"/>
                </a:solidFill>
                <a:latin typeface="Batang" panose="02030600000101010101" pitchFamily="18" charset="-127"/>
                <a:ea typeface="Calibri" panose="020F0502020204030204" pitchFamily="34" charset="0"/>
                <a:cs typeface="Times New Roman" panose="02020603050405020304" pitchFamily="18" charset="0"/>
              </a:rPr>
              <a:t>Güven Duygusunun Başatlığı</a:t>
            </a:r>
            <a:r>
              <a:rPr lang="tr-TR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552699"/>
            <a:ext cx="10515600" cy="36242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0" lvl="0" indent="0" algn="ctr">
              <a:lnSpc>
                <a:spcPct val="100000"/>
              </a:lnSpc>
              <a:spcBef>
                <a:spcPct val="20000"/>
              </a:spcBef>
              <a:buNone/>
            </a:pPr>
            <a:endParaRPr lang="tr-TR" sz="2500" b="1" i="1" dirty="0" smtClean="0"/>
          </a:p>
          <a:p>
            <a:pPr marL="0" lvl="0" indent="0" algn="ctr">
              <a:lnSpc>
                <a:spcPct val="100000"/>
              </a:lnSpc>
              <a:spcBef>
                <a:spcPct val="20000"/>
              </a:spcBef>
              <a:buNone/>
            </a:pPr>
            <a:endParaRPr lang="tr-TR" sz="2500" b="1" i="1" dirty="0"/>
          </a:p>
          <a:p>
            <a:pPr marL="0" lvl="0" indent="0" algn="ctr">
              <a:lnSpc>
                <a:spcPct val="100000"/>
              </a:lnSpc>
              <a:spcBef>
                <a:spcPct val="20000"/>
              </a:spcBef>
              <a:buNone/>
            </a:pPr>
            <a:r>
              <a:rPr lang="tr-TR" sz="2500" b="1" i="1" dirty="0" smtClean="0"/>
              <a:t>Yetişkinlerin</a:t>
            </a:r>
            <a:r>
              <a:rPr lang="tr-TR" sz="2500" b="1" i="1" dirty="0"/>
              <a:t>,</a:t>
            </a:r>
            <a:r>
              <a:rPr lang="tr-TR" sz="2500" i="1" dirty="0"/>
              <a:t> </a:t>
            </a:r>
          </a:p>
          <a:p>
            <a:pPr marL="0" lvl="0" indent="0" algn="ctr">
              <a:lnSpc>
                <a:spcPct val="100000"/>
              </a:lnSpc>
              <a:spcBef>
                <a:spcPct val="20000"/>
              </a:spcBef>
              <a:buNone/>
            </a:pPr>
            <a:r>
              <a:rPr lang="tr-TR" sz="2500" i="1" dirty="0"/>
              <a:t>Öğrenebileceklerine,</a:t>
            </a:r>
          </a:p>
          <a:p>
            <a:pPr marL="0" lvl="0" indent="0" algn="ctr">
              <a:lnSpc>
                <a:spcPct val="100000"/>
              </a:lnSpc>
              <a:spcBef>
                <a:spcPct val="20000"/>
              </a:spcBef>
              <a:buNone/>
            </a:pPr>
            <a:r>
              <a:rPr lang="tr-TR" sz="2500" i="1" dirty="0"/>
              <a:t>Öğrendiklerinin işe yarayacağına,</a:t>
            </a:r>
          </a:p>
          <a:p>
            <a:pPr marL="0" lvl="0" indent="0" algn="ctr">
              <a:lnSpc>
                <a:spcPct val="100000"/>
              </a:lnSpc>
              <a:spcBef>
                <a:spcPct val="20000"/>
              </a:spcBef>
              <a:buNone/>
            </a:pPr>
            <a:r>
              <a:rPr lang="tr-TR" sz="2500" i="1" dirty="0"/>
              <a:t>Öğreticinin kendilerine saygılı davranacağına  güveni </a:t>
            </a:r>
            <a:r>
              <a:rPr lang="tr-TR" sz="2500" i="1" dirty="0">
                <a:solidFill>
                  <a:srgbClr val="B07BD7"/>
                </a:solidFill>
              </a:rPr>
              <a:t>oluşturur.</a:t>
            </a:r>
          </a:p>
          <a:p>
            <a:pPr marL="0" lvl="0" indent="0" algn="ctr">
              <a:lnSpc>
                <a:spcPct val="100000"/>
              </a:lnSpc>
              <a:spcBef>
                <a:spcPct val="20000"/>
              </a:spcBef>
              <a:buNone/>
            </a:pPr>
            <a:endParaRPr lang="tr-TR" sz="2500" i="1" dirty="0" smtClean="0">
              <a:solidFill>
                <a:srgbClr val="B07BD7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719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2178744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tr-TR" sz="3600" i="1" dirty="0" smtClean="0">
                <a:latin typeface="Calibri" panose="020F0502020204030204"/>
                <a:ea typeface="+mn-ea"/>
                <a:cs typeface="+mn-cs"/>
              </a:rPr>
              <a:t>Güven Duygusunu Oluşturmanın ve Sürdürmenin Gerekli Koşulu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923503"/>
            <a:ext cx="10515600" cy="325345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/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  <a:p>
            <a:pPr algn="ctr"/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  <a:p>
            <a:pPr algn="ctr"/>
            <a:r>
              <a:rPr lang="tr-TR" sz="4400" dirty="0" smtClean="0">
                <a:latin typeface="Batang" panose="02030600000101010101" pitchFamily="18" charset="-127"/>
                <a:cs typeface="Arial" panose="020B0604020202020204" pitchFamily="34" charset="0"/>
              </a:rPr>
              <a:t>Hedef kitlenin özelliklerinin dikkate alınmasıdır</a:t>
            </a:r>
            <a:endParaRPr lang="tr-TR" sz="4400" dirty="0">
              <a:latin typeface="Batang" panose="02030600000101010101" pitchFamily="18" charset="-127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97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9707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indent="540385" algn="ctr">
              <a:lnSpc>
                <a:spcPct val="150000"/>
              </a:lnSpc>
              <a:spcAft>
                <a:spcPts val="800"/>
              </a:spcAft>
            </a:pPr>
            <a:r>
              <a:rPr lang="tr-TR" b="1" dirty="0" smtClean="0">
                <a:solidFill>
                  <a:srgbClr val="000000"/>
                </a:solidFill>
                <a:latin typeface="Batang" panose="02030600000101010101" pitchFamily="18" charset="-127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b="1" dirty="0" smtClean="0">
                <a:solidFill>
                  <a:srgbClr val="000000"/>
                </a:solidFill>
                <a:latin typeface="Batang" panose="02030600000101010101" pitchFamily="18" charset="-127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b="1" dirty="0" smtClean="0">
                <a:solidFill>
                  <a:srgbClr val="FF0000"/>
                </a:solidFill>
                <a:latin typeface="Batang" panose="02030600000101010101" pitchFamily="18" charset="-127"/>
                <a:ea typeface="Calibri" panose="020F0502020204030204" pitchFamily="34" charset="0"/>
                <a:cs typeface="Times New Roman" panose="02020603050405020304" pitchFamily="18" charset="0"/>
              </a:rPr>
              <a:t>Yetişkinlerin </a:t>
            </a:r>
            <a:r>
              <a:rPr lang="tr-TR" b="1" dirty="0">
                <a:solidFill>
                  <a:srgbClr val="FF0000"/>
                </a:solidFill>
                <a:latin typeface="Batang" panose="02030600000101010101" pitchFamily="18" charset="-127"/>
                <a:ea typeface="Calibri" panose="020F0502020204030204" pitchFamily="34" charset="0"/>
                <a:cs typeface="Times New Roman" panose="02020603050405020304" pitchFamily="18" charset="0"/>
              </a:rPr>
              <a:t>Öğrenmelerini Etkileyen Genel Özellikleri</a:t>
            </a:r>
            <a:r>
              <a:rPr lang="tr-TR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tr-TR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552699"/>
            <a:ext cx="10515600" cy="36242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0" lvl="0" indent="0" algn="ctr">
              <a:lnSpc>
                <a:spcPct val="100000"/>
              </a:lnSpc>
              <a:spcBef>
                <a:spcPct val="20000"/>
              </a:spcBef>
              <a:buNone/>
            </a:pPr>
            <a:endParaRPr lang="tr-TR" sz="2500" i="1" dirty="0" smtClean="0">
              <a:solidFill>
                <a:srgbClr val="B07BD7"/>
              </a:solidFill>
            </a:endParaRPr>
          </a:p>
          <a:p>
            <a:pPr marL="0" lvl="0" indent="0" algn="ctr">
              <a:lnSpc>
                <a:spcPct val="100000"/>
              </a:lnSpc>
              <a:spcBef>
                <a:spcPct val="20000"/>
              </a:spcBef>
              <a:buNone/>
            </a:pPr>
            <a:r>
              <a:rPr lang="tr-TR" sz="2500" b="1" i="1" dirty="0" smtClean="0"/>
              <a:t>Yetişkinlerin,</a:t>
            </a:r>
            <a:r>
              <a:rPr lang="tr-TR" sz="2500" i="1" dirty="0" smtClean="0"/>
              <a:t> </a:t>
            </a:r>
          </a:p>
          <a:p>
            <a:pPr marL="0" lvl="0" indent="0" algn="ctr">
              <a:lnSpc>
                <a:spcPct val="100000"/>
              </a:lnSpc>
              <a:spcBef>
                <a:spcPct val="20000"/>
              </a:spcBef>
              <a:buNone/>
            </a:pPr>
            <a:r>
              <a:rPr lang="tr-TR" sz="2500" i="1" dirty="0" smtClean="0"/>
              <a:t>benlik </a:t>
            </a:r>
            <a:r>
              <a:rPr lang="tr-TR" sz="2500" i="1" dirty="0"/>
              <a:t>algıları, </a:t>
            </a:r>
            <a:endParaRPr lang="tr-TR" sz="2500" i="1" dirty="0" smtClean="0"/>
          </a:p>
          <a:p>
            <a:pPr marL="0" lvl="0" indent="0" algn="ctr">
              <a:lnSpc>
                <a:spcPct val="100000"/>
              </a:lnSpc>
              <a:spcBef>
                <a:spcPct val="20000"/>
              </a:spcBef>
              <a:buNone/>
            </a:pPr>
            <a:r>
              <a:rPr lang="tr-TR" sz="2500" i="1" dirty="0" smtClean="0"/>
              <a:t>iş </a:t>
            </a:r>
            <a:r>
              <a:rPr lang="tr-TR" sz="2500" i="1" dirty="0"/>
              <a:t>ve aile sorumlulukları, </a:t>
            </a:r>
            <a:endParaRPr lang="tr-TR" sz="2500" i="1" dirty="0" smtClean="0"/>
          </a:p>
          <a:p>
            <a:pPr marL="0" lvl="0" indent="0" algn="ctr">
              <a:lnSpc>
                <a:spcPct val="100000"/>
              </a:lnSpc>
              <a:spcBef>
                <a:spcPct val="20000"/>
              </a:spcBef>
              <a:buNone/>
            </a:pPr>
            <a:r>
              <a:rPr lang="tr-TR" sz="2500" i="1" dirty="0" smtClean="0"/>
              <a:t>önceki öğrenmeleri</a:t>
            </a:r>
            <a:endParaRPr lang="tr-TR" sz="2500" i="1" dirty="0"/>
          </a:p>
          <a:p>
            <a:pPr marL="0" indent="0">
              <a:buNone/>
            </a:pPr>
            <a:r>
              <a:rPr lang="tr-TR" i="1" dirty="0" smtClean="0"/>
              <a:t>                                               sağlık durumları.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38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lvl="0" algn="ctr">
              <a:lnSpc>
                <a:spcPct val="100000"/>
              </a:lnSpc>
              <a:spcBef>
                <a:spcPct val="20000"/>
              </a:spcBef>
            </a:pPr>
            <a:r>
              <a:rPr lang="tr-TR" sz="2500" i="1" dirty="0" smtClean="0">
                <a:latin typeface="Calibri" panose="020F0502020204030204"/>
                <a:ea typeface="+mn-ea"/>
                <a:cs typeface="+mn-cs"/>
              </a:rPr>
              <a:t>Benlik </a:t>
            </a:r>
            <a:r>
              <a:rPr lang="tr-TR" sz="2500" i="1" dirty="0">
                <a:latin typeface="Calibri" panose="020F0502020204030204"/>
                <a:ea typeface="+mn-ea"/>
                <a:cs typeface="+mn-cs"/>
              </a:rPr>
              <a:t>algıları, </a:t>
            </a:r>
            <a:br>
              <a:rPr lang="tr-TR" sz="2500" i="1" dirty="0">
                <a:latin typeface="Calibri" panose="020F0502020204030204"/>
                <a:ea typeface="+mn-ea"/>
                <a:cs typeface="+mn-cs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457200"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tr-TR" dirty="0" smtClean="0">
              <a:solidFill>
                <a:srgbClr val="000000"/>
              </a:solidFill>
              <a:latin typeface="Batang" panose="02030600000101010101" pitchFamily="18" charset="-127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dirty="0"/>
          </a:p>
          <a:p>
            <a:pPr algn="ctr"/>
            <a:r>
              <a:rPr lang="tr-TR" dirty="0" smtClean="0"/>
              <a:t>Başaramama, gülünç düşme, kötü davranılma korkusu,</a:t>
            </a:r>
          </a:p>
          <a:p>
            <a:pPr algn="ctr"/>
            <a:endParaRPr lang="tr-TR" dirty="0" smtClean="0"/>
          </a:p>
          <a:p>
            <a:pPr algn="ctr"/>
            <a:r>
              <a:rPr lang="tr-TR" dirty="0" smtClean="0"/>
              <a:t>Yaşamını kendi yönetme eğilimi.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93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tr-TR" sz="2500" i="1" dirty="0" smtClean="0">
                <a:latin typeface="Calibri" panose="020F0502020204030204"/>
                <a:ea typeface="+mn-ea"/>
                <a:cs typeface="+mn-cs"/>
              </a:rPr>
              <a:t>İş </a:t>
            </a:r>
            <a:r>
              <a:rPr lang="tr-TR" sz="2500" i="1" dirty="0">
                <a:latin typeface="Calibri" panose="020F0502020204030204"/>
                <a:ea typeface="+mn-ea"/>
                <a:cs typeface="+mn-cs"/>
              </a:rPr>
              <a:t>ve aile sorumlulukları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457200"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tr-TR" dirty="0" smtClean="0">
              <a:solidFill>
                <a:srgbClr val="000000"/>
              </a:solidFill>
              <a:latin typeface="Batang" panose="02030600000101010101" pitchFamily="18" charset="-127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dirty="0" smtClean="0"/>
              <a:t>Sorumluluklar katılımı engelleyebilir,</a:t>
            </a:r>
          </a:p>
          <a:p>
            <a:pPr algn="ctr"/>
            <a:endParaRPr lang="tr-TR" dirty="0" smtClean="0"/>
          </a:p>
          <a:p>
            <a:pPr algn="ctr"/>
            <a:r>
              <a:rPr lang="tr-TR" dirty="0" smtClean="0"/>
              <a:t>Sorumluluklar öğrenmeye güdüler,</a:t>
            </a:r>
          </a:p>
          <a:p>
            <a:pPr algn="ctr"/>
            <a:endParaRPr lang="tr-TR" dirty="0" smtClean="0"/>
          </a:p>
          <a:p>
            <a:pPr algn="ctr"/>
            <a:r>
              <a:rPr lang="tr-TR" dirty="0" smtClean="0"/>
              <a:t>Sorumluluklar öğrenme yaklaşımına biçim verir.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Prof. Dr. Rıfat Miser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20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lvl="0" algn="ctr">
              <a:lnSpc>
                <a:spcPct val="100000"/>
              </a:lnSpc>
              <a:spcBef>
                <a:spcPct val="20000"/>
              </a:spcBef>
            </a:pPr>
            <a:r>
              <a:rPr lang="tr-TR" sz="2500" i="1" dirty="0" smtClean="0">
                <a:latin typeface="Calibri" panose="020F0502020204030204"/>
                <a:ea typeface="+mn-ea"/>
                <a:cs typeface="+mn-cs"/>
              </a:rPr>
              <a:t>Önceki öğrenmeler</a:t>
            </a:r>
            <a:r>
              <a:rPr lang="tr-TR" sz="2500" i="1" dirty="0">
                <a:latin typeface="Calibri" panose="020F0502020204030204"/>
                <a:ea typeface="+mn-ea"/>
                <a:cs typeface="+mn-cs"/>
              </a:rPr>
              <a:t/>
            </a:r>
            <a:br>
              <a:rPr lang="tr-TR" sz="2500" i="1" dirty="0">
                <a:latin typeface="Calibri" panose="020F0502020204030204"/>
                <a:ea typeface="+mn-ea"/>
                <a:cs typeface="+mn-cs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marL="457200" indent="0" algn="ctr">
              <a:lnSpc>
                <a:spcPct val="150000"/>
              </a:lnSpc>
              <a:spcAft>
                <a:spcPts val="0"/>
              </a:spcAft>
              <a:buNone/>
            </a:pPr>
            <a:endParaRPr lang="tr-TR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0" algn="ctr">
              <a:lnSpc>
                <a:spcPct val="150000"/>
              </a:lnSpc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Bilişsel giriş özellikleri,</a:t>
            </a:r>
          </a:p>
          <a:p>
            <a:pPr marL="457200" indent="0" algn="ctr">
              <a:lnSpc>
                <a:spcPct val="150000"/>
              </a:lnSpc>
              <a:spcAft>
                <a:spcPts val="0"/>
              </a:spcAft>
              <a:buNone/>
            </a:pPr>
            <a:r>
              <a:rPr lang="tr-T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İnanç ve değerler,</a:t>
            </a:r>
          </a:p>
          <a:p>
            <a:pPr marL="457200" indent="0" algn="ctr">
              <a:lnSpc>
                <a:spcPct val="150000"/>
              </a:lnSpc>
              <a:spcAft>
                <a:spcPts val="0"/>
              </a:spcAft>
              <a:buNone/>
            </a:pPr>
            <a:r>
              <a:rPr lang="tr-TR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Deneyimler.</a:t>
            </a:r>
            <a:endParaRPr lang="tr-T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2358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tr-TR" sz="2500" i="1" dirty="0">
                <a:latin typeface="Calibri" panose="020F0502020204030204"/>
                <a:ea typeface="+mn-ea"/>
                <a:cs typeface="+mn-cs"/>
              </a:rPr>
              <a:t>Yetişkinlerin sağlık durumları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ctr"/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  <a:p>
            <a:pPr algn="ctr"/>
            <a:endParaRPr lang="tr-TR" dirty="0">
              <a:latin typeface="Batang" panose="02030600000101010101" pitchFamily="18" charset="-127"/>
              <a:cs typeface="Arial" panose="020B0604020202020204" pitchFamily="34" charset="0"/>
            </a:endParaRPr>
          </a:p>
          <a:p>
            <a:pPr algn="ctr"/>
            <a:endParaRPr lang="tr-TR" dirty="0" smtClean="0">
              <a:latin typeface="Batang" panose="02030600000101010101" pitchFamily="18" charset="-127"/>
              <a:cs typeface="Arial" panose="020B0604020202020204" pitchFamily="34" charset="0"/>
            </a:endParaRPr>
          </a:p>
          <a:p>
            <a:pPr algn="ctr"/>
            <a:r>
              <a:rPr lang="tr-TR" dirty="0" smtClean="0">
                <a:latin typeface="Batang" panose="02030600000101010101" pitchFamily="18" charset="-127"/>
                <a:cs typeface="Arial" panose="020B0604020202020204" pitchFamily="34" charset="0"/>
              </a:rPr>
              <a:t>Görme yeteneği, İşitme gücü azalır</a:t>
            </a:r>
          </a:p>
          <a:p>
            <a:pPr algn="ctr"/>
            <a:r>
              <a:rPr lang="tr-TR" dirty="0">
                <a:latin typeface="Batang" panose="02030600000101010101" pitchFamily="18" charset="-127"/>
                <a:cs typeface="Arial" panose="020B0604020202020204" pitchFamily="34" charset="0"/>
              </a:rPr>
              <a:t>K</a:t>
            </a:r>
            <a:r>
              <a:rPr lang="tr-TR" dirty="0" smtClean="0">
                <a:latin typeface="Batang" panose="02030600000101010101" pitchFamily="18" charset="-127"/>
                <a:cs typeface="Arial" panose="020B0604020202020204" pitchFamily="34" charset="0"/>
              </a:rPr>
              <a:t>ronik </a:t>
            </a:r>
            <a:r>
              <a:rPr lang="tr-TR" dirty="0">
                <a:latin typeface="Batang" panose="02030600000101010101" pitchFamily="18" charset="-127"/>
                <a:cs typeface="Arial" panose="020B0604020202020204" pitchFamily="34" charset="0"/>
              </a:rPr>
              <a:t>(müzmin) </a:t>
            </a:r>
            <a:r>
              <a:rPr lang="tr-TR" dirty="0" smtClean="0">
                <a:latin typeface="Batang" panose="02030600000101010101" pitchFamily="18" charset="-127"/>
                <a:cs typeface="Arial" panose="020B0604020202020204" pitchFamily="34" charset="0"/>
              </a:rPr>
              <a:t>hastalıklar yaygınlaşır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Rıfat Miser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226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1113</TotalTime>
  <Words>157</Words>
  <Application>Microsoft Office PowerPoint</Application>
  <PresentationFormat>Geniş ekran</PresentationFormat>
  <Paragraphs>51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Batang</vt:lpstr>
      <vt:lpstr>Calibri</vt:lpstr>
      <vt:lpstr>Calibri Light</vt:lpstr>
      <vt:lpstr>Times New Roman</vt:lpstr>
      <vt:lpstr>Vladimir Script</vt:lpstr>
      <vt:lpstr>Office Teması</vt:lpstr>
      <vt:lpstr>PowerPoint Sunusu</vt:lpstr>
      <vt:lpstr> Güven Duygusunun Başatlığı </vt:lpstr>
      <vt:lpstr>Güven Duygusunu Oluşturmanın ve Sürdürmenin Gerekli Koşulu</vt:lpstr>
      <vt:lpstr> Yetişkinlerin Öğrenmelerini Etkileyen Genel Özellikleri </vt:lpstr>
      <vt:lpstr>Benlik algıları,  </vt:lpstr>
      <vt:lpstr>İş ve aile sorumlulukları</vt:lpstr>
      <vt:lpstr>Önceki öğrenmeler </vt:lpstr>
      <vt:lpstr>Yetişkinlerin sağlık durumları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137</cp:revision>
  <dcterms:created xsi:type="dcterms:W3CDTF">2016-02-29T19:43:42Z</dcterms:created>
  <dcterms:modified xsi:type="dcterms:W3CDTF">2018-03-30T13:14:44Z</dcterms:modified>
  <cp:contentStatus/>
</cp:coreProperties>
</file>