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4" r:id="rId7"/>
    <p:sldId id="275"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2DD0737-5D5E-49C8-AD8F-CFA3DB9B5EAE}" type="datetimeFigureOut">
              <a:rPr lang="tr-TR" smtClean="0"/>
              <a:t>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233134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DD0737-5D5E-49C8-AD8F-CFA3DB9B5EAE}" type="datetimeFigureOut">
              <a:rPr lang="tr-TR" smtClean="0"/>
              <a:t>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189136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DD0737-5D5E-49C8-AD8F-CFA3DB9B5EAE}" type="datetimeFigureOut">
              <a:rPr lang="tr-TR" smtClean="0"/>
              <a:t>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1791613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DD0737-5D5E-49C8-AD8F-CFA3DB9B5EAE}" type="datetimeFigureOut">
              <a:rPr lang="tr-TR" smtClean="0"/>
              <a:t>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2387394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DD0737-5D5E-49C8-AD8F-CFA3DB9B5EAE}" type="datetimeFigureOut">
              <a:rPr lang="tr-TR" smtClean="0"/>
              <a:t>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159668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DD0737-5D5E-49C8-AD8F-CFA3DB9B5EAE}" type="datetimeFigureOut">
              <a:rPr lang="tr-TR" smtClean="0"/>
              <a:t>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310109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DD0737-5D5E-49C8-AD8F-CFA3DB9B5EAE}" type="datetimeFigureOut">
              <a:rPr lang="tr-TR" smtClean="0"/>
              <a:t>8.03.2022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79975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DD0737-5D5E-49C8-AD8F-CFA3DB9B5EAE}" type="datetimeFigureOut">
              <a:rPr lang="tr-TR" smtClean="0"/>
              <a:t>8.03.2022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308629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DD0737-5D5E-49C8-AD8F-CFA3DB9B5EAE}" type="datetimeFigureOut">
              <a:rPr lang="tr-TR" smtClean="0"/>
              <a:t>8.03.2022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1897151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DD0737-5D5E-49C8-AD8F-CFA3DB9B5EAE}" type="datetimeFigureOut">
              <a:rPr lang="tr-TR" smtClean="0"/>
              <a:t>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291506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DD0737-5D5E-49C8-AD8F-CFA3DB9B5EAE}" type="datetimeFigureOut">
              <a:rPr lang="tr-TR" smtClean="0"/>
              <a:t>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868273-880F-464E-9796-E5D9EE3A2683}" type="slidenum">
              <a:rPr lang="tr-TR" smtClean="0"/>
              <a:t>‹#›</a:t>
            </a:fld>
            <a:endParaRPr lang="tr-TR"/>
          </a:p>
        </p:txBody>
      </p:sp>
    </p:spTree>
    <p:extLst>
      <p:ext uri="{BB962C8B-B14F-4D97-AF65-F5344CB8AC3E}">
        <p14:creationId xmlns:p14="http://schemas.microsoft.com/office/powerpoint/2010/main" val="3364323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D0737-5D5E-49C8-AD8F-CFA3DB9B5EAE}" type="datetimeFigureOut">
              <a:rPr lang="tr-TR" smtClean="0"/>
              <a:t>8.03.2022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68273-880F-464E-9796-E5D9EE3A2683}" type="slidenum">
              <a:rPr lang="tr-TR" smtClean="0"/>
              <a:t>‹#›</a:t>
            </a:fld>
            <a:endParaRPr lang="tr-TR"/>
          </a:p>
        </p:txBody>
      </p:sp>
    </p:spTree>
    <p:extLst>
      <p:ext uri="{BB962C8B-B14F-4D97-AF65-F5344CB8AC3E}">
        <p14:creationId xmlns:p14="http://schemas.microsoft.com/office/powerpoint/2010/main" val="2823712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96454" y="1800534"/>
            <a:ext cx="9144000" cy="1655762"/>
          </a:xfrm>
        </p:spPr>
        <p:txBody>
          <a:bodyPr>
            <a:normAutofit lnSpcReduction="10000"/>
          </a:bodyPr>
          <a:lstStyle/>
          <a:p>
            <a:r>
              <a:rPr lang="tr-TR" b="1" dirty="0" smtClean="0">
                <a:latin typeface="Times New Roman" panose="02020603050405020304" pitchFamily="18" charset="0"/>
                <a:cs typeface="Times New Roman" panose="02020603050405020304" pitchFamily="18" charset="0"/>
              </a:rPr>
              <a:t>Tarımsal Kuraklık Yönetimi</a:t>
            </a:r>
          </a:p>
          <a:p>
            <a:r>
              <a:rPr lang="tr-TR" dirty="0" smtClean="0">
                <a:latin typeface="Times New Roman" panose="02020603050405020304" pitchFamily="18" charset="0"/>
                <a:cs typeface="Times New Roman" panose="02020603050405020304" pitchFamily="18" charset="0"/>
              </a:rPr>
              <a:t>4. </a:t>
            </a:r>
            <a:r>
              <a:rPr lang="tr-TR" dirty="0" smtClean="0">
                <a:latin typeface="Times New Roman" panose="02020603050405020304" pitchFamily="18" charset="0"/>
                <a:cs typeface="Times New Roman" panose="02020603050405020304" pitchFamily="18" charset="0"/>
              </a:rPr>
              <a:t>Kuraklık </a:t>
            </a:r>
            <a:r>
              <a:rPr lang="tr-TR" dirty="0" smtClean="0">
                <a:latin typeface="Times New Roman" panose="02020603050405020304" pitchFamily="18" charset="0"/>
                <a:cs typeface="Times New Roman" panose="02020603050405020304" pitchFamily="18" charset="0"/>
              </a:rPr>
              <a:t>Belirleme </a:t>
            </a:r>
            <a:r>
              <a:rPr lang="tr-TR" dirty="0" smtClean="0">
                <a:latin typeface="Times New Roman" panose="02020603050405020304" pitchFamily="18" charset="0"/>
                <a:cs typeface="Times New Roman" panose="02020603050405020304" pitchFamily="18" charset="0"/>
              </a:rPr>
              <a:t>Ölçütleri</a:t>
            </a:r>
          </a:p>
          <a:p>
            <a:endParaRPr lang="tr-TR" dirty="0">
              <a:latin typeface="Times New Roman" panose="02020603050405020304" pitchFamily="18" charset="0"/>
              <a:cs typeface="Times New Roman" panose="02020603050405020304" pitchFamily="18" charset="0"/>
            </a:endParaRPr>
          </a:p>
          <a:p>
            <a:r>
              <a:rPr lang="tr-TR" dirty="0" err="1" smtClean="0">
                <a:latin typeface="Times New Roman" panose="02020603050405020304" pitchFamily="18" charset="0"/>
                <a:cs typeface="Times New Roman" panose="02020603050405020304" pitchFamily="18" charset="0"/>
              </a:rPr>
              <a:t>Prof.Dr.Belgin</a:t>
            </a:r>
            <a:r>
              <a:rPr lang="tr-TR" dirty="0" smtClean="0">
                <a:latin typeface="Times New Roman" panose="02020603050405020304" pitchFamily="18" charset="0"/>
                <a:cs typeface="Times New Roman" panose="02020603050405020304" pitchFamily="18" charset="0"/>
              </a:rPr>
              <a:t> ÇAKMAK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2540" y="815691"/>
            <a:ext cx="10515600" cy="4351338"/>
          </a:xfrm>
        </p:spPr>
        <p:txBody>
          <a:bodyPr>
            <a:normAutofit fontScale="62500" lnSpcReduction="20000"/>
          </a:bodyPr>
          <a:lstStyle/>
          <a:p>
            <a:pPr marL="0" indent="0" algn="just">
              <a:lnSpc>
                <a:spcPct val="150000"/>
              </a:lnSpc>
              <a:spcBef>
                <a:spcPts val="1200"/>
              </a:spcBef>
              <a:spcAft>
                <a:spcPts val="0"/>
              </a:spcAft>
              <a:buNone/>
            </a:pPr>
            <a:r>
              <a:rPr lang="tr-TR" b="1" kern="1600" dirty="0">
                <a:latin typeface="Times New Roman" panose="02020603050405020304" pitchFamily="18" charset="0"/>
                <a:cs typeface="Arial" panose="020B0604020202020204" pitchFamily="34" charset="0"/>
              </a:rPr>
              <a:t>Yüzey su temin indeksi (</a:t>
            </a:r>
            <a:r>
              <a:rPr lang="tr-TR" b="1" kern="1600" dirty="0" err="1">
                <a:latin typeface="Times New Roman" panose="02020603050405020304" pitchFamily="18" charset="0"/>
                <a:cs typeface="Arial" panose="020B0604020202020204" pitchFamily="34" charset="0"/>
              </a:rPr>
              <a:t>Surface</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Water</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Supply</a:t>
            </a:r>
            <a:r>
              <a:rPr lang="tr-TR" b="1" kern="1600" dirty="0">
                <a:latin typeface="Times New Roman" panose="02020603050405020304" pitchFamily="18" charset="0"/>
                <a:cs typeface="Arial" panose="020B0604020202020204" pitchFamily="34" charset="0"/>
              </a:rPr>
              <a:t> Index-SWSI)</a:t>
            </a:r>
            <a:endParaRPr lang="tr-TR" sz="3600" b="1" kern="1600" dirty="0">
              <a:latin typeface="Arial" panose="020B0604020202020204" pitchFamily="34" charset="0"/>
            </a:endParaRPr>
          </a:p>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SWSI</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Shafer</a:t>
            </a:r>
            <a:r>
              <a:rPr lang="tr-TR" dirty="0">
                <a:latin typeface="Times New Roman" panose="02020603050405020304" pitchFamily="18" charset="0"/>
                <a:ea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rPr>
              <a:t>Dezman</a:t>
            </a:r>
            <a:r>
              <a:rPr lang="tr-TR" dirty="0">
                <a:latin typeface="Times New Roman" panose="02020603050405020304" pitchFamily="18" charset="0"/>
                <a:ea typeface="Times New Roman" panose="02020603050405020304" pitchFamily="18" charset="0"/>
              </a:rPr>
              <a:t> (1982) tarafından, Colorado eyaletinin tamamında nem koşullarını ifade etmek için, </a:t>
            </a:r>
            <a:r>
              <a:rPr lang="tr-TR" dirty="0" err="1">
                <a:latin typeface="Times New Roman" panose="02020603050405020304" pitchFamily="18" charset="0"/>
                <a:ea typeface="Times New Roman" panose="02020603050405020304" pitchFamily="18" charset="0"/>
              </a:rPr>
              <a:t>PDSI’yi</a:t>
            </a:r>
            <a:r>
              <a:rPr lang="tr-TR" dirty="0">
                <a:latin typeface="Times New Roman" panose="02020603050405020304" pitchFamily="18" charset="0"/>
                <a:ea typeface="Times New Roman" panose="02020603050405020304" pitchFamily="18" charset="0"/>
              </a:rPr>
              <a:t> tamamlayacak şekilde geliştirilmiştir. PDSI, nispeten homojen bölgelerdeki nem koşulları için kalibre edilmiş bir toprak-nem algoritması oluşturmuş olup, kar birikimlerini ve yağış olmayan dönemdeki akıntıları dikkate almaz. </a:t>
            </a:r>
            <a:r>
              <a:rPr lang="tr-TR" dirty="0" err="1">
                <a:latin typeface="Times New Roman" panose="02020603050405020304" pitchFamily="18" charset="0"/>
                <a:ea typeface="Times New Roman" panose="02020603050405020304" pitchFamily="18" charset="0"/>
              </a:rPr>
              <a:t>Dezman</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SWSI’yı</a:t>
            </a:r>
            <a:r>
              <a:rPr lang="tr-TR" dirty="0">
                <a:latin typeface="Times New Roman" panose="02020603050405020304" pitchFamily="18" charset="0"/>
                <a:ea typeface="Times New Roman" panose="02020603050405020304" pitchFamily="18" charset="0"/>
              </a:rPr>
              <a:t>, yüzey su koşullarını ifade edecek şekilde tasarlamış ve dağlardaki kar yığınlarını esas alan “dağdaki suya bağımlı” bir indeks olarak tanımlamıştır. </a:t>
            </a:r>
          </a:p>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 </a:t>
            </a:r>
          </a:p>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SWSI rezervuar içeriği, akarsu akımı, yağış ve yükseklerdeki kar miktarını birleştiren bir indekstir. Aylık olarak hesaplanmaktadır. Kış aylarında kar yığını, yağış ve rezervuar içeriği, yaz aylarında ise akarsu akımı, yağış ve rezervuar içeriği dikkate alınarak hesap yapılır.</a:t>
            </a:r>
          </a:p>
          <a:p>
            <a:pPr marL="0" indent="0">
              <a:buNone/>
            </a:pPr>
            <a:endParaRPr lang="tr-TR" dirty="0"/>
          </a:p>
        </p:txBody>
      </p:sp>
    </p:spTree>
    <p:extLst>
      <p:ext uri="{BB962C8B-B14F-4D97-AF65-F5344CB8AC3E}">
        <p14:creationId xmlns:p14="http://schemas.microsoft.com/office/powerpoint/2010/main" val="93751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9836" y="570031"/>
            <a:ext cx="10515600" cy="4351338"/>
          </a:xfrm>
        </p:spPr>
        <p:txBody>
          <a:bodyPr>
            <a:normAutofit fontScale="85000" lnSpcReduction="20000"/>
          </a:bodyPr>
          <a:lstStyle/>
          <a:p>
            <a:pPr marL="0" indent="0" algn="just">
              <a:lnSpc>
                <a:spcPct val="150000"/>
              </a:lnSpc>
              <a:spcBef>
                <a:spcPts val="1200"/>
              </a:spcBef>
              <a:spcAft>
                <a:spcPts val="0"/>
              </a:spcAft>
              <a:buNone/>
            </a:pPr>
            <a:r>
              <a:rPr lang="tr-TR" b="1" kern="1600" dirty="0">
                <a:latin typeface="Times New Roman" panose="02020603050405020304" pitchFamily="18" charset="0"/>
                <a:cs typeface="Arial" panose="020B0604020202020204" pitchFamily="34" charset="0"/>
              </a:rPr>
              <a:t>Arazi ıslahı kuraklık indeksi (</a:t>
            </a:r>
            <a:r>
              <a:rPr lang="tr-TR" b="1" kern="1600" dirty="0" err="1">
                <a:latin typeface="Times New Roman" panose="02020603050405020304" pitchFamily="18" charset="0"/>
                <a:cs typeface="Arial" panose="020B0604020202020204" pitchFamily="34" charset="0"/>
              </a:rPr>
              <a:t>Reclamation</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Drought</a:t>
            </a:r>
            <a:r>
              <a:rPr lang="tr-TR" b="1" kern="1600" dirty="0">
                <a:latin typeface="Times New Roman" panose="02020603050405020304" pitchFamily="18" charset="0"/>
                <a:cs typeface="Arial" panose="020B0604020202020204" pitchFamily="34" charset="0"/>
              </a:rPr>
              <a:t> Index-RDI)</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RDI </a:t>
            </a:r>
            <a:r>
              <a:rPr lang="tr-TR" dirty="0">
                <a:latin typeface="Times New Roman" panose="02020603050405020304" pitchFamily="18" charset="0"/>
                <a:ea typeface="Times New Roman" panose="02020603050405020304" pitchFamily="18" charset="0"/>
              </a:rPr>
              <a:t>son zamanlarda geliştirilmiş, kuraklığın şiddet ve süresini tanımlayan, ayrıca kurak periyodun başlangıç ve bitişini tahmin eden bir araçtır. </a:t>
            </a: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RDI</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SWSI’ya</a:t>
            </a:r>
            <a:r>
              <a:rPr lang="tr-TR" dirty="0">
                <a:latin typeface="Times New Roman" panose="02020603050405020304" pitchFamily="18" charset="0"/>
                <a:ea typeface="Times New Roman" panose="02020603050405020304" pitchFamily="18" charset="0"/>
              </a:rPr>
              <a:t> benzemekte olup, su toplama havzası düzeyinde hesaplanmakta ve girdi olarak sıcaklık, yağış, kar yığını, akarsu akımı ve rezervuar içeriği kullanılmaktadır. </a:t>
            </a:r>
            <a:r>
              <a:rPr lang="tr-TR" dirty="0" err="1">
                <a:latin typeface="Times New Roman" panose="02020603050405020304" pitchFamily="18" charset="0"/>
                <a:ea typeface="Times New Roman" panose="02020603050405020304" pitchFamily="18" charset="0"/>
              </a:rPr>
              <a:t>SWSI’den</a:t>
            </a:r>
            <a:r>
              <a:rPr lang="tr-TR" dirty="0">
                <a:latin typeface="Times New Roman" panose="02020603050405020304" pitchFamily="18" charset="0"/>
                <a:ea typeface="Times New Roman" panose="02020603050405020304" pitchFamily="18" charset="0"/>
              </a:rPr>
              <a:t> farklı olarak sıcaklık tabanlı bir talep ve süre bileşeni vardır. RDI her bölgeye adapte olabilmekte ve esas gücünü iklim ve su temin faktörlerini bir arada hesaplayabilmesinden almaktadır.</a:t>
            </a:r>
          </a:p>
          <a:p>
            <a:endParaRPr lang="tr-TR" dirty="0"/>
          </a:p>
        </p:txBody>
      </p:sp>
    </p:spTree>
    <p:extLst>
      <p:ext uri="{BB962C8B-B14F-4D97-AF65-F5344CB8AC3E}">
        <p14:creationId xmlns:p14="http://schemas.microsoft.com/office/powerpoint/2010/main" val="845181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2540" y="0"/>
            <a:ext cx="10515600" cy="4351338"/>
          </a:xfrm>
        </p:spPr>
        <p:txBody>
          <a:bodyPr>
            <a:normAutofit fontScale="77500" lnSpcReduction="20000"/>
          </a:bodyPr>
          <a:lstStyle/>
          <a:p>
            <a:pPr marL="0" indent="0" algn="just">
              <a:lnSpc>
                <a:spcPct val="150000"/>
              </a:lnSpc>
              <a:spcBef>
                <a:spcPts val="1200"/>
              </a:spcBef>
              <a:spcAft>
                <a:spcPts val="0"/>
              </a:spcAft>
              <a:buNone/>
            </a:pPr>
            <a:r>
              <a:rPr lang="tr-TR" b="1" kern="1600" dirty="0">
                <a:latin typeface="Times New Roman" panose="02020603050405020304" pitchFamily="18" charset="0"/>
                <a:cs typeface="Arial" panose="020B0604020202020204" pitchFamily="34" charset="0"/>
              </a:rPr>
              <a:t>Ondalıklar (</a:t>
            </a:r>
            <a:r>
              <a:rPr lang="tr-TR" b="1" kern="1600" dirty="0" err="1">
                <a:latin typeface="Times New Roman" panose="02020603050405020304" pitchFamily="18" charset="0"/>
                <a:cs typeface="Arial" panose="020B0604020202020204" pitchFamily="34" charset="0"/>
              </a:rPr>
              <a:t>Deciles</a:t>
            </a:r>
            <a:r>
              <a:rPr lang="tr-TR" b="1" kern="1600" dirty="0">
                <a:latin typeface="Times New Roman" panose="02020603050405020304" pitchFamily="18" charset="0"/>
                <a:cs typeface="Arial" panose="020B0604020202020204" pitchFamily="34" charset="0"/>
              </a:rPr>
              <a:t>)</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Aylık yağışları </a:t>
            </a:r>
            <a:r>
              <a:rPr lang="tr-TR" dirty="0">
                <a:latin typeface="Times New Roman" panose="02020603050405020304" pitchFamily="18" charset="0"/>
                <a:ea typeface="Times New Roman" panose="02020603050405020304" pitchFamily="18" charset="0"/>
              </a:rPr>
              <a:t>onluklar haline getirmek bir başka kuraklık izleme yöntemidir. </a:t>
            </a:r>
            <a:r>
              <a:rPr lang="tr-TR" dirty="0" err="1">
                <a:latin typeface="Times New Roman" panose="02020603050405020304" pitchFamily="18" charset="0"/>
                <a:ea typeface="Times New Roman" panose="02020603050405020304" pitchFamily="18" charset="0"/>
              </a:rPr>
              <a:t>Gibbs</a:t>
            </a:r>
            <a:r>
              <a:rPr lang="tr-TR" dirty="0">
                <a:latin typeface="Times New Roman" panose="02020603050405020304" pitchFamily="18" charset="0"/>
                <a:ea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rPr>
              <a:t>Maher</a:t>
            </a:r>
            <a:r>
              <a:rPr lang="tr-TR" dirty="0">
                <a:latin typeface="Times New Roman" panose="02020603050405020304" pitchFamily="18" charset="0"/>
                <a:ea typeface="Times New Roman" panose="02020603050405020304" pitchFamily="18" charset="0"/>
              </a:rPr>
              <a:t> (1967) tarafından “normalin yüzdesi” yaklaşımının eksikliklerini önlemek için geliştirilmiştir. Uzun dönemli yağış kayıtlarının gerçekleşme dağılımını, onluklar haline getirip bölme tekniğidir. Bu onlukların her birine “</a:t>
            </a:r>
            <a:r>
              <a:rPr lang="tr-TR" dirty="0" err="1">
                <a:latin typeface="Times New Roman" panose="02020603050405020304" pitchFamily="18" charset="0"/>
                <a:ea typeface="Times New Roman" panose="02020603050405020304" pitchFamily="18" charset="0"/>
              </a:rPr>
              <a:t>decile</a:t>
            </a:r>
            <a:r>
              <a:rPr lang="tr-TR" dirty="0">
                <a:latin typeface="Times New Roman" panose="02020603050405020304" pitchFamily="18" charset="0"/>
                <a:ea typeface="Times New Roman" panose="02020603050405020304" pitchFamily="18" charset="0"/>
              </a:rPr>
              <a:t>” denir. Bu onluklar ikişerli olarak 5 gruba bölünmüştür. 5 ve 6. onluklar normaller civarını vermektedir.</a:t>
            </a: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Genellikle </a:t>
            </a:r>
            <a:r>
              <a:rPr lang="tr-TR" dirty="0">
                <a:latin typeface="Times New Roman" panose="02020603050405020304" pitchFamily="18" charset="0"/>
                <a:ea typeface="Times New Roman" panose="02020603050405020304" pitchFamily="18" charset="0"/>
              </a:rPr>
              <a:t>Avustralya’da kullanılan bu metot, uzun yıllara ait aylık verileri kullanmaktadır. Uzun yıllar klimatolojik veri kayıtları ile yapılan hesaplamalar, yağışın doğru bir istatistiksel değerlendirmesini vermektedir. </a:t>
            </a:r>
          </a:p>
          <a:p>
            <a:pPr marL="0" indent="0">
              <a:buNone/>
            </a:pPr>
            <a:endParaRPr lang="tr-TR" dirty="0"/>
          </a:p>
        </p:txBody>
      </p:sp>
    </p:spTree>
    <p:extLst>
      <p:ext uri="{BB962C8B-B14F-4D97-AF65-F5344CB8AC3E}">
        <p14:creationId xmlns:p14="http://schemas.microsoft.com/office/powerpoint/2010/main" val="179951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5370" y="952168"/>
            <a:ext cx="10515600" cy="4351338"/>
          </a:xfrm>
        </p:spPr>
        <p:txBody>
          <a:bodyPr>
            <a:normAutofit fontScale="77500" lnSpcReduction="20000"/>
          </a:bodyPr>
          <a:lstStyle/>
          <a:p>
            <a:pPr marL="0" indent="0" algn="just">
              <a:lnSpc>
                <a:spcPct val="150000"/>
              </a:lnSpc>
              <a:spcBef>
                <a:spcPts val="1200"/>
              </a:spcBef>
              <a:spcAft>
                <a:spcPts val="0"/>
              </a:spcAft>
              <a:buNone/>
            </a:pPr>
            <a:r>
              <a:rPr lang="tr-TR" b="1" kern="1600" dirty="0">
                <a:latin typeface="Times New Roman" panose="02020603050405020304" pitchFamily="18" charset="0"/>
                <a:cs typeface="Arial" panose="020B0604020202020204" pitchFamily="34" charset="0"/>
              </a:rPr>
              <a:t>Aydeniz metodu</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Prof</a:t>
            </a:r>
            <a:r>
              <a:rPr lang="tr-TR" dirty="0">
                <a:latin typeface="Times New Roman" panose="02020603050405020304" pitchFamily="18" charset="0"/>
                <a:ea typeface="Times New Roman" panose="02020603050405020304" pitchFamily="18" charset="0"/>
              </a:rPr>
              <a:t>. Dr. Akgün AYDENİZ’ in 1973 yılında geliştirmiş olduğu formüle dayanmaktadır. Aydeniz (1985), özellikle kurak dönemlerin ve indislerin belirlenmesinde, sadece yağış ve sıcaklık parametrelerinin kullanımının yetersiz olduğunu ve gerçeğe yakın değerlerin elde edilmesinde nem-yağış ilişkisi ile sıcaklık-güneşlenme süresi ilişkilerinin göz önünde bulundurulmasının daha uygun sonuçlar vereceğini bildirmiştir. Aydeniz formülünde yer alan parametreler ortalama sıcaklık, yağış, ortalama nem yüzdesi, ortalama güneşlenme yüzdesidir. Aydeniz metodu halen DMİ Genel Müdürlüğü tarafından kullanılmakta, aylık ve yıllık olarak haritaları üretilmektedir.</a:t>
            </a:r>
          </a:p>
        </p:txBody>
      </p:sp>
    </p:spTree>
    <p:extLst>
      <p:ext uri="{BB962C8B-B14F-4D97-AF65-F5344CB8AC3E}">
        <p14:creationId xmlns:p14="http://schemas.microsoft.com/office/powerpoint/2010/main" val="4061111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3484" y="665565"/>
            <a:ext cx="10515600" cy="4351338"/>
          </a:xfrm>
        </p:spPr>
        <p:txBody>
          <a:bodyPr>
            <a:normAutofit fontScale="92500" lnSpcReduction="20000"/>
          </a:bodyPr>
          <a:lstStyle/>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Prof. Dr. Akgün AYDENİZ’ in 1973 yılında geliştirmiş olduğu formüle dayanmaktadır. Aydeniz (1985), özellikle kurak dönemlerin ve indislerin belirlenmesinde, sadece yağış ve sıcaklık parametrelerinin kullanımının yetersiz olduğunu ve gerçeğe yakın değerlerin elde edilmesinde nem-yağış ilişkisi ile sıcaklık-güneşlenme süresi ilişkilerinin göz önünde bulundurulmasının daha uygun sonuçlar vereceğini bildirmiştir. Aydeniz formülünde yer alan parametreler ortalama sıcaklık, yağış, ortalama nem yüzdesi, ortalama güneşlenme yüzdesidir. </a:t>
            </a:r>
          </a:p>
          <a:p>
            <a:endParaRPr lang="tr-TR" dirty="0"/>
          </a:p>
        </p:txBody>
      </p:sp>
    </p:spTree>
    <p:extLst>
      <p:ext uri="{BB962C8B-B14F-4D97-AF65-F5344CB8AC3E}">
        <p14:creationId xmlns:p14="http://schemas.microsoft.com/office/powerpoint/2010/main" val="3367040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9018" y="283428"/>
            <a:ext cx="10515600" cy="4351338"/>
          </a:xfrm>
        </p:spPr>
        <p:txBody>
          <a:bodyPr/>
          <a:lstStyle/>
          <a:p>
            <a:pPr marL="0" indent="0">
              <a:buNone/>
            </a:pPr>
            <a:r>
              <a:rPr lang="tr-TR" sz="2400" dirty="0" smtClean="0">
                <a:latin typeface="Times New Roman" panose="02020603050405020304" pitchFamily="18" charset="0"/>
                <a:cs typeface="Times New Roman" panose="02020603050405020304" pitchFamily="18" charset="0"/>
              </a:rPr>
              <a:t>Aylık</a:t>
            </a:r>
          </a:p>
          <a:p>
            <a:pPr marL="0" indent="0">
              <a:buNone/>
            </a:pPr>
            <a:r>
              <a:rPr lang="tr-TR" dirty="0"/>
              <a:t> </a:t>
            </a:r>
          </a:p>
        </p:txBody>
      </p:sp>
      <p:pic>
        <p:nvPicPr>
          <p:cNvPr id="6" name="Resim 5"/>
          <p:cNvPicPr>
            <a:picLocks noChangeAspect="1"/>
          </p:cNvPicPr>
          <p:nvPr/>
        </p:nvPicPr>
        <p:blipFill>
          <a:blip r:embed="rId2"/>
          <a:stretch>
            <a:fillRect/>
          </a:stretch>
        </p:blipFill>
        <p:spPr>
          <a:xfrm>
            <a:off x="2007597" y="564786"/>
            <a:ext cx="6776935" cy="1320873"/>
          </a:xfrm>
          <a:prstGeom prst="rect">
            <a:avLst/>
          </a:prstGeom>
        </p:spPr>
      </p:pic>
      <p:pic>
        <p:nvPicPr>
          <p:cNvPr id="7" name="Resim 6"/>
          <p:cNvPicPr>
            <a:picLocks noChangeAspect="1"/>
          </p:cNvPicPr>
          <p:nvPr/>
        </p:nvPicPr>
        <p:blipFill>
          <a:blip r:embed="rId3"/>
          <a:stretch>
            <a:fillRect/>
          </a:stretch>
        </p:blipFill>
        <p:spPr>
          <a:xfrm>
            <a:off x="6932996" y="508893"/>
            <a:ext cx="3977811" cy="1376766"/>
          </a:xfrm>
          <a:prstGeom prst="rect">
            <a:avLst/>
          </a:prstGeom>
        </p:spPr>
      </p:pic>
      <p:sp>
        <p:nvSpPr>
          <p:cNvPr id="8" name="Dikdörtgen 7"/>
          <p:cNvSpPr/>
          <p:nvPr/>
        </p:nvSpPr>
        <p:spPr>
          <a:xfrm>
            <a:off x="1355677" y="2459097"/>
            <a:ext cx="8873203" cy="3970318"/>
          </a:xfrm>
          <a:prstGeom prst="rect">
            <a:avLst/>
          </a:prstGeom>
        </p:spPr>
        <p:txBody>
          <a:bodyPr wrap="square">
            <a:spAutoFit/>
          </a:bodyPr>
          <a:lstStyle/>
          <a:p>
            <a:pPr>
              <a:lnSpc>
                <a:spcPct val="150000"/>
              </a:lnSpc>
              <a:spcAft>
                <a:spcPts val="0"/>
              </a:spcAft>
            </a:pPr>
            <a:r>
              <a:rPr lang="tr-TR" sz="2400" dirty="0" err="1">
                <a:latin typeface="Times New Roman" panose="02020603050405020304" pitchFamily="18" charset="0"/>
                <a:ea typeface="Times New Roman" panose="02020603050405020304" pitchFamily="18" charset="0"/>
              </a:rPr>
              <a:t>Nks</a:t>
            </a:r>
            <a:r>
              <a:rPr lang="tr-TR" sz="1200" dirty="0">
                <a:latin typeface="Times New Roman" panose="02020603050405020304" pitchFamily="18" charset="0"/>
                <a:ea typeface="Times New Roman" panose="02020603050405020304" pitchFamily="18" charset="0"/>
              </a:rPr>
              <a:t>	</a:t>
            </a:r>
            <a:r>
              <a:rPr lang="tr-TR" sz="2400" dirty="0">
                <a:latin typeface="Times New Roman" panose="02020603050405020304" pitchFamily="18" charset="0"/>
                <a:ea typeface="Times New Roman" panose="02020603050405020304" pitchFamily="18" charset="0"/>
              </a:rPr>
              <a:t>: Nemlilik katsayısı 			</a:t>
            </a:r>
            <a:br>
              <a:rPr lang="tr-TR" sz="2400" dirty="0">
                <a:latin typeface="Times New Roman" panose="02020603050405020304" pitchFamily="18" charset="0"/>
                <a:ea typeface="Times New Roman" panose="02020603050405020304" pitchFamily="18" charset="0"/>
              </a:rPr>
            </a:br>
            <a:r>
              <a:rPr lang="tr-TR" sz="2400" dirty="0">
                <a:latin typeface="Times New Roman" panose="02020603050405020304" pitchFamily="18" charset="0"/>
                <a:ea typeface="Times New Roman" panose="02020603050405020304" pitchFamily="18" charset="0"/>
              </a:rPr>
              <a:t>Y	: Aylık toplam yağış (cm) </a:t>
            </a:r>
            <a:br>
              <a:rPr lang="tr-TR" sz="2400" dirty="0">
                <a:latin typeface="Times New Roman" panose="02020603050405020304" pitchFamily="18" charset="0"/>
                <a:ea typeface="Times New Roman" panose="02020603050405020304" pitchFamily="18" charset="0"/>
              </a:rPr>
            </a:br>
            <a:r>
              <a:rPr lang="tr-TR" sz="2400" dirty="0">
                <a:latin typeface="Times New Roman" panose="02020603050405020304" pitchFamily="18" charset="0"/>
                <a:ea typeface="Times New Roman" panose="02020603050405020304" pitchFamily="18" charset="0"/>
              </a:rPr>
              <a:t>S	: Aylık ortalama sıcaklık (°C) </a:t>
            </a:r>
            <a:br>
              <a:rPr lang="tr-TR" sz="2400" dirty="0">
                <a:latin typeface="Times New Roman" panose="02020603050405020304" pitchFamily="18" charset="0"/>
                <a:ea typeface="Times New Roman" panose="02020603050405020304" pitchFamily="18" charset="0"/>
              </a:rPr>
            </a:br>
            <a:r>
              <a:rPr lang="tr-TR" sz="2400" dirty="0" err="1">
                <a:latin typeface="Times New Roman" panose="02020603050405020304" pitchFamily="18" charset="0"/>
                <a:ea typeface="Times New Roman" panose="02020603050405020304" pitchFamily="18" charset="0"/>
              </a:rPr>
              <a:t>Gs</a:t>
            </a:r>
            <a:r>
              <a:rPr lang="tr-TR" sz="2400" dirty="0">
                <a:latin typeface="Times New Roman" panose="02020603050405020304" pitchFamily="18" charset="0"/>
                <a:ea typeface="Times New Roman" panose="02020603050405020304" pitchFamily="18" charset="0"/>
              </a:rPr>
              <a:t>	: Güneşlenme süresi (%) </a:t>
            </a:r>
            <a:br>
              <a:rPr lang="tr-TR" sz="2400" dirty="0">
                <a:latin typeface="Times New Roman" panose="02020603050405020304" pitchFamily="18" charset="0"/>
                <a:ea typeface="Times New Roman" panose="02020603050405020304" pitchFamily="18" charset="0"/>
              </a:rPr>
            </a:br>
            <a:r>
              <a:rPr lang="tr-TR" sz="2400" dirty="0">
                <a:latin typeface="Times New Roman" panose="02020603050405020304" pitchFamily="18" charset="0"/>
                <a:ea typeface="Times New Roman" panose="02020603050405020304" pitchFamily="18" charset="0"/>
              </a:rPr>
              <a:t>N	: Aylık ortalama nem (%) </a:t>
            </a:r>
            <a:br>
              <a:rPr lang="tr-TR" sz="2400" dirty="0">
                <a:latin typeface="Times New Roman" panose="02020603050405020304" pitchFamily="18" charset="0"/>
                <a:ea typeface="Times New Roman" panose="02020603050405020304" pitchFamily="18" charset="0"/>
              </a:rPr>
            </a:br>
            <a:r>
              <a:rPr lang="tr-TR" sz="2400" dirty="0">
                <a:latin typeface="Times New Roman" panose="02020603050405020304" pitchFamily="18" charset="0"/>
                <a:ea typeface="Times New Roman" panose="02020603050405020304" pitchFamily="18" charset="0"/>
              </a:rPr>
              <a:t>15	: Sabite </a:t>
            </a:r>
            <a:br>
              <a:rPr lang="tr-TR" sz="2400" dirty="0">
                <a:latin typeface="Times New Roman" panose="02020603050405020304" pitchFamily="18" charset="0"/>
                <a:ea typeface="Times New Roman" panose="02020603050405020304" pitchFamily="18" charset="0"/>
              </a:rPr>
            </a:br>
            <a:r>
              <a:rPr lang="tr-TR" sz="2400" dirty="0" err="1">
                <a:latin typeface="Times New Roman" panose="02020603050405020304" pitchFamily="18" charset="0"/>
                <a:ea typeface="Times New Roman" panose="02020603050405020304" pitchFamily="18" charset="0"/>
              </a:rPr>
              <a:t>Kks</a:t>
            </a:r>
            <a:r>
              <a:rPr lang="tr-TR" sz="2400" dirty="0">
                <a:latin typeface="Times New Roman" panose="02020603050405020304" pitchFamily="18" charset="0"/>
                <a:ea typeface="Times New Roman" panose="02020603050405020304" pitchFamily="18" charset="0"/>
              </a:rPr>
              <a:t>	: Kuraklık katsayısı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2902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9070" y="142114"/>
            <a:ext cx="10515600" cy="4351338"/>
          </a:xfrm>
        </p:spPr>
        <p:txBody>
          <a:bodyPr/>
          <a:lstStyle/>
          <a:p>
            <a:pPr marL="0" indent="0">
              <a:buNone/>
            </a:pPr>
            <a:r>
              <a:rPr lang="tr-TR" sz="2400" dirty="0" smtClean="0">
                <a:latin typeface="Times New Roman" panose="02020603050405020304" pitchFamily="18" charset="0"/>
                <a:cs typeface="Times New Roman" panose="02020603050405020304" pitchFamily="18" charset="0"/>
              </a:rPr>
              <a:t>Yıllık</a:t>
            </a:r>
          </a:p>
          <a:p>
            <a:pPr marL="0" indent="0">
              <a:buNone/>
            </a:pPr>
            <a:endParaRPr lang="tr-TR" dirty="0"/>
          </a:p>
        </p:txBody>
      </p:sp>
      <p:pic>
        <p:nvPicPr>
          <p:cNvPr id="4" name="Resim 3"/>
          <p:cNvPicPr>
            <a:picLocks noChangeAspect="1"/>
          </p:cNvPicPr>
          <p:nvPr/>
        </p:nvPicPr>
        <p:blipFill>
          <a:blip r:embed="rId2"/>
          <a:stretch>
            <a:fillRect/>
          </a:stretch>
        </p:blipFill>
        <p:spPr>
          <a:xfrm>
            <a:off x="698504" y="688330"/>
            <a:ext cx="5402058" cy="1202462"/>
          </a:xfrm>
          <a:prstGeom prst="rect">
            <a:avLst/>
          </a:prstGeom>
        </p:spPr>
      </p:pic>
      <p:pic>
        <p:nvPicPr>
          <p:cNvPr id="5" name="Resim 4"/>
          <p:cNvPicPr>
            <a:picLocks noChangeAspect="1"/>
          </p:cNvPicPr>
          <p:nvPr/>
        </p:nvPicPr>
        <p:blipFill>
          <a:blip r:embed="rId3"/>
          <a:stretch>
            <a:fillRect/>
          </a:stretch>
        </p:blipFill>
        <p:spPr>
          <a:xfrm>
            <a:off x="6100562" y="728250"/>
            <a:ext cx="5641492" cy="1193541"/>
          </a:xfrm>
          <a:prstGeom prst="rect">
            <a:avLst/>
          </a:prstGeom>
        </p:spPr>
      </p:pic>
      <p:sp>
        <p:nvSpPr>
          <p:cNvPr id="6" name="Dikdörtgen 5"/>
          <p:cNvSpPr/>
          <p:nvPr/>
        </p:nvSpPr>
        <p:spPr>
          <a:xfrm>
            <a:off x="590016" y="2063236"/>
            <a:ext cx="10547605" cy="5170646"/>
          </a:xfrm>
          <a:prstGeom prst="rect">
            <a:avLst/>
          </a:prstGeom>
        </p:spPr>
        <p:txBody>
          <a:bodyPr wrap="square">
            <a:spAutoFit/>
          </a:bodyPr>
          <a:lstStyle/>
          <a:p>
            <a:pPr>
              <a:lnSpc>
                <a:spcPct val="150000"/>
              </a:lnSpc>
              <a:spcAft>
                <a:spcPts val="0"/>
              </a:spcAft>
            </a:pPr>
            <a:r>
              <a:rPr lang="tr-TR" sz="2000" dirty="0" err="1">
                <a:latin typeface="Times New Roman" panose="02020603050405020304" pitchFamily="18" charset="0"/>
                <a:ea typeface="Times New Roman" panose="02020603050405020304" pitchFamily="18" charset="0"/>
              </a:rPr>
              <a:t>Nks</a:t>
            </a:r>
            <a:r>
              <a:rPr lang="tr-TR" sz="2000" dirty="0">
                <a:latin typeface="Times New Roman" panose="02020603050405020304" pitchFamily="18" charset="0"/>
                <a:ea typeface="Times New Roman" panose="02020603050405020304" pitchFamily="18" charset="0"/>
              </a:rPr>
              <a:t>	:  Nemlilik katsayısı </a:t>
            </a:r>
            <a:br>
              <a:rPr lang="tr-TR" sz="2000" dirty="0">
                <a:latin typeface="Times New Roman" panose="02020603050405020304" pitchFamily="18" charset="0"/>
                <a:ea typeface="Times New Roman" panose="02020603050405020304" pitchFamily="18" charset="0"/>
              </a:rPr>
            </a:br>
            <a:r>
              <a:rPr lang="tr-TR" sz="2000" dirty="0">
                <a:latin typeface="Times New Roman" panose="02020603050405020304" pitchFamily="18" charset="0"/>
                <a:ea typeface="Times New Roman" panose="02020603050405020304" pitchFamily="18" charset="0"/>
              </a:rPr>
              <a:t>Y	: Yıllık toplam yağış (cm) </a:t>
            </a:r>
            <a:br>
              <a:rPr lang="tr-TR" sz="2000" dirty="0">
                <a:latin typeface="Times New Roman" panose="02020603050405020304" pitchFamily="18" charset="0"/>
                <a:ea typeface="Times New Roman" panose="02020603050405020304" pitchFamily="18" charset="0"/>
              </a:rPr>
            </a:br>
            <a:r>
              <a:rPr lang="tr-TR" sz="2000" dirty="0">
                <a:latin typeface="Times New Roman" panose="02020603050405020304" pitchFamily="18" charset="0"/>
                <a:ea typeface="Times New Roman" panose="02020603050405020304" pitchFamily="18" charset="0"/>
              </a:rPr>
              <a:t>S	: Yıllık ortalama sıcaklık (</a:t>
            </a:r>
            <a:r>
              <a:rPr lang="tr-TR" sz="2000" baseline="30000" dirty="0" err="1">
                <a:latin typeface="Times New Roman" panose="02020603050405020304" pitchFamily="18" charset="0"/>
                <a:ea typeface="Times New Roman" panose="02020603050405020304" pitchFamily="18" charset="0"/>
              </a:rPr>
              <a:t>o</a:t>
            </a:r>
            <a:r>
              <a:rPr lang="tr-TR" sz="2000" dirty="0" err="1">
                <a:latin typeface="Times New Roman" panose="02020603050405020304" pitchFamily="18" charset="0"/>
                <a:ea typeface="Times New Roman" panose="02020603050405020304" pitchFamily="18" charset="0"/>
              </a:rPr>
              <a:t>C</a:t>
            </a:r>
            <a:r>
              <a:rPr lang="tr-TR" sz="2000" dirty="0">
                <a:latin typeface="Times New Roman" panose="02020603050405020304" pitchFamily="18" charset="0"/>
                <a:ea typeface="Times New Roman" panose="02020603050405020304" pitchFamily="18" charset="0"/>
              </a:rPr>
              <a:t>) </a:t>
            </a:r>
            <a:br>
              <a:rPr lang="tr-TR" sz="2000" dirty="0">
                <a:latin typeface="Times New Roman" panose="02020603050405020304" pitchFamily="18" charset="0"/>
                <a:ea typeface="Times New Roman" panose="02020603050405020304" pitchFamily="18" charset="0"/>
              </a:rPr>
            </a:br>
            <a:r>
              <a:rPr lang="tr-TR" sz="2000" dirty="0" err="1">
                <a:latin typeface="Times New Roman" panose="02020603050405020304" pitchFamily="18" charset="0"/>
                <a:ea typeface="Times New Roman" panose="02020603050405020304" pitchFamily="18" charset="0"/>
              </a:rPr>
              <a:t>Gs</a:t>
            </a:r>
            <a:r>
              <a:rPr lang="tr-TR" sz="2000" dirty="0">
                <a:latin typeface="Times New Roman" panose="02020603050405020304" pitchFamily="18" charset="0"/>
                <a:ea typeface="Times New Roman" panose="02020603050405020304" pitchFamily="18" charset="0"/>
              </a:rPr>
              <a:t>	: Yıllık güneşlenme süresi yüzdesi </a:t>
            </a:r>
            <a:br>
              <a:rPr lang="tr-TR" sz="2000" dirty="0">
                <a:latin typeface="Times New Roman" panose="02020603050405020304" pitchFamily="18" charset="0"/>
                <a:ea typeface="Times New Roman" panose="02020603050405020304" pitchFamily="18" charset="0"/>
              </a:rPr>
            </a:br>
            <a:r>
              <a:rPr lang="tr-TR" sz="2000" dirty="0">
                <a:latin typeface="Times New Roman" panose="02020603050405020304" pitchFamily="18" charset="0"/>
                <a:ea typeface="Times New Roman" panose="02020603050405020304" pitchFamily="18" charset="0"/>
              </a:rPr>
              <a:t>N	: Yıllık ortalama nem (%) </a:t>
            </a:r>
            <a:br>
              <a:rPr lang="tr-TR" sz="2000" dirty="0">
                <a:latin typeface="Times New Roman" panose="02020603050405020304" pitchFamily="18" charset="0"/>
                <a:ea typeface="Times New Roman" panose="02020603050405020304" pitchFamily="18" charset="0"/>
              </a:rPr>
            </a:br>
            <a:r>
              <a:rPr lang="tr-TR" sz="2000" dirty="0">
                <a:latin typeface="Times New Roman" panose="02020603050405020304" pitchFamily="18" charset="0"/>
                <a:ea typeface="Times New Roman" panose="02020603050405020304" pitchFamily="18" charset="0"/>
              </a:rPr>
              <a:t>15	:  Sabite </a:t>
            </a:r>
            <a:br>
              <a:rPr lang="tr-TR" sz="2000" dirty="0">
                <a:latin typeface="Times New Roman" panose="02020603050405020304" pitchFamily="18" charset="0"/>
                <a:ea typeface="Times New Roman" panose="02020603050405020304" pitchFamily="18" charset="0"/>
              </a:rPr>
            </a:br>
            <a:r>
              <a:rPr lang="tr-TR" sz="2000" dirty="0">
                <a:latin typeface="Times New Roman" panose="02020603050405020304" pitchFamily="18" charset="0"/>
                <a:ea typeface="Times New Roman" panose="02020603050405020304" pitchFamily="18" charset="0"/>
              </a:rPr>
              <a:t>Np	:  Nemli periyot yüzdesi </a:t>
            </a:r>
            <a:br>
              <a:rPr lang="tr-TR" sz="2000" dirty="0">
                <a:latin typeface="Times New Roman" panose="02020603050405020304" pitchFamily="18" charset="0"/>
                <a:ea typeface="Times New Roman" panose="02020603050405020304" pitchFamily="18" charset="0"/>
              </a:rPr>
            </a:br>
            <a:r>
              <a:rPr lang="tr-TR" sz="2000" dirty="0" err="1">
                <a:latin typeface="Times New Roman" panose="02020603050405020304" pitchFamily="18" charset="0"/>
                <a:ea typeface="Times New Roman" panose="02020603050405020304" pitchFamily="18" charset="0"/>
              </a:rPr>
              <a:t>Kks</a:t>
            </a:r>
            <a:r>
              <a:rPr lang="tr-TR" sz="2000" dirty="0">
                <a:latin typeface="Times New Roman" panose="02020603050405020304" pitchFamily="18" charset="0"/>
                <a:ea typeface="Times New Roman" panose="02020603050405020304" pitchFamily="18" charset="0"/>
              </a:rPr>
              <a:t>	:  Kuraklık katsayısı  </a:t>
            </a:r>
          </a:p>
          <a:p>
            <a:pPr>
              <a:lnSpc>
                <a:spcPct val="150000"/>
              </a:lnSpc>
              <a:spcAft>
                <a:spcPts val="0"/>
              </a:spcAft>
            </a:pPr>
            <a:r>
              <a:rPr lang="tr-TR" sz="2000" dirty="0">
                <a:latin typeface="Times New Roman" panose="02020603050405020304" pitchFamily="18" charset="0"/>
                <a:ea typeface="Times New Roman" panose="02020603050405020304" pitchFamily="18" charset="0"/>
              </a:rPr>
              <a:t>Np	:  12 aya ait </a:t>
            </a:r>
            <a:r>
              <a:rPr lang="tr-TR" sz="2000" dirty="0" err="1">
                <a:latin typeface="Times New Roman" panose="02020603050405020304" pitchFamily="18" charset="0"/>
                <a:ea typeface="Times New Roman" panose="02020603050405020304" pitchFamily="18" charset="0"/>
              </a:rPr>
              <a:t>Nks</a:t>
            </a:r>
            <a:r>
              <a:rPr lang="tr-TR" sz="2000" dirty="0">
                <a:latin typeface="Times New Roman" panose="02020603050405020304" pitchFamily="18" charset="0"/>
                <a:ea typeface="Times New Roman" panose="02020603050405020304" pitchFamily="18" charset="0"/>
              </a:rPr>
              <a:t> değerleri bulunur ve 0.40’dan az olanların sayısı 12 den çıkarılır. Kalan ay sayısı 12 ye bölünüp Np değeri elde edilir. </a:t>
            </a:r>
          </a:p>
          <a:p>
            <a:pPr algn="just">
              <a:lnSpc>
                <a:spcPct val="150000"/>
              </a:lnSpc>
              <a:spcAft>
                <a:spcPts val="0"/>
              </a:spcAft>
            </a:pPr>
            <a:r>
              <a:rPr lang="tr-TR" sz="2000"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8878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6241" y="437270"/>
            <a:ext cx="10515600" cy="4351338"/>
          </a:xfrm>
        </p:spPr>
        <p:txBody>
          <a:bodyPr/>
          <a:lstStyle/>
          <a:p>
            <a:pPr marL="0" lvl="0" indent="0" algn="just">
              <a:lnSpc>
                <a:spcPct val="150000"/>
              </a:lnSpc>
              <a:spcBef>
                <a:spcPts val="0"/>
              </a:spcBef>
              <a:buNone/>
            </a:pPr>
            <a:r>
              <a:rPr lang="tr-TR" sz="2000" dirty="0">
                <a:solidFill>
                  <a:prstClr val="black"/>
                </a:solidFill>
                <a:latin typeface="Times New Roman" panose="02020603050405020304" pitchFamily="18" charset="0"/>
                <a:ea typeface="Times New Roman" panose="02020603050405020304" pitchFamily="18" charset="0"/>
              </a:rPr>
              <a:t>Çizelge 3.2</a:t>
            </a:r>
            <a:r>
              <a:rPr lang="tr-TR" sz="2000" b="1" dirty="0">
                <a:solidFill>
                  <a:prstClr val="black"/>
                </a:solidFill>
                <a:latin typeface="Times New Roman" panose="02020603050405020304" pitchFamily="18" charset="0"/>
                <a:ea typeface="Times New Roman" panose="02020603050405020304" pitchFamily="18" charset="0"/>
              </a:rPr>
              <a:t> </a:t>
            </a:r>
            <a:r>
              <a:rPr lang="tr-TR" sz="2000" dirty="0">
                <a:solidFill>
                  <a:prstClr val="black"/>
                </a:solidFill>
                <a:latin typeface="Times New Roman" panose="02020603050405020304" pitchFamily="18" charset="0"/>
                <a:ea typeface="Times New Roman" panose="02020603050405020304" pitchFamily="18" charset="0"/>
              </a:rPr>
              <a:t>Aydeniz metoduna göre indis değerleri</a:t>
            </a:r>
            <a:endParaRPr lang="tr-TR" sz="2000" b="1" dirty="0">
              <a:solidFill>
                <a:prstClr val="black"/>
              </a:solidFill>
              <a:latin typeface="Times New Roman" panose="02020603050405020304" pitchFamily="18" charset="0"/>
              <a:ea typeface="Times New Roman" panose="02020603050405020304" pitchFamily="18" charset="0"/>
            </a:endParaRP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436517588"/>
              </p:ext>
            </p:extLst>
          </p:nvPr>
        </p:nvGraphicFramePr>
        <p:xfrm>
          <a:off x="836908" y="1487839"/>
          <a:ext cx="7563173" cy="3863344"/>
        </p:xfrm>
        <a:graphic>
          <a:graphicData uri="http://schemas.openxmlformats.org/drawingml/2006/table">
            <a:tbl>
              <a:tblPr/>
              <a:tblGrid>
                <a:gridCol w="2319512">
                  <a:extLst>
                    <a:ext uri="{9D8B030D-6E8A-4147-A177-3AD203B41FA5}">
                      <a16:colId xmlns:a16="http://schemas.microsoft.com/office/drawing/2014/main" val="2435705905"/>
                    </a:ext>
                  </a:extLst>
                </a:gridCol>
                <a:gridCol w="2319512">
                  <a:extLst>
                    <a:ext uri="{9D8B030D-6E8A-4147-A177-3AD203B41FA5}">
                      <a16:colId xmlns:a16="http://schemas.microsoft.com/office/drawing/2014/main" val="754281079"/>
                    </a:ext>
                  </a:extLst>
                </a:gridCol>
                <a:gridCol w="2924149">
                  <a:extLst>
                    <a:ext uri="{9D8B030D-6E8A-4147-A177-3AD203B41FA5}">
                      <a16:colId xmlns:a16="http://schemas.microsoft.com/office/drawing/2014/main" val="4243347793"/>
                    </a:ext>
                  </a:extLst>
                </a:gridCol>
              </a:tblGrid>
              <a:tr h="399035">
                <a:tc>
                  <a:txBody>
                    <a:bodyPr/>
                    <a:lstStyle/>
                    <a:p>
                      <a:pPr algn="ctr">
                        <a:lnSpc>
                          <a:spcPct val="150000"/>
                        </a:lnSpc>
                        <a:spcAft>
                          <a:spcPts val="0"/>
                        </a:spcAft>
                      </a:pPr>
                      <a:r>
                        <a:rPr lang="tr-TR" sz="2400" b="1" dirty="0" err="1">
                          <a:effectLst/>
                          <a:latin typeface="Times New Roman" panose="02020603050405020304" pitchFamily="18" charset="0"/>
                          <a:ea typeface="Times New Roman" panose="02020603050405020304" pitchFamily="18" charset="0"/>
                        </a:rPr>
                        <a:t>Nks</a:t>
                      </a:r>
                      <a:endParaRPr lang="tr-TR" sz="2400" dirty="0">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b="1">
                          <a:effectLst/>
                          <a:latin typeface="Times New Roman" panose="02020603050405020304" pitchFamily="18" charset="0"/>
                          <a:ea typeface="Times New Roman" panose="02020603050405020304" pitchFamily="18" charset="0"/>
                        </a:rPr>
                        <a:t>Kks</a:t>
                      </a:r>
                      <a:endParaRPr lang="tr-TR" sz="2400">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b="1">
                          <a:effectLst/>
                          <a:latin typeface="Times New Roman" panose="02020603050405020304" pitchFamily="18" charset="0"/>
                          <a:ea typeface="Times New Roman" panose="02020603050405020304" pitchFamily="18" charset="0"/>
                        </a:rPr>
                        <a:t>İndis</a:t>
                      </a:r>
                      <a:endParaRPr lang="tr-TR" sz="2400">
                        <a:effectLst/>
                        <a:latin typeface="Times New Roman" panose="02020603050405020304" pitchFamily="18" charset="0"/>
                        <a:ea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325097"/>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&lt;0.40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&gt;2.50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Çöl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358623"/>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0.40-0.67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1.50-2.50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Çok kurak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48766"/>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0.67-1.00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a:effectLst/>
                          <a:latin typeface="Times New Roman" panose="02020603050405020304" pitchFamily="18" charset="0"/>
                          <a:ea typeface="Times New Roman" panose="02020603050405020304" pitchFamily="18" charset="0"/>
                        </a:rPr>
                        <a:t>1.00-1.50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a:effectLst/>
                          <a:latin typeface="Times New Roman" panose="02020603050405020304" pitchFamily="18" charset="0"/>
                          <a:ea typeface="Times New Roman" panose="02020603050405020304" pitchFamily="18" charset="0"/>
                        </a:rPr>
                        <a:t>Kurak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864653"/>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1.00-1.33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0.75-1.00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a:effectLst/>
                          <a:latin typeface="Times New Roman" panose="02020603050405020304" pitchFamily="18" charset="0"/>
                          <a:ea typeface="Times New Roman" panose="02020603050405020304" pitchFamily="18" charset="0"/>
                        </a:rPr>
                        <a:t>Kurakça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534078"/>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1.33-2.00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0.50-0.75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err="1">
                          <a:effectLst/>
                          <a:latin typeface="Times New Roman" panose="02020603050405020304" pitchFamily="18" charset="0"/>
                          <a:ea typeface="Times New Roman" panose="02020603050405020304" pitchFamily="18" charset="0"/>
                        </a:rPr>
                        <a:t>Nemlice</a:t>
                      </a:r>
                      <a:endParaRPr lang="tr-TR" sz="2400" dirty="0">
                        <a:effectLst/>
                        <a:latin typeface="Times New Roman" panose="02020603050405020304" pitchFamily="18" charset="0"/>
                        <a:ea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813434"/>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2.00-4.00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0.25-0.50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a:effectLst/>
                          <a:latin typeface="Times New Roman" panose="02020603050405020304" pitchFamily="18" charset="0"/>
                          <a:ea typeface="Times New Roman" panose="02020603050405020304" pitchFamily="18" charset="0"/>
                        </a:rPr>
                        <a:t>Nemli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354978"/>
                  </a:ext>
                </a:extLst>
              </a:tr>
              <a:tr h="399035">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&gt;4.00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a:effectLst/>
                          <a:latin typeface="Times New Roman" panose="02020603050405020304" pitchFamily="18" charset="0"/>
                          <a:ea typeface="Times New Roman" panose="02020603050405020304" pitchFamily="18" charset="0"/>
                        </a:rPr>
                        <a:t>&lt;0.25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2400" dirty="0">
                          <a:effectLst/>
                          <a:latin typeface="Times New Roman" panose="02020603050405020304" pitchFamily="18" charset="0"/>
                          <a:ea typeface="Times New Roman" panose="02020603050405020304" pitchFamily="18" charset="0"/>
                        </a:rPr>
                        <a:t>Islak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8820898"/>
                  </a:ext>
                </a:extLst>
              </a:tr>
            </a:tbl>
          </a:graphicData>
        </a:graphic>
      </p:graphicFrame>
    </p:spTree>
    <p:extLst>
      <p:ext uri="{BB962C8B-B14F-4D97-AF65-F5344CB8AC3E}">
        <p14:creationId xmlns:p14="http://schemas.microsoft.com/office/powerpoint/2010/main" val="643731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63307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5652" y="162216"/>
            <a:ext cx="11240069" cy="6695783"/>
          </a:xfrm>
        </p:spPr>
        <p:txBody>
          <a:bodyPr>
            <a:normAutofit fontScale="25000" lnSpcReduction="20000"/>
          </a:bodyPr>
          <a:lstStyle/>
          <a:p>
            <a:pPr marL="0" indent="0" algn="just">
              <a:lnSpc>
                <a:spcPct val="150000"/>
              </a:lnSpc>
              <a:spcAft>
                <a:spcPts val="0"/>
              </a:spcAft>
              <a:buNone/>
            </a:pPr>
            <a:r>
              <a:rPr lang="tr-TR" sz="8000" dirty="0" smtClean="0">
                <a:latin typeface="Times New Roman" panose="02020603050405020304" pitchFamily="18" charset="0"/>
                <a:ea typeface="Times New Roman" panose="02020603050405020304" pitchFamily="18" charset="0"/>
              </a:rPr>
              <a:t>Kuraklık </a:t>
            </a:r>
            <a:r>
              <a:rPr lang="tr-TR" sz="8000" dirty="0">
                <a:latin typeface="Times New Roman" panose="02020603050405020304" pitchFamily="18" charset="0"/>
                <a:ea typeface="Times New Roman" panose="02020603050405020304" pitchFamily="18" charset="0"/>
              </a:rPr>
              <a:t>"Yağışların, kaydedilen normal seviyelerinin önemli ölçüde altına düşmesi sonucu, arazi ve su kaynaklarının olumsuz etkilenmesine ve hidrolojik dengede bozulmalara sebep olan doğal olay" olarak tanımlanabilir (BMÇMS, 1997). 	</a:t>
            </a:r>
            <a:endParaRPr lang="tr-TR" sz="8000" dirty="0" smtClean="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r>
              <a:rPr lang="tr-TR" sz="8000" dirty="0" smtClean="0">
                <a:latin typeface="Times New Roman" panose="02020603050405020304" pitchFamily="18" charset="0"/>
                <a:ea typeface="Times New Roman" panose="02020603050405020304" pitchFamily="18" charset="0"/>
              </a:rPr>
              <a:t>Kuraklığın </a:t>
            </a:r>
            <a:r>
              <a:rPr lang="tr-TR" sz="8000" dirty="0">
                <a:latin typeface="Times New Roman" panose="02020603050405020304" pitchFamily="18" charset="0"/>
                <a:ea typeface="Times New Roman" panose="02020603050405020304" pitchFamily="18" charset="0"/>
              </a:rPr>
              <a:t>niteliklerini aşağıdaki gibi sıralayabiliriz:</a:t>
            </a:r>
          </a:p>
          <a:p>
            <a:pPr algn="just">
              <a:lnSpc>
                <a:spcPct val="150000"/>
              </a:lnSpc>
              <a:spcAft>
                <a:spcPts val="0"/>
              </a:spcAft>
            </a:pPr>
            <a:r>
              <a:rPr lang="tr-TR" sz="8000" b="1" dirty="0">
                <a:latin typeface="Times New Roman" panose="02020603050405020304" pitchFamily="18" charset="0"/>
                <a:ea typeface="Times New Roman" panose="02020603050405020304" pitchFamily="18" charset="0"/>
              </a:rPr>
              <a:t> </a:t>
            </a:r>
            <a:r>
              <a:rPr lang="tr-TR" sz="8000" dirty="0" smtClean="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Frekans</a:t>
            </a:r>
            <a:r>
              <a:rPr lang="en-US" sz="8000" dirty="0">
                <a:latin typeface="Times New Roman" panose="02020603050405020304" pitchFamily="18" charset="0"/>
                <a:ea typeface="Times New Roman" panose="02020603050405020304" pitchFamily="18" charset="0"/>
              </a:rPr>
              <a:t>       	    </a:t>
            </a:r>
            <a:r>
              <a:rPr lang="tr-TR" sz="8000" dirty="0">
                <a:latin typeface="Times New Roman" panose="02020603050405020304" pitchFamily="18" charset="0"/>
                <a:ea typeface="Times New Roman" panose="02020603050405020304" pitchFamily="18" charset="0"/>
              </a:rPr>
              <a:t>      	</a:t>
            </a:r>
          </a:p>
          <a:p>
            <a:pPr marL="342900" lvl="0" indent="-342900" algn="just">
              <a:lnSpc>
                <a:spcPct val="150000"/>
              </a:lnSpc>
              <a:spcAft>
                <a:spcPts val="0"/>
              </a:spcAft>
              <a:buFont typeface="Wingdings" panose="05000000000000000000" pitchFamily="2" charset="2"/>
              <a:buChar char=""/>
              <a:tabLst>
                <a:tab pos="457200" algn="l"/>
              </a:tabLst>
            </a:pPr>
            <a:r>
              <a:rPr lang="tr-TR"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Şiddet</a:t>
            </a:r>
            <a:endParaRPr lang="tr-TR" sz="8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457200" algn="l"/>
              </a:tabLst>
            </a:pPr>
            <a:r>
              <a:rPr lang="tr-TR"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Süre</a:t>
            </a:r>
            <a:endParaRPr lang="tr-TR" sz="8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457200" algn="l"/>
              </a:tabLst>
            </a:pP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Etki</a:t>
            </a:r>
            <a:r>
              <a:rPr lang="en-US" sz="8000" dirty="0">
                <a:latin typeface="Times New Roman" panose="02020603050405020304" pitchFamily="18" charset="0"/>
                <a:ea typeface="Times New Roman" panose="02020603050405020304" pitchFamily="18" charset="0"/>
              </a:rPr>
              <a:t> Alanı</a:t>
            </a:r>
            <a:endParaRPr lang="tr-TR" sz="8000" dirty="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r>
              <a:rPr lang="en-US" sz="8000" dirty="0" err="1" smtClean="0">
                <a:latin typeface="Times New Roman" panose="02020603050405020304" pitchFamily="18" charset="0"/>
                <a:ea typeface="Times New Roman" panose="02020603050405020304" pitchFamily="18" charset="0"/>
              </a:rPr>
              <a:t>Kuraklığın</a:t>
            </a:r>
            <a:r>
              <a:rPr lang="en-US" sz="8000" dirty="0" smtClean="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önemli</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özellikleri</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ise</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şu</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şekilde</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sıralanabilir</a:t>
            </a:r>
            <a:r>
              <a:rPr lang="en-US" sz="8000" dirty="0">
                <a:latin typeface="Times New Roman" panose="02020603050405020304" pitchFamily="18" charset="0"/>
                <a:ea typeface="Times New Roman" panose="02020603050405020304" pitchFamily="18" charset="0"/>
              </a:rPr>
              <a:t>:</a:t>
            </a:r>
            <a:endParaRPr lang="tr-TR" sz="8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457200" algn="l"/>
              </a:tabLst>
            </a:pPr>
            <a:r>
              <a:rPr lang="tr-TR" sz="8000" dirty="0" smtClean="0">
                <a:latin typeface="Times New Roman" panose="02020603050405020304" pitchFamily="18" charset="0"/>
                <a:ea typeface="Times New Roman" panose="02020603050405020304" pitchFamily="18" charset="0"/>
              </a:rPr>
              <a:t> </a:t>
            </a:r>
            <a:r>
              <a:rPr lang="tr-TR" sz="8000" dirty="0">
                <a:latin typeface="Times New Roman" panose="02020603050405020304" pitchFamily="18" charset="0"/>
                <a:ea typeface="Times New Roman" panose="02020603050405020304" pitchFamily="18" charset="0"/>
              </a:rPr>
              <a:t>Başlangıç ve bitişinin belirsiz oluşu 	          </a:t>
            </a:r>
          </a:p>
          <a:p>
            <a:pPr marL="342900" lvl="0" indent="-342900" algn="just">
              <a:lnSpc>
                <a:spcPct val="150000"/>
              </a:lnSpc>
              <a:spcAft>
                <a:spcPts val="0"/>
              </a:spcAft>
              <a:buFont typeface="Wingdings" panose="05000000000000000000" pitchFamily="2" charset="2"/>
              <a:buChar char=""/>
              <a:tabLst>
                <a:tab pos="457200" algn="l"/>
              </a:tabLst>
            </a:pPr>
            <a:r>
              <a:rPr lang="tr-TR"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Kümülatif</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artması</a:t>
            </a:r>
            <a:endParaRPr lang="tr-TR" sz="8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tabLst>
                <a:tab pos="457200" algn="l"/>
              </a:tabLst>
            </a:pPr>
            <a:r>
              <a:rPr lang="tr-TR" sz="8000" dirty="0">
                <a:latin typeface="Times New Roman" panose="02020603050405020304" pitchFamily="18" charset="0"/>
                <a:ea typeface="Times New Roman" panose="02020603050405020304" pitchFamily="18" charset="0"/>
              </a:rPr>
              <a:t> Aynı anda birden fazla kaynağa etkisi</a:t>
            </a:r>
          </a:p>
          <a:p>
            <a:pPr marL="342900" lvl="0" indent="-342900" algn="just">
              <a:lnSpc>
                <a:spcPct val="150000"/>
              </a:lnSpc>
              <a:spcAft>
                <a:spcPts val="0"/>
              </a:spcAft>
              <a:buFont typeface="Wingdings" panose="05000000000000000000" pitchFamily="2" charset="2"/>
              <a:buChar char=""/>
              <a:tabLst>
                <a:tab pos="457200" algn="l"/>
              </a:tabLst>
            </a:pPr>
            <a:r>
              <a:rPr lang="tr-TR"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Ekonomik</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boyutunun</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yüksek</a:t>
            </a:r>
            <a:r>
              <a:rPr lang="en-US" sz="8000" dirty="0">
                <a:latin typeface="Times New Roman" panose="02020603050405020304" pitchFamily="18" charset="0"/>
                <a:ea typeface="Times New Roman" panose="02020603050405020304" pitchFamily="18" charset="0"/>
              </a:rPr>
              <a:t> </a:t>
            </a:r>
            <a:r>
              <a:rPr lang="en-US" sz="8000" dirty="0" err="1">
                <a:latin typeface="Times New Roman" panose="02020603050405020304" pitchFamily="18" charset="0"/>
                <a:ea typeface="Times New Roman" panose="02020603050405020304" pitchFamily="18" charset="0"/>
              </a:rPr>
              <a:t>olması</a:t>
            </a:r>
            <a:endParaRPr lang="tr-TR" sz="8000" dirty="0">
              <a:latin typeface="Times New Roman" panose="02020603050405020304" pitchFamily="18" charset="0"/>
              <a:ea typeface="Times New Roman" panose="02020603050405020304" pitchFamily="18" charset="0"/>
            </a:endParaRPr>
          </a:p>
          <a:p>
            <a:pPr algn="just">
              <a:lnSpc>
                <a:spcPct val="150000"/>
              </a:lnSpc>
            </a:pPr>
            <a:endParaRPr lang="tr-TR" sz="8000" dirty="0">
              <a:latin typeface="Times New Roman" panose="02020603050405020304" pitchFamily="18" charset="0"/>
              <a:ea typeface="Times New Roman" panose="02020603050405020304" pitchFamily="18" charset="0"/>
            </a:endParaRPr>
          </a:p>
          <a:p>
            <a:pPr>
              <a:spcAft>
                <a:spcPts val="0"/>
              </a:spcAft>
            </a:pPr>
            <a:r>
              <a:rPr lang="tr-TR" sz="1800" dirty="0">
                <a:latin typeface="Times New Roman" panose="02020603050405020304" pitchFamily="18" charset="0"/>
                <a:ea typeface="Times New Roman" panose="02020603050405020304" pitchFamily="18" charset="0"/>
              </a:rPr>
              <a:t> </a:t>
            </a:r>
          </a:p>
          <a:p>
            <a:pPr>
              <a:spcAft>
                <a:spcPts val="0"/>
              </a:spcAft>
            </a:pPr>
            <a:r>
              <a:rPr lang="tr-TR" sz="1800" dirty="0">
                <a:latin typeface="Times New Roman" panose="02020603050405020304" pitchFamily="18" charset="0"/>
                <a:ea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26663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2666" y="829337"/>
            <a:ext cx="10515600" cy="5380393"/>
          </a:xfrm>
        </p:spPr>
        <p:txBody>
          <a:bodyPr>
            <a:normAutofit/>
          </a:bodyPr>
          <a:lstStyle/>
          <a:p>
            <a:pPr lvl="0" algn="just">
              <a:lnSpc>
                <a:spcPct val="150000"/>
              </a:lnSpc>
            </a:pPr>
            <a:r>
              <a:rPr lang="tr-TR" sz="2000" dirty="0">
                <a:solidFill>
                  <a:prstClr val="black"/>
                </a:solidFill>
                <a:latin typeface="Times New Roman" panose="02020603050405020304" pitchFamily="18" charset="0"/>
                <a:ea typeface="Times New Roman" panose="02020603050405020304" pitchFamily="18" charset="0"/>
              </a:rPr>
              <a:t>Türkiye'de kuraklığa etki eden belli başlı faktörler arasında atmosferik koşullar, fiziki coğrafya faktörleri ve iklim koşulları yer almaktadır. Yeryüzünde iklim özelliklerinin meydana gelişinde fiziki coğrafya faktörlerinin önemli etkileri vardır. Bunlar denize yakınlık-uzaklık (</a:t>
            </a:r>
            <a:r>
              <a:rPr lang="tr-TR" sz="2000" dirty="0" err="1">
                <a:solidFill>
                  <a:prstClr val="black"/>
                </a:solidFill>
                <a:latin typeface="Times New Roman" panose="02020603050405020304" pitchFamily="18" charset="0"/>
                <a:ea typeface="Times New Roman" panose="02020603050405020304" pitchFamily="18" charset="0"/>
              </a:rPr>
              <a:t>karasallık</a:t>
            </a:r>
            <a:r>
              <a:rPr lang="tr-TR" sz="2000" dirty="0">
                <a:solidFill>
                  <a:prstClr val="black"/>
                </a:solidFill>
                <a:latin typeface="Times New Roman" panose="02020603050405020304" pitchFamily="18" charset="0"/>
                <a:ea typeface="Times New Roman" panose="02020603050405020304" pitchFamily="18" charset="0"/>
              </a:rPr>
              <a:t> derecesi), yükselti ve </a:t>
            </a:r>
            <a:r>
              <a:rPr lang="tr-TR" sz="2000" dirty="0" err="1">
                <a:solidFill>
                  <a:prstClr val="black"/>
                </a:solidFill>
                <a:latin typeface="Times New Roman" panose="02020603050405020304" pitchFamily="18" charset="0"/>
                <a:ea typeface="Times New Roman" panose="02020603050405020304" pitchFamily="18" charset="0"/>
              </a:rPr>
              <a:t>orografik</a:t>
            </a:r>
            <a:r>
              <a:rPr lang="tr-TR" sz="2000" dirty="0">
                <a:solidFill>
                  <a:prstClr val="black"/>
                </a:solidFill>
                <a:latin typeface="Times New Roman" panose="02020603050405020304" pitchFamily="18" charset="0"/>
                <a:ea typeface="Times New Roman" panose="02020603050405020304" pitchFamily="18" charset="0"/>
              </a:rPr>
              <a:t> özelliklerdir. </a:t>
            </a:r>
          </a:p>
          <a:p>
            <a:pPr lvl="0" algn="just">
              <a:lnSpc>
                <a:spcPct val="150000"/>
              </a:lnSpc>
            </a:pPr>
            <a:r>
              <a:rPr lang="tr-TR" sz="2000" dirty="0" smtClean="0">
                <a:solidFill>
                  <a:prstClr val="black"/>
                </a:solidFill>
                <a:latin typeface="Times New Roman" panose="02020603050405020304" pitchFamily="18" charset="0"/>
                <a:ea typeface="Times New Roman" panose="02020603050405020304" pitchFamily="18" charset="0"/>
              </a:rPr>
              <a:t>Türkiye </a:t>
            </a:r>
            <a:r>
              <a:rPr lang="tr-TR" sz="2000" dirty="0">
                <a:solidFill>
                  <a:prstClr val="black"/>
                </a:solidFill>
                <a:latin typeface="Times New Roman" panose="02020603050405020304" pitchFamily="18" charset="0"/>
                <a:ea typeface="Times New Roman" panose="02020603050405020304" pitchFamily="18" charset="0"/>
              </a:rPr>
              <a:t>yüksek bir ülkedir ve ortalama yükseltisi 1100 m den fazladır. Örnek olarak, ülkemizin deniz seviyesi ile 500 m arasında kalan alçak alanları ancak % 17,5 kadar iken, 1000 m’ den daha yüksek alanları ülke yüzölçümünün % 55’ den fazlasını meydana getirir. Bu durumun Türkiye'nin iklim koşulları üzerinde çok önemli etkiler yapacağı açıktır. </a:t>
            </a:r>
          </a:p>
          <a:p>
            <a:pPr lvl="0" algn="just"/>
            <a:r>
              <a:rPr lang="tr-TR" sz="2000" dirty="0">
                <a:solidFill>
                  <a:prstClr val="black"/>
                </a:solidFill>
                <a:latin typeface="Times New Roman" panose="02020603050405020304" pitchFamily="18" charset="0"/>
                <a:ea typeface="Times New Roman" panose="02020603050405020304" pitchFamily="18" charset="0"/>
              </a:rPr>
              <a:t>Birleşmiş Milletler Çölleşmeyle Mücadele Sözleşmesi. Haziran 1992 tarihinde Rio de </a:t>
            </a:r>
            <a:r>
              <a:rPr lang="tr-TR" sz="2000" dirty="0" err="1">
                <a:solidFill>
                  <a:prstClr val="black"/>
                </a:solidFill>
                <a:latin typeface="Times New Roman" panose="02020603050405020304" pitchFamily="18" charset="0"/>
                <a:ea typeface="Times New Roman" panose="02020603050405020304" pitchFamily="18" charset="0"/>
              </a:rPr>
              <a:t>Jenerio</a:t>
            </a:r>
            <a:r>
              <a:rPr lang="tr-TR" sz="2000" dirty="0">
                <a:solidFill>
                  <a:prstClr val="black"/>
                </a:solidFill>
                <a:latin typeface="Times New Roman" panose="02020603050405020304" pitchFamily="18" charset="0"/>
                <a:ea typeface="Times New Roman" panose="02020603050405020304" pitchFamily="18" charset="0"/>
              </a:rPr>
              <a:t>' da düzenlenen BM Çevre ve Kalkınma Konferansı' </a:t>
            </a:r>
            <a:r>
              <a:rPr lang="tr-TR" sz="2000" dirty="0" err="1">
                <a:solidFill>
                  <a:prstClr val="black"/>
                </a:solidFill>
                <a:latin typeface="Times New Roman" panose="02020603050405020304" pitchFamily="18" charset="0"/>
                <a:ea typeface="Times New Roman" panose="02020603050405020304" pitchFamily="18" charset="0"/>
              </a:rPr>
              <a:t>nda</a:t>
            </a:r>
            <a:r>
              <a:rPr lang="tr-TR" sz="2000" dirty="0">
                <a:solidFill>
                  <a:prstClr val="black"/>
                </a:solidFill>
                <a:latin typeface="Times New Roman" panose="02020603050405020304" pitchFamily="18" charset="0"/>
                <a:ea typeface="Times New Roman" panose="02020603050405020304" pitchFamily="18" charset="0"/>
              </a:rPr>
              <a:t> alınan kararlar çerçevesinde kurulan Hükümetler arası Müzakere Komitesince “Çölleşme ile Mücadele Sözleşmesi” hazırlanmış ve 17 Haziran 1994 tarihinde kabul edilmiştir. Türkiye 1998  yılında resmen taraf olmuştu</a:t>
            </a:r>
            <a:r>
              <a:rPr lang="tr-TR" sz="400" dirty="0">
                <a:solidFill>
                  <a:prstClr val="black"/>
                </a:solidFill>
                <a:latin typeface="Times New Roman" panose="02020603050405020304" pitchFamily="18" charset="0"/>
                <a:ea typeface="Times New Roman" panose="02020603050405020304" pitchFamily="18" charset="0"/>
              </a:rPr>
              <a:t>r.</a:t>
            </a:r>
            <a:endParaRPr lang="tr-TR" sz="7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8337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609" y="720157"/>
            <a:ext cx="10515600" cy="4351338"/>
          </a:xfrm>
        </p:spPr>
        <p:txBody>
          <a:bodyPr>
            <a:normAutofit fontScale="55000" lnSpcReduction="20000"/>
          </a:bodyPr>
          <a:lstStyle/>
          <a:p>
            <a:pPr marL="0" indent="0" algn="just">
              <a:lnSpc>
                <a:spcPct val="150000"/>
              </a:lnSpc>
              <a:spcBef>
                <a:spcPts val="1200"/>
              </a:spcBef>
              <a:spcAft>
                <a:spcPts val="0"/>
              </a:spcAft>
              <a:buNone/>
            </a:pPr>
            <a:r>
              <a:rPr lang="tr-TR" b="1" kern="1600" dirty="0" smtClean="0">
                <a:latin typeface="Times New Roman" panose="02020603050405020304" pitchFamily="18" charset="0"/>
                <a:cs typeface="Arial" panose="020B0604020202020204" pitchFamily="34" charset="0"/>
              </a:rPr>
              <a:t>Kuraklık </a:t>
            </a:r>
            <a:r>
              <a:rPr lang="tr-TR" b="1" kern="1600" dirty="0">
                <a:latin typeface="Times New Roman" panose="02020603050405020304" pitchFamily="18" charset="0"/>
                <a:cs typeface="Arial" panose="020B0604020202020204" pitchFamily="34" charset="0"/>
              </a:rPr>
              <a:t>Sınıflandırma Yöntemleri</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Belirli </a:t>
            </a:r>
            <a:r>
              <a:rPr lang="tr-TR" dirty="0">
                <a:latin typeface="Times New Roman" panose="02020603050405020304" pitchFamily="18" charset="0"/>
                <a:ea typeface="Times New Roman" panose="02020603050405020304" pitchFamily="18" charset="0"/>
              </a:rPr>
              <a:t>bir zaman periyodunda yağışın uzun yıllar normallerinde ne kadar  sapma gösterdiğini ölçmek için kullanılan farklı kuraklık indisleri mevcuttur. Bir bölge için geliştirilmiş olan bir indis diğer bölgeler için uygulanabilir olmayabilir. Çünkü kuraklığa yol açan meteorolojik şartlar dünya üzerinde çok büyük değişiklikler göstermektedir. Örneğin </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Kuraklık Şiddet İndeksi (</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Drought</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Severity</a:t>
            </a:r>
            <a:r>
              <a:rPr lang="tr-TR" dirty="0">
                <a:latin typeface="Times New Roman" panose="02020603050405020304" pitchFamily="18" charset="0"/>
                <a:ea typeface="Times New Roman" panose="02020603050405020304" pitchFamily="18" charset="0"/>
              </a:rPr>
              <a:t> Index) düzgün bir topografyaya sahip geniş alanlar için daha uygundur. Dağ sıralarına ve farklı mikro klimalara sahip bölgelerde PDSI’ </a:t>
            </a:r>
            <a:r>
              <a:rPr lang="tr-TR" dirty="0" err="1">
                <a:latin typeface="Times New Roman" panose="02020603050405020304" pitchFamily="18" charset="0"/>
                <a:ea typeface="Times New Roman" panose="02020603050405020304" pitchFamily="18" charset="0"/>
              </a:rPr>
              <a:t>yı</a:t>
            </a:r>
            <a:r>
              <a:rPr lang="tr-TR" dirty="0">
                <a:latin typeface="Times New Roman" panose="02020603050405020304" pitchFamily="18" charset="0"/>
                <a:ea typeface="Times New Roman" panose="02020603050405020304" pitchFamily="18" charset="0"/>
              </a:rPr>
              <a:t> Yüzey Su Temin İndeksi (</a:t>
            </a:r>
            <a:r>
              <a:rPr lang="tr-TR" dirty="0" err="1">
                <a:latin typeface="Times New Roman" panose="02020603050405020304" pitchFamily="18" charset="0"/>
                <a:ea typeface="Times New Roman" panose="02020603050405020304" pitchFamily="18" charset="0"/>
              </a:rPr>
              <a:t>Surface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Water</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Supply</a:t>
            </a:r>
            <a:r>
              <a:rPr lang="tr-TR" dirty="0">
                <a:latin typeface="Times New Roman" panose="02020603050405020304" pitchFamily="18" charset="0"/>
                <a:ea typeface="Times New Roman" panose="02020603050405020304" pitchFamily="18" charset="0"/>
              </a:rPr>
              <a:t> Index) ile desteklemek gerekir. Temel indisler tüm koşullar için süper  yapıda olmamakla birlikte bazı indisler belirli koşullarda kullanıma daha uygundur:</a:t>
            </a:r>
          </a:p>
          <a:p>
            <a:pPr marL="742950" lvl="1" indent="-285750" algn="just">
              <a:lnSpc>
                <a:spcPct val="150000"/>
              </a:lnSpc>
              <a:spcAft>
                <a:spcPts val="0"/>
              </a:spcAft>
              <a:buFont typeface="Times New Roman" panose="02020603050405020304" pitchFamily="18" charset="0"/>
              <a:buChar char="-"/>
              <a:tabLst>
                <a:tab pos="914400" algn="l"/>
              </a:tabLst>
            </a:pPr>
            <a:r>
              <a:rPr lang="tr-TR" dirty="0">
                <a:latin typeface="Times New Roman" panose="02020603050405020304" pitchFamily="18" charset="0"/>
                <a:ea typeface="Times New Roman" panose="02020603050405020304" pitchFamily="18" charset="0"/>
              </a:rPr>
              <a:t>Topografya,</a:t>
            </a:r>
          </a:p>
          <a:p>
            <a:pPr marL="742950" lvl="1" indent="-285750" algn="just">
              <a:lnSpc>
                <a:spcPct val="150000"/>
              </a:lnSpc>
              <a:spcAft>
                <a:spcPts val="0"/>
              </a:spcAft>
              <a:buFont typeface="Times New Roman" panose="02020603050405020304" pitchFamily="18" charset="0"/>
              <a:buChar char="-"/>
              <a:tabLst>
                <a:tab pos="914400" algn="l"/>
              </a:tabLst>
            </a:pPr>
            <a:r>
              <a:rPr lang="tr-TR" dirty="0">
                <a:latin typeface="Times New Roman" panose="02020603050405020304" pitchFamily="18" charset="0"/>
                <a:ea typeface="Times New Roman" panose="02020603050405020304" pitchFamily="18" charset="0"/>
              </a:rPr>
              <a:t> Zaman ve mekan ölçekleri,</a:t>
            </a:r>
          </a:p>
          <a:p>
            <a:pPr marL="742950" lvl="1" indent="-285750" algn="just">
              <a:lnSpc>
                <a:spcPct val="150000"/>
              </a:lnSpc>
              <a:spcAft>
                <a:spcPts val="0"/>
              </a:spcAft>
              <a:buFont typeface="Times New Roman" panose="02020603050405020304" pitchFamily="18" charset="0"/>
              <a:buChar char="-"/>
              <a:tabLst>
                <a:tab pos="914400" algn="l"/>
              </a:tabLst>
            </a:pPr>
            <a:r>
              <a:rPr lang="tr-TR" dirty="0">
                <a:latin typeface="Times New Roman" panose="02020603050405020304" pitchFamily="18" charset="0"/>
                <a:ea typeface="Times New Roman" panose="02020603050405020304" pitchFamily="18" charset="0"/>
              </a:rPr>
              <a:t>Diğer parametrelerin uygunluğu ( sıcaklık, toprak nemi, kar yığınları )</a:t>
            </a:r>
          </a:p>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Aşağıda dünya üzerinde halen kullanılmakta olan bazı kuraklık indisleri hakkında kısa bilgiler verilmiştir.</a:t>
            </a:r>
          </a:p>
          <a:p>
            <a:endParaRPr lang="tr-TR" dirty="0"/>
          </a:p>
        </p:txBody>
      </p:sp>
    </p:spTree>
    <p:extLst>
      <p:ext uri="{BB962C8B-B14F-4D97-AF65-F5344CB8AC3E}">
        <p14:creationId xmlns:p14="http://schemas.microsoft.com/office/powerpoint/2010/main" val="348045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02043"/>
            <a:ext cx="10515600" cy="4351338"/>
          </a:xfrm>
        </p:spPr>
        <p:txBody>
          <a:bodyPr>
            <a:normAutofit fontScale="77500" lnSpcReduction="20000"/>
          </a:bodyPr>
          <a:lstStyle/>
          <a:p>
            <a:pPr marL="0" indent="0" algn="just">
              <a:lnSpc>
                <a:spcPct val="150000"/>
              </a:lnSpc>
              <a:spcBef>
                <a:spcPts val="1200"/>
              </a:spcBef>
              <a:spcAft>
                <a:spcPts val="0"/>
              </a:spcAft>
              <a:buNone/>
            </a:pPr>
            <a:r>
              <a:rPr lang="tr-TR" sz="2000" b="1" kern="1600" dirty="0">
                <a:latin typeface="Times New Roman" panose="02020603050405020304" pitchFamily="18" charset="0"/>
                <a:cs typeface="Arial" panose="020B0604020202020204" pitchFamily="34" charset="0"/>
              </a:rPr>
              <a:t>Standart yağış indeksi (</a:t>
            </a:r>
            <a:r>
              <a:rPr lang="tr-TR" sz="2000" b="1" kern="1600" dirty="0" err="1">
                <a:latin typeface="Times New Roman" panose="02020603050405020304" pitchFamily="18" charset="0"/>
                <a:cs typeface="Arial" panose="020B0604020202020204" pitchFamily="34" charset="0"/>
              </a:rPr>
              <a:t>Standardized</a:t>
            </a:r>
            <a:r>
              <a:rPr lang="tr-TR" sz="2000" b="1" kern="1600" dirty="0">
                <a:latin typeface="Times New Roman" panose="02020603050405020304" pitchFamily="18" charset="0"/>
                <a:cs typeface="Arial" panose="020B0604020202020204" pitchFamily="34" charset="0"/>
              </a:rPr>
              <a:t> </a:t>
            </a:r>
            <a:r>
              <a:rPr lang="tr-TR" sz="2000" b="1" kern="1600" dirty="0" err="1">
                <a:latin typeface="Times New Roman" panose="02020603050405020304" pitchFamily="18" charset="0"/>
                <a:cs typeface="Arial" panose="020B0604020202020204" pitchFamily="34" charset="0"/>
              </a:rPr>
              <a:t>Precipitation</a:t>
            </a:r>
            <a:r>
              <a:rPr lang="tr-TR" sz="2000" b="1" kern="1600" dirty="0">
                <a:latin typeface="Times New Roman" panose="02020603050405020304" pitchFamily="18" charset="0"/>
                <a:cs typeface="Arial" panose="020B0604020202020204" pitchFamily="34" charset="0"/>
              </a:rPr>
              <a:t> Index-SPI)</a:t>
            </a:r>
            <a:endParaRPr lang="tr-TR" sz="2000" b="1" kern="1600" dirty="0">
              <a:latin typeface="Arial" panose="020B0604020202020204" pitchFamily="34" charset="0"/>
            </a:endParaRPr>
          </a:p>
          <a:p>
            <a:pPr algn="just">
              <a:lnSpc>
                <a:spcPct val="150000"/>
              </a:lnSpc>
              <a:spcAft>
                <a:spcPts val="0"/>
              </a:spcAft>
            </a:pPr>
            <a:r>
              <a:rPr lang="tr-TR" sz="2000" dirty="0" smtClean="0">
                <a:latin typeface="Times New Roman" panose="02020603050405020304" pitchFamily="18" charset="0"/>
                <a:ea typeface="Times New Roman" panose="02020603050405020304" pitchFamily="18" charset="0"/>
              </a:rPr>
              <a:t>SPI</a:t>
            </a:r>
            <a:r>
              <a:rPr lang="tr-TR" sz="2000" dirty="0">
                <a:latin typeface="Times New Roman" panose="02020603050405020304" pitchFamily="18" charset="0"/>
                <a:ea typeface="Times New Roman" panose="02020603050405020304" pitchFamily="18" charset="0"/>
              </a:rPr>
              <a:t>, herhangi bir zaman ölçeğinde yağışın olma ihtimali esası üzerine oturmaktadır.  SPI farklı zaman ölçeklerinde, kuraklığın şiddetinin belirlenmesinde ve erken uyarı yapmak amacıyla hesaplanmaktadır</a:t>
            </a:r>
            <a:r>
              <a:rPr lang="tr-TR" sz="2000" dirty="0" smtClean="0">
                <a:latin typeface="Times New Roman" panose="02020603050405020304" pitchFamily="18" charset="0"/>
                <a:ea typeface="Times New Roman" panose="02020603050405020304" pitchFamily="18" charset="0"/>
              </a:rPr>
              <a:t>. </a:t>
            </a:r>
            <a:r>
              <a:rPr lang="tr-TR" sz="2000" dirty="0">
                <a:latin typeface="Times New Roman" panose="02020603050405020304" pitchFamily="18" charset="0"/>
                <a:ea typeface="Times New Roman" panose="02020603050405020304" pitchFamily="18" charset="0"/>
              </a:rPr>
              <a:t>PDSI’ dan </a:t>
            </a:r>
            <a:r>
              <a:rPr lang="tr-TR" dirty="0">
                <a:latin typeface="Times New Roman" panose="02020603050405020304" pitchFamily="18" charset="0"/>
                <a:ea typeface="Times New Roman" panose="02020603050405020304" pitchFamily="18" charset="0"/>
              </a:rPr>
              <a:t>daha az </a:t>
            </a:r>
            <a:r>
              <a:rPr lang="tr-TR" dirty="0" smtClean="0">
                <a:latin typeface="Times New Roman" panose="02020603050405020304" pitchFamily="18" charset="0"/>
                <a:ea typeface="Times New Roman" panose="02020603050405020304" pitchFamily="18" charset="0"/>
              </a:rPr>
              <a:t>karmaşıktır.</a:t>
            </a:r>
            <a:r>
              <a:rPr lang="tr-TR" dirty="0">
                <a:latin typeface="Times New Roman" panose="02020603050405020304" pitchFamily="18" charset="0"/>
                <a:ea typeface="Times New Roman" panose="02020603050405020304" pitchFamily="18" charset="0"/>
              </a:rPr>
              <a:t> SPI 1, 3, 6, 12, 24 ve 48 aylık zaman ölçeklerinde hesaplanmaktadır (</a:t>
            </a:r>
            <a:r>
              <a:rPr lang="tr-TR" dirty="0" err="1">
                <a:latin typeface="Times New Roman" panose="02020603050405020304" pitchFamily="18" charset="0"/>
                <a:ea typeface="Times New Roman" panose="02020603050405020304" pitchFamily="18" charset="0"/>
              </a:rPr>
              <a:t>McKee</a:t>
            </a:r>
            <a:r>
              <a:rPr lang="tr-TR" dirty="0">
                <a:latin typeface="Times New Roman" panose="02020603050405020304" pitchFamily="18" charset="0"/>
                <a:ea typeface="Times New Roman" panose="02020603050405020304" pitchFamily="18" charset="0"/>
              </a:rPr>
              <a:t> et al. 1993). SPI değerinin hesabı istenen zaman aralığındaki uzun dönemli yağış kayıtlarına dayanmaktadır. Bu uzun dönemli kayıtlar önce ihtimal dağılımı haline getirilir ve sonra istenen periyot ve alanda ortalama ‘0’ olacak şekilde normal dağılıma dönüştürülür (</a:t>
            </a:r>
            <a:r>
              <a:rPr lang="tr-TR" dirty="0" err="1">
                <a:latin typeface="Times New Roman" panose="02020603050405020304" pitchFamily="18" charset="0"/>
                <a:ea typeface="Times New Roman" panose="02020603050405020304" pitchFamily="18" charset="0"/>
              </a:rPr>
              <a:t>Edwards</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and</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McKee</a:t>
            </a:r>
            <a:r>
              <a:rPr lang="tr-TR" dirty="0">
                <a:latin typeface="Times New Roman" panose="02020603050405020304" pitchFamily="18" charset="0"/>
                <a:ea typeface="Times New Roman" panose="02020603050405020304" pitchFamily="18" charset="0"/>
              </a:rPr>
              <a:t> 1997). Pozitif değerler ortanca değerden yüksek yağışı, negatif değerler ise ortanca değerden düşük yağışı gösterir.</a:t>
            </a:r>
          </a:p>
          <a:p>
            <a:pPr marL="0" indent="0">
              <a:buNone/>
            </a:pPr>
            <a:endParaRPr lang="tr-TR" dirty="0" smtClean="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727508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5495" y="392611"/>
            <a:ext cx="10515600" cy="4351338"/>
          </a:xfrm>
        </p:spPr>
        <p:txBody>
          <a:bodyPr>
            <a:normAutofit fontScale="62500" lnSpcReduction="20000"/>
          </a:bodyPr>
          <a:lstStyle/>
          <a:p>
            <a:pPr algn="just">
              <a:lnSpc>
                <a:spcPct val="150000"/>
              </a:lnSpc>
              <a:spcAft>
                <a:spcPts val="0"/>
              </a:spcAft>
            </a:pPr>
            <a:r>
              <a:rPr lang="tr-TR" dirty="0">
                <a:latin typeface="Times New Roman" panose="02020603050405020304" pitchFamily="18" charset="0"/>
                <a:ea typeface="Times New Roman" panose="02020603050405020304" pitchFamily="18" charset="0"/>
              </a:rPr>
              <a:t>SPI esas olarak belirlenen zaman dilimi içinde yağışın ortalamadan olan farkının standart sapmaya bölünmesi ile elde edilir (</a:t>
            </a:r>
            <a:r>
              <a:rPr lang="tr-TR" dirty="0" err="1">
                <a:latin typeface="Times New Roman" panose="02020603050405020304" pitchFamily="18" charset="0"/>
                <a:ea typeface="Times New Roman" panose="02020603050405020304" pitchFamily="18" charset="0"/>
              </a:rPr>
              <a:t>McKee</a:t>
            </a:r>
            <a:r>
              <a:rPr lang="tr-TR" dirty="0">
                <a:latin typeface="Times New Roman" panose="02020603050405020304" pitchFamily="18" charset="0"/>
                <a:ea typeface="Times New Roman" panose="02020603050405020304" pitchFamily="18" charset="0"/>
              </a:rPr>
              <a:t> </a:t>
            </a:r>
            <a:r>
              <a:rPr lang="tr-TR" i="1" dirty="0">
                <a:latin typeface="Times New Roman" panose="02020603050405020304" pitchFamily="18" charset="0"/>
                <a:ea typeface="Times New Roman" panose="02020603050405020304" pitchFamily="18" charset="0"/>
              </a:rPr>
              <a:t>et al</a:t>
            </a:r>
            <a:r>
              <a:rPr lang="tr-TR" dirty="0">
                <a:latin typeface="Times New Roman" panose="02020603050405020304" pitchFamily="18" charset="0"/>
                <a:ea typeface="Times New Roman" panose="02020603050405020304" pitchFamily="18" charset="0"/>
              </a:rPr>
              <a:t>. 1993). Gerçekte indeksin hesaplanması yağışın 12 ay ve daha az periyotlarda normal dağılıma uymaması sebebiyle komplikedir ve bu sebeple yağış dizileri öncelikle normal dağılıma uygun hale getirilir. Sonuçta elde edilen SPI değerleri yağış eksikliği ile lineer olarak artan ve azalan bir eğilim gösterir. SPI değerlerinin </a:t>
            </a:r>
            <a:r>
              <a:rPr lang="tr-TR" dirty="0" err="1">
                <a:latin typeface="Times New Roman" panose="02020603050405020304" pitchFamily="18" charset="0"/>
                <a:ea typeface="Times New Roman" panose="02020603050405020304" pitchFamily="18" charset="0"/>
              </a:rPr>
              <a:t>normalize</a:t>
            </a:r>
            <a:r>
              <a:rPr lang="tr-TR" dirty="0">
                <a:latin typeface="Times New Roman" panose="02020603050405020304" pitchFamily="18" charset="0"/>
                <a:ea typeface="Times New Roman" panose="02020603050405020304" pitchFamily="18" charset="0"/>
              </a:rPr>
              <a:t> edilmesi sonucu seçilen zaman dilimi içerisinde hem kurak ve hem de nemli dönemler aynı şekilde temsil edilmiş olur. </a:t>
            </a:r>
          </a:p>
          <a:p>
            <a:pPr algn="just">
              <a:lnSpc>
                <a:spcPct val="150000"/>
              </a:lnSpc>
              <a:spcAft>
                <a:spcPts val="0"/>
              </a:spcAft>
            </a:pPr>
            <a:endParaRPr lang="tr-TR" dirty="0">
              <a:latin typeface="Times New Roman" panose="02020603050405020304" pitchFamily="18" charset="0"/>
              <a:ea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Times New Roman" panose="02020603050405020304" pitchFamily="18" charset="0"/>
              </a:rPr>
              <a:t>SPI değerleri dikkate alınarak yapılan bir kuraklık değerlendirmesinde indeksin sürekli olarak negatif olduğu zaman periyodu kurak dönem olarak tanımlanır. İndeksin sıfırın altına ilk düştüğü ay kuraklığın başlangıcı olarak kabul edilirken indeksin pozitif değere yükseldiği ay kuraklığın bitimi olarak değerlendirilir( </a:t>
            </a:r>
            <a:r>
              <a:rPr lang="tr-TR" dirty="0" err="1">
                <a:latin typeface="Times New Roman" panose="02020603050405020304" pitchFamily="18" charset="0"/>
                <a:ea typeface="Times New Roman" panose="02020603050405020304" pitchFamily="18" charset="0"/>
              </a:rPr>
              <a:t>McKee</a:t>
            </a:r>
            <a:r>
              <a:rPr lang="tr-TR" dirty="0">
                <a:latin typeface="Times New Roman" panose="02020603050405020304" pitchFamily="18" charset="0"/>
                <a:ea typeface="Times New Roman" panose="02020603050405020304" pitchFamily="18" charset="0"/>
              </a:rPr>
              <a:t> </a:t>
            </a:r>
            <a:r>
              <a:rPr lang="tr-TR" i="1" dirty="0">
                <a:latin typeface="Times New Roman" panose="02020603050405020304" pitchFamily="18" charset="0"/>
                <a:ea typeface="Times New Roman" panose="02020603050405020304" pitchFamily="18" charset="0"/>
              </a:rPr>
              <a:t>et al</a:t>
            </a:r>
            <a:r>
              <a:rPr lang="tr-TR" dirty="0">
                <a:latin typeface="Times New Roman" panose="02020603050405020304" pitchFamily="18" charset="0"/>
                <a:ea typeface="Times New Roman" panose="02020603050405020304" pitchFamily="18" charset="0"/>
              </a:rPr>
              <a:t>. 1994).  </a:t>
            </a:r>
          </a:p>
          <a:p>
            <a:endParaRPr lang="tr-TR" dirty="0"/>
          </a:p>
        </p:txBody>
      </p:sp>
    </p:spTree>
    <p:extLst>
      <p:ext uri="{BB962C8B-B14F-4D97-AF65-F5344CB8AC3E}">
        <p14:creationId xmlns:p14="http://schemas.microsoft.com/office/powerpoint/2010/main" val="341491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2666" y="529087"/>
            <a:ext cx="10515600" cy="5462280"/>
          </a:xfrm>
        </p:spPr>
        <p:txBody>
          <a:bodyPr/>
          <a:lstStyle/>
          <a:p>
            <a:pPr marL="0" indent="0" algn="just">
              <a:lnSpc>
                <a:spcPct val="150000"/>
              </a:lnSpc>
              <a:spcAft>
                <a:spcPts val="0"/>
              </a:spcAft>
              <a:buNone/>
            </a:pPr>
            <a:r>
              <a:rPr lang="tr-TR" dirty="0">
                <a:latin typeface="Times New Roman" panose="02020603050405020304" pitchFamily="18" charset="0"/>
                <a:ea typeface="Times New Roman" panose="02020603050405020304" pitchFamily="18" charset="0"/>
              </a:rPr>
              <a:t>Çizelge </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SPI metoduna göre indis değerleri</a:t>
            </a:r>
            <a:endParaRPr lang="tr-TR" sz="1800" b="1" dirty="0">
              <a:latin typeface="Times New Roman" panose="02020603050405020304" pitchFamily="18" charset="0"/>
              <a:ea typeface="Times New Roman" panose="02020603050405020304" pitchFamily="18" charset="0"/>
            </a:endParaRP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78818024"/>
              </p:ext>
            </p:extLst>
          </p:nvPr>
        </p:nvGraphicFramePr>
        <p:xfrm>
          <a:off x="2156346" y="1665027"/>
          <a:ext cx="6031344" cy="3851694"/>
        </p:xfrm>
        <a:graphic>
          <a:graphicData uri="http://schemas.openxmlformats.org/drawingml/2006/table">
            <a:tbl>
              <a:tblPr firstRow="1" firstCol="1" lastRow="1" lastCol="1" bandRow="1" bandCol="1"/>
              <a:tblGrid>
                <a:gridCol w="3229900">
                  <a:extLst>
                    <a:ext uri="{9D8B030D-6E8A-4147-A177-3AD203B41FA5}">
                      <a16:colId xmlns:a16="http://schemas.microsoft.com/office/drawing/2014/main" val="1399728598"/>
                    </a:ext>
                  </a:extLst>
                </a:gridCol>
                <a:gridCol w="2801444">
                  <a:extLst>
                    <a:ext uri="{9D8B030D-6E8A-4147-A177-3AD203B41FA5}">
                      <a16:colId xmlns:a16="http://schemas.microsoft.com/office/drawing/2014/main" val="2678484424"/>
                    </a:ext>
                  </a:extLst>
                </a:gridCol>
              </a:tblGrid>
              <a:tr h="600086">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SPI İNDİS DEĞERLERİ</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SINIFLANDIRMA</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5901364"/>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2.0 ve fazla</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AŞIRI NEMLİ</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5425275"/>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1.5  ile  1.99</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ÇOK NEMLİ</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222475"/>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1.0  ile  1.49</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ORTA NEMLİ</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048734"/>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0.99  ile  0.0</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HAFİF NEMLİ</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540497"/>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0.0  ile   -0.99</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HAFİF KURAK</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8757741"/>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-1.0  ile  -1.49</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ORTA KURAK</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4126709"/>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-1.5  ile  -1.99</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ÇOK KURAK</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521034"/>
                  </a:ext>
                </a:extLst>
              </a:tr>
              <a:tr h="406451">
                <a:tc>
                  <a:txBody>
                    <a:bodyPr/>
                    <a:lstStyle/>
                    <a:p>
                      <a:pPr algn="ctr">
                        <a:lnSpc>
                          <a:spcPct val="150000"/>
                        </a:lnSpc>
                        <a:spcAft>
                          <a:spcPts val="0"/>
                        </a:spcAft>
                      </a:pPr>
                      <a:r>
                        <a:rPr lang="tr-TR" sz="1400">
                          <a:effectLst/>
                          <a:latin typeface="Times New Roman" panose="02020603050405020304" pitchFamily="18" charset="0"/>
                          <a:ea typeface="Times New Roman" panose="02020603050405020304" pitchFamily="18" charset="0"/>
                        </a:rPr>
                        <a:t>-2.0 ve düşük</a:t>
                      </a:r>
                      <a:endParaRPr lang="tr-TR"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400" dirty="0">
                          <a:effectLst/>
                          <a:latin typeface="Times New Roman" panose="02020603050405020304" pitchFamily="18" charset="0"/>
                          <a:ea typeface="Times New Roman" panose="02020603050405020304" pitchFamily="18" charset="0"/>
                        </a:rPr>
                        <a:t>AŞIRI KURAK</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9313955"/>
                  </a:ext>
                </a:extLst>
              </a:tr>
            </a:tbl>
          </a:graphicData>
        </a:graphic>
      </p:graphicFrame>
    </p:spTree>
    <p:extLst>
      <p:ext uri="{BB962C8B-B14F-4D97-AF65-F5344CB8AC3E}">
        <p14:creationId xmlns:p14="http://schemas.microsoft.com/office/powerpoint/2010/main" val="379670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0904" y="583679"/>
            <a:ext cx="10515600" cy="4351338"/>
          </a:xfrm>
        </p:spPr>
        <p:txBody>
          <a:bodyPr>
            <a:normAutofit fontScale="70000" lnSpcReduction="20000"/>
          </a:bodyPr>
          <a:lstStyle/>
          <a:p>
            <a:pPr marL="0" indent="0" algn="just">
              <a:lnSpc>
                <a:spcPct val="150000"/>
              </a:lnSpc>
              <a:spcBef>
                <a:spcPts val="1200"/>
              </a:spcBef>
              <a:spcAft>
                <a:spcPts val="0"/>
              </a:spcAft>
              <a:buNone/>
            </a:pPr>
            <a:r>
              <a:rPr lang="tr-TR" b="1" kern="1600" dirty="0" err="1">
                <a:latin typeface="Times New Roman" panose="02020603050405020304" pitchFamily="18" charset="0"/>
                <a:cs typeface="Arial" panose="020B0604020202020204" pitchFamily="34" charset="0"/>
              </a:rPr>
              <a:t>Palmer</a:t>
            </a:r>
            <a:r>
              <a:rPr lang="tr-TR" b="1" kern="1600" dirty="0">
                <a:latin typeface="Times New Roman" panose="02020603050405020304" pitchFamily="18" charset="0"/>
                <a:cs typeface="Arial" panose="020B0604020202020204" pitchFamily="34" charset="0"/>
              </a:rPr>
              <a:t> kuraklık şiddet indeksi (</a:t>
            </a:r>
            <a:r>
              <a:rPr lang="tr-TR" b="1" kern="1600" dirty="0" err="1">
                <a:latin typeface="Times New Roman" panose="02020603050405020304" pitchFamily="18" charset="0"/>
                <a:cs typeface="Arial" panose="020B0604020202020204" pitchFamily="34" charset="0"/>
              </a:rPr>
              <a:t>Palmer</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Drought</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Severity</a:t>
            </a:r>
            <a:r>
              <a:rPr lang="tr-TR" b="1" kern="1600" dirty="0">
                <a:latin typeface="Times New Roman" panose="02020603050405020304" pitchFamily="18" charset="0"/>
                <a:cs typeface="Arial" panose="020B0604020202020204" pitchFamily="34" charset="0"/>
              </a:rPr>
              <a:t> Index-PDSI)</a:t>
            </a:r>
            <a:endParaRPr lang="tr-TR" sz="3600" b="1" kern="1600" dirty="0">
              <a:latin typeface="Arial" panose="020B0604020202020204" pitchFamily="34" charset="0"/>
            </a:endParaRPr>
          </a:p>
          <a:p>
            <a:pPr marL="0" indent="0">
              <a:lnSpc>
                <a:spcPct val="150000"/>
              </a:lnSpc>
              <a:spcAft>
                <a:spcPts val="0"/>
              </a:spcAft>
              <a:buNone/>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1965 </a:t>
            </a:r>
            <a:r>
              <a:rPr lang="tr-TR" dirty="0">
                <a:latin typeface="Times New Roman" panose="02020603050405020304" pitchFamily="18" charset="0"/>
                <a:ea typeface="Times New Roman" panose="02020603050405020304" pitchFamily="18" charset="0"/>
              </a:rPr>
              <a:t>yılında </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nem mevcudundan meydana gelen sapmayı bulmak için bir indeks geliştirmiştir. </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geliştirdiği indeksi, belirli alanlarda yağış açığını dikkate alarak su dengesi eşitliğinin arz ve talep fikri üzerine oturtmuştur (</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1965). </a:t>
            </a: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PDSI </a:t>
            </a:r>
            <a:r>
              <a:rPr lang="tr-TR" dirty="0">
                <a:latin typeface="Times New Roman" panose="02020603050405020304" pitchFamily="18" charset="0"/>
                <a:ea typeface="Times New Roman" panose="02020603050405020304" pitchFamily="18" charset="0"/>
              </a:rPr>
              <a:t>genellikle aylık olarak hesaplanmaktadır. Girdi olarak yağış, sıcaklık ve toprağın su tutma kapasitesi kullanılmaktadır. Bu girdiler yardımıyla su dengesi eşitliğinin temel bileşenlerinden olan </a:t>
            </a:r>
            <a:r>
              <a:rPr lang="tr-TR" dirty="0" err="1">
                <a:latin typeface="Times New Roman" panose="02020603050405020304" pitchFamily="18" charset="0"/>
                <a:ea typeface="Times New Roman" panose="02020603050405020304" pitchFamily="18" charset="0"/>
              </a:rPr>
              <a:t>evapotranspirasyon</a:t>
            </a:r>
            <a:r>
              <a:rPr lang="tr-TR" dirty="0">
                <a:latin typeface="Times New Roman" panose="02020603050405020304" pitchFamily="18" charset="0"/>
                <a:ea typeface="Times New Roman" panose="02020603050405020304" pitchFamily="18" charset="0"/>
              </a:rPr>
              <a:t>, toprağa giren, yüzey akışı ve yüzeyden olan nem kaybı belirlenebilmektedir. Su dengesine etki eden sulama gibi insan uygulamaları dikkate alınmamıştır.  Genellikle aylık olarak hesaplanan indeks değerleri pozitif ise nemli, negatif ise kurak periyodu ifade eder.</a:t>
            </a:r>
          </a:p>
        </p:txBody>
      </p:sp>
    </p:spTree>
    <p:extLst>
      <p:ext uri="{BB962C8B-B14F-4D97-AF65-F5344CB8AC3E}">
        <p14:creationId xmlns:p14="http://schemas.microsoft.com/office/powerpoint/2010/main" val="63444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2665" y="529088"/>
            <a:ext cx="10515600" cy="4351338"/>
          </a:xfrm>
        </p:spPr>
        <p:txBody>
          <a:bodyPr>
            <a:normAutofit fontScale="77500" lnSpcReduction="20000"/>
          </a:bodyPr>
          <a:lstStyle/>
          <a:p>
            <a:pPr marL="0" indent="0" algn="just">
              <a:lnSpc>
                <a:spcPct val="150000"/>
              </a:lnSpc>
              <a:spcBef>
                <a:spcPts val="1200"/>
              </a:spcBef>
              <a:spcAft>
                <a:spcPts val="0"/>
              </a:spcAft>
              <a:buNone/>
            </a:pPr>
            <a:r>
              <a:rPr lang="tr-TR" b="1" kern="1600" dirty="0">
                <a:latin typeface="Times New Roman" panose="02020603050405020304" pitchFamily="18" charset="0"/>
                <a:cs typeface="Arial" panose="020B0604020202020204" pitchFamily="34" charset="0"/>
              </a:rPr>
              <a:t>Ürün nem indeksi (</a:t>
            </a:r>
            <a:r>
              <a:rPr lang="tr-TR" b="1" kern="1600" dirty="0" err="1">
                <a:latin typeface="Times New Roman" panose="02020603050405020304" pitchFamily="18" charset="0"/>
                <a:cs typeface="Arial" panose="020B0604020202020204" pitchFamily="34" charset="0"/>
              </a:rPr>
              <a:t>Crop</a:t>
            </a:r>
            <a:r>
              <a:rPr lang="tr-TR" b="1" kern="1600" dirty="0">
                <a:latin typeface="Times New Roman" panose="02020603050405020304" pitchFamily="18" charset="0"/>
                <a:cs typeface="Arial" panose="020B0604020202020204" pitchFamily="34" charset="0"/>
              </a:rPr>
              <a:t> </a:t>
            </a:r>
            <a:r>
              <a:rPr lang="tr-TR" b="1" kern="1600" dirty="0" err="1">
                <a:latin typeface="Times New Roman" panose="02020603050405020304" pitchFamily="18" charset="0"/>
                <a:cs typeface="Arial" panose="020B0604020202020204" pitchFamily="34" charset="0"/>
              </a:rPr>
              <a:t>Moisture</a:t>
            </a:r>
            <a:r>
              <a:rPr lang="tr-TR" b="1" kern="1600" dirty="0">
                <a:latin typeface="Times New Roman" panose="02020603050405020304" pitchFamily="18" charset="0"/>
                <a:cs typeface="Arial" panose="020B0604020202020204" pitchFamily="34" charset="0"/>
              </a:rPr>
              <a:t> Index-CMI)</a:t>
            </a:r>
            <a:endParaRPr lang="tr-TR" sz="3600" b="1" kern="1600" dirty="0">
              <a:latin typeface="Arial" panose="020B0604020202020204" pitchFamily="34" charset="0"/>
            </a:endParaRPr>
          </a:p>
          <a:p>
            <a:pPr algn="just">
              <a:lnSpc>
                <a:spcPct val="150000"/>
              </a:lnSpc>
              <a:spcAft>
                <a:spcPts val="0"/>
              </a:spcAft>
            </a:pP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CMI </a:t>
            </a:r>
            <a:r>
              <a:rPr lang="tr-TR" dirty="0">
                <a:latin typeface="Times New Roman" panose="02020603050405020304" pitchFamily="18" charset="0"/>
                <a:ea typeface="Times New Roman" panose="02020603050405020304" pitchFamily="18" charset="0"/>
              </a:rPr>
              <a:t>(</a:t>
            </a:r>
            <a:r>
              <a:rPr lang="tr-TR" dirty="0" err="1">
                <a:latin typeface="Times New Roman" panose="02020603050405020304" pitchFamily="18" charset="0"/>
                <a:ea typeface="Times New Roman" panose="02020603050405020304" pitchFamily="18" charset="0"/>
              </a:rPr>
              <a:t>Palmer</a:t>
            </a:r>
            <a:r>
              <a:rPr lang="tr-TR" dirty="0">
                <a:latin typeface="Times New Roman" panose="02020603050405020304" pitchFamily="18" charset="0"/>
                <a:ea typeface="Times New Roman" panose="02020603050405020304" pitchFamily="18" charset="0"/>
              </a:rPr>
              <a:t> 1968) ürünün içinde bulunduğu koşulları haftalık olarak takip etmek için kullanılan meteorolojik bir yaklaşımdır. </a:t>
            </a:r>
            <a:r>
              <a:rPr lang="tr-TR" dirty="0" err="1">
                <a:latin typeface="Times New Roman" panose="02020603050405020304" pitchFamily="18" charset="0"/>
                <a:ea typeface="Times New Roman" panose="02020603050405020304" pitchFamily="18" charset="0"/>
              </a:rPr>
              <a:t>PDSI’da</a:t>
            </a:r>
            <a:r>
              <a:rPr lang="tr-TR" dirty="0">
                <a:latin typeface="Times New Roman" panose="02020603050405020304" pitchFamily="18" charset="0"/>
                <a:ea typeface="Times New Roman" panose="02020603050405020304" pitchFamily="18" charset="0"/>
              </a:rPr>
              <a:t> kullanılan işlemler yardımıyla hesaplanmaktadır. PDSI uzun dönemli meteorolojik nemliliği-kuraklığı takip etmekte olup CMI ise ana üretim bölgelerindeki ürünlerin kısa dönemli nem koşullarını izlemektedir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CMI ortalama sıcaklık, toplam yağış girdilerini kullanmakta ve haftalık olarak hesaplanmaktadır. CMI değişen meteorolojik koşullara çabuk cevap vermekte ve farklı yerlerdeki nem koşullarını karşılaştırma imkanı vermektedir.</a:t>
            </a:r>
          </a:p>
          <a:p>
            <a:pPr marL="0" indent="0" algn="just">
              <a:lnSpc>
                <a:spcPct val="150000"/>
              </a:lnSpc>
              <a:spcAft>
                <a:spcPts val="0"/>
              </a:spcAft>
              <a:buNone/>
            </a:pPr>
            <a:endParaRPr lang="tr-TR"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tr-TR"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79128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1086</Words>
  <Application>Microsoft Office PowerPoint</Application>
  <PresentationFormat>Geniş ekran</PresentationFormat>
  <Paragraphs>102</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Belgin</dc:creator>
  <cp:lastModifiedBy>Belgin</cp:lastModifiedBy>
  <cp:revision>10</cp:revision>
  <dcterms:created xsi:type="dcterms:W3CDTF">2022-02-24T17:38:41Z</dcterms:created>
  <dcterms:modified xsi:type="dcterms:W3CDTF">2022-03-08T19:09:12Z</dcterms:modified>
</cp:coreProperties>
</file>