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3"/>
  </p:notesMasterIdLst>
  <p:handoutMasterIdLst>
    <p:handoutMasterId r:id="rId14"/>
  </p:handoutMasterIdLst>
  <p:sldIdLst>
    <p:sldId id="256" r:id="rId2"/>
    <p:sldId id="257" r:id="rId3"/>
    <p:sldId id="266" r:id="rId4"/>
    <p:sldId id="267" r:id="rId5"/>
    <p:sldId id="268" r:id="rId6"/>
    <p:sldId id="269" r:id="rId7"/>
    <p:sldId id="270" r:id="rId8"/>
    <p:sldId id="271" r:id="rId9"/>
    <p:sldId id="272" r:id="rId10"/>
    <p:sldId id="273" r:id="rId11"/>
    <p:sldId id="27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CFC517CB-9FA2-4AB8-A3F1-9804F2C29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F1468A80-2425-4D79-8344-D57A2F9A8D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BA698A-624D-46FE-90B1-2A6603618123}" type="datetimeFigureOut">
              <a:rPr lang="tr-TR" smtClean="0"/>
              <a:t>16.09.2021</a:t>
            </a:fld>
            <a:endParaRPr lang="tr-TR"/>
          </a:p>
        </p:txBody>
      </p:sp>
      <p:sp>
        <p:nvSpPr>
          <p:cNvPr id="4" name="Alt Bilgi Yer Tutucusu 3">
            <a:extLst>
              <a:ext uri="{FF2B5EF4-FFF2-40B4-BE49-F238E27FC236}">
                <a16:creationId xmlns:a16="http://schemas.microsoft.com/office/drawing/2014/main" id="{31D52329-72E1-41A3-B943-BBA605F0EC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5" name="Slayt Numarası Yer Tutucusu 4">
            <a:extLst>
              <a:ext uri="{FF2B5EF4-FFF2-40B4-BE49-F238E27FC236}">
                <a16:creationId xmlns:a16="http://schemas.microsoft.com/office/drawing/2014/main" id="{A1C21214-5E12-4F11-ADA9-D8F03AE38A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D327A-C9A4-4608-9DE9-07149D384545}" type="slidenum">
              <a:rPr lang="tr-TR" smtClean="0"/>
              <a:t>‹#›</a:t>
            </a:fld>
            <a:endParaRPr lang="tr-TR"/>
          </a:p>
        </p:txBody>
      </p:sp>
    </p:spTree>
    <p:extLst>
      <p:ext uri="{BB962C8B-B14F-4D97-AF65-F5344CB8AC3E}">
        <p14:creationId xmlns:p14="http://schemas.microsoft.com/office/powerpoint/2010/main" val="110129830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219A1-F4B8-4D1B-8B59-184CD45981DB}" type="datetimeFigureOut">
              <a:rPr lang="tr-TR" smtClean="0"/>
              <a:t>16.09.2021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D4197-CDE8-4680-A2AE-E79F3FAE4598}" type="slidenum">
              <a:rPr lang="tr-TR" smtClean="0"/>
              <a:t>‹#›</a:t>
            </a:fld>
            <a:endParaRPr lang="tr-TR"/>
          </a:p>
        </p:txBody>
      </p:sp>
    </p:spTree>
    <p:extLst>
      <p:ext uri="{BB962C8B-B14F-4D97-AF65-F5344CB8AC3E}">
        <p14:creationId xmlns:p14="http://schemas.microsoft.com/office/powerpoint/2010/main" val="197528031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Borcun ifası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10. 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zamanı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algn="just"/>
            <a:r>
              <a:rPr lang="tr-TR" sz="5000" b="1" u="sng" dirty="0"/>
              <a:t>Süre ay olarak belirlenmişse: </a:t>
            </a:r>
          </a:p>
          <a:p>
            <a:pPr marL="0" indent="0" algn="just">
              <a:buNone/>
            </a:pPr>
            <a:r>
              <a:rPr lang="tr-TR" sz="5000" b="1" dirty="0"/>
              <a:t>Borç sözleşmenin yapıldığı gün ayın kaçıncı günü ise, son ayın buna uyan gününde muaccel olur; son ayda uyan gün yoksa, son ayın son günü muaccel olur.</a:t>
            </a:r>
          </a:p>
        </p:txBody>
      </p:sp>
    </p:spTree>
    <p:extLst>
      <p:ext uri="{BB962C8B-B14F-4D97-AF65-F5344CB8AC3E}">
        <p14:creationId xmlns:p14="http://schemas.microsoft.com/office/powerpoint/2010/main" val="3757199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zamanı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algn="just"/>
            <a:r>
              <a:rPr lang="tr-TR" sz="5000" b="1" dirty="0"/>
              <a:t>Pazar gününe veya kanunen tatil olan güne rastlayan vade, kendiliğinden bunu izleyen tatil olmayan ilk güne geçer.</a:t>
            </a:r>
          </a:p>
          <a:p>
            <a:pPr algn="just"/>
            <a:r>
              <a:rPr lang="tr-TR" sz="5000" b="1" dirty="0"/>
              <a:t>Borç, vade gününde mesai saatleri içinde ifa edilmelidir.</a:t>
            </a:r>
          </a:p>
        </p:txBody>
      </p:sp>
    </p:spTree>
    <p:extLst>
      <p:ext uri="{BB962C8B-B14F-4D97-AF65-F5344CB8AC3E}">
        <p14:creationId xmlns:p14="http://schemas.microsoft.com/office/powerpoint/2010/main" val="1209693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Kavram olarak borcun ifası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İfa, borç ilişkisinin konusu olan edimin borçlu tarafından alacaklıya karşı yerine getirilmesi ve böylece borcun (dolayısıyla, borç ilişkisinin) sona erdirilmesidir.</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ifası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BK m.83'deki yedek kurala göre, borcun bizzat borçlu tarafından ifasında alacaklının menfaati bulunmadıkça, borçlu, borcunu şahsen yerine getirmek zorunda değildir.</a:t>
            </a:r>
          </a:p>
        </p:txBody>
      </p:sp>
    </p:spTree>
    <p:extLst>
      <p:ext uri="{BB962C8B-B14F-4D97-AF65-F5344CB8AC3E}">
        <p14:creationId xmlns:p14="http://schemas.microsoft.com/office/powerpoint/2010/main" val="2536273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ifası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85000" lnSpcReduction="20000"/>
          </a:bodyPr>
          <a:lstStyle/>
          <a:p>
            <a:pPr algn="just"/>
            <a:r>
              <a:rPr lang="tr-TR" sz="5000" b="1" dirty="0"/>
              <a:t>Demek ki, borçlunun borcunu şahsen ifası, alacaklının bunda menfaatinin bulunduğu hallerde (örneğin bir ressamın bir tablo yapmayı, bir terzinin elbise dikmeyi, bir hastabakıcının hizmet sunmayı üstlendiği durumlarda) gerekli olacaktır. </a:t>
            </a:r>
          </a:p>
          <a:p>
            <a:pPr algn="just"/>
            <a:r>
              <a:rPr lang="tr-TR" sz="5000" b="1" dirty="0"/>
              <a:t>Ancak bu yedek kuralın aksi de kararlaştırılabilir.</a:t>
            </a:r>
          </a:p>
        </p:txBody>
      </p:sp>
    </p:spTree>
    <p:extLst>
      <p:ext uri="{BB962C8B-B14F-4D97-AF65-F5344CB8AC3E}">
        <p14:creationId xmlns:p14="http://schemas.microsoft.com/office/powerpoint/2010/main" val="894689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yeri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62500" lnSpcReduction="20000"/>
          </a:bodyPr>
          <a:lstStyle/>
          <a:p>
            <a:pPr marL="0" indent="0" algn="just">
              <a:buNone/>
            </a:pPr>
            <a:r>
              <a:rPr lang="tr-TR" sz="5000" b="1" dirty="0"/>
              <a:t>Taraflar aksini kararlaştırmamışlarsa, BK m. 83'deki yedek kurala göre:</a:t>
            </a:r>
          </a:p>
          <a:p>
            <a:pPr algn="just"/>
            <a:r>
              <a:rPr lang="tr-TR" sz="5000" b="1" u="sng" dirty="0"/>
              <a:t>Para borçları, </a:t>
            </a:r>
            <a:r>
              <a:rPr lang="tr-TR" sz="5000" b="1" dirty="0"/>
              <a:t>ödeme zamanında alacaklının ikametgâhının bulunduğu yerde ifa olunur (götürülecek borçlar),</a:t>
            </a:r>
          </a:p>
          <a:p>
            <a:pPr algn="just"/>
            <a:r>
              <a:rPr lang="tr-TR" sz="5000" b="1" u="sng" dirty="0"/>
              <a:t>Parça borçları </a:t>
            </a:r>
            <a:r>
              <a:rPr lang="tr-TR" sz="5000" b="1" dirty="0"/>
              <a:t>(yani belli bir şeyin teslimi borcu), sözleşme yapılırken o şeyin bulunduğu yerde ifa olunur.</a:t>
            </a:r>
          </a:p>
          <a:p>
            <a:pPr algn="just"/>
            <a:r>
              <a:rPr lang="tr-TR" sz="5000" b="1" u="sng" dirty="0"/>
              <a:t>Diğer tüm borçlar</a:t>
            </a:r>
            <a:r>
              <a:rPr lang="tr-TR" sz="5000" b="1" dirty="0"/>
              <a:t>, borcun doğumu zamanında borçlunun</a:t>
            </a:r>
          </a:p>
          <a:p>
            <a:pPr marL="0" indent="0" algn="just">
              <a:buNone/>
            </a:pPr>
            <a:r>
              <a:rPr lang="tr-TR" sz="5000" b="1" dirty="0"/>
              <a:t>oturduğu yerde (borçlunun ikametgâhında) ifa olunur (aranacak borçlar).</a:t>
            </a:r>
          </a:p>
        </p:txBody>
      </p:sp>
    </p:spTree>
    <p:extLst>
      <p:ext uri="{BB962C8B-B14F-4D97-AF65-F5344CB8AC3E}">
        <p14:creationId xmlns:p14="http://schemas.microsoft.com/office/powerpoint/2010/main" val="112423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zamanı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77118" y="132203"/>
            <a:ext cx="11799065" cy="5321146"/>
          </a:xfrm>
        </p:spPr>
        <p:txBody>
          <a:bodyPr>
            <a:normAutofit fontScale="62500" lnSpcReduction="20000"/>
          </a:bodyPr>
          <a:lstStyle/>
          <a:p>
            <a:pPr algn="just"/>
            <a:r>
              <a:rPr lang="tr-TR" sz="5000" b="1" dirty="0"/>
              <a:t>İfa zamanı, alacaklının borçludan borcun ifasını isteyebileceği andır (</a:t>
            </a:r>
            <a:r>
              <a:rPr lang="tr-TR" sz="5000" b="1" dirty="0" err="1"/>
              <a:t>muacceliyet</a:t>
            </a:r>
            <a:r>
              <a:rPr lang="tr-TR" sz="5000" b="1" dirty="0"/>
              <a:t> anı). Alacaklı, muaccel olmamış (vadesi gelmemiş) bir borcun ifasını isteyemez.</a:t>
            </a:r>
          </a:p>
          <a:p>
            <a:pPr algn="just"/>
            <a:endParaRPr lang="tr-TR" sz="5000" b="1" dirty="0"/>
          </a:p>
          <a:p>
            <a:pPr algn="just"/>
            <a:r>
              <a:rPr lang="tr-TR" sz="5000" b="1" dirty="0"/>
              <a:t>Kural olarak her borç doğduğu anda muaccel olur ve hemen ifası istenebilir (BK m.90). Ancak borcun ifası, bir vadeye de bağlanmış olabilir. Bu vadenin kesin bir tarih olarak değil de hesap sonucu bulunacak bir tarih olarak belirlendiği (örneğin 15 gün sonra, 1 hafta ve 1 ay sonra) durumlarda, bu hesabın nasıl yapılacağı önem taşır. BK, bu konuda bazı yedek kurallar getirmiştir (BK m. 90-96):</a:t>
            </a:r>
          </a:p>
        </p:txBody>
      </p:sp>
    </p:spTree>
    <p:extLst>
      <p:ext uri="{BB962C8B-B14F-4D97-AF65-F5344CB8AC3E}">
        <p14:creationId xmlns:p14="http://schemas.microsoft.com/office/powerpoint/2010/main" val="2818708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zamanı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Buna göre:</a:t>
            </a:r>
          </a:p>
          <a:p>
            <a:pPr algn="just"/>
            <a:r>
              <a:rPr lang="tr-TR" sz="5000" b="1" dirty="0"/>
              <a:t>Ayın başı veya sonu tabirlerinden, ayın birinci ve sonuncu günleri (örneğin 31 Ocak, 28 Şubat) anlaşılır; ayın ortası tabirinden ise, ayın </a:t>
            </a:r>
            <a:r>
              <a:rPr lang="tr-TR" sz="5000" b="1" dirty="0" err="1"/>
              <a:t>onbeşi</a:t>
            </a:r>
            <a:r>
              <a:rPr lang="tr-TR" sz="5000" b="1" dirty="0"/>
              <a:t> anlaşılır.</a:t>
            </a:r>
          </a:p>
          <a:p>
            <a:pPr algn="just">
              <a:buFontTx/>
              <a:buChar char="-"/>
            </a:pPr>
            <a:endParaRPr lang="tr-TR" sz="5000" b="1" dirty="0"/>
          </a:p>
        </p:txBody>
      </p:sp>
    </p:spTree>
    <p:extLst>
      <p:ext uri="{BB962C8B-B14F-4D97-AF65-F5344CB8AC3E}">
        <p14:creationId xmlns:p14="http://schemas.microsoft.com/office/powerpoint/2010/main" val="198617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zamanı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a:bodyPr>
          <a:lstStyle/>
          <a:p>
            <a:pPr algn="just"/>
            <a:r>
              <a:rPr lang="tr-TR" sz="5000" b="1" u="sng" dirty="0"/>
              <a:t>Süre gün olarak belirtilmişse: </a:t>
            </a:r>
          </a:p>
          <a:p>
            <a:pPr marL="0" indent="0" algn="just">
              <a:buNone/>
            </a:pPr>
            <a:r>
              <a:rPr lang="tr-TR" sz="5000" b="1" dirty="0"/>
              <a:t>Borç, sözleşmenin yapıldığı gün sayılmamak şartıyla sürenin son günü muaccel olur; süre sekiz veya </a:t>
            </a:r>
            <a:r>
              <a:rPr lang="tr-TR" sz="5000" b="1" dirty="0" err="1"/>
              <a:t>onbeş</a:t>
            </a:r>
            <a:r>
              <a:rPr lang="tr-TR" sz="5000" b="1" dirty="0"/>
              <a:t> gün ise, bu süre bir veya iki hafta olarak değil, tamam sekiz veya </a:t>
            </a:r>
            <a:r>
              <a:rPr lang="tr-TR" sz="5000" b="1" dirty="0" err="1"/>
              <a:t>onbeş</a:t>
            </a:r>
            <a:r>
              <a:rPr lang="tr-TR" sz="5000" b="1" dirty="0"/>
              <a:t> gün olarak değerlendirilir.</a:t>
            </a:r>
          </a:p>
        </p:txBody>
      </p:sp>
    </p:spTree>
    <p:extLst>
      <p:ext uri="{BB962C8B-B14F-4D97-AF65-F5344CB8AC3E}">
        <p14:creationId xmlns:p14="http://schemas.microsoft.com/office/powerpoint/2010/main" val="1709592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 borcun ifa zamanı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algn="just"/>
            <a:r>
              <a:rPr lang="tr-TR" sz="5000" b="1" u="sng" dirty="0"/>
              <a:t>Süre hafta şeklinde belirlenmişse: </a:t>
            </a:r>
          </a:p>
          <a:p>
            <a:pPr marL="0" indent="0" algn="just">
              <a:buNone/>
            </a:pPr>
            <a:r>
              <a:rPr lang="tr-TR" sz="5000" b="1" dirty="0"/>
              <a:t>Borç, son haftanın sözleşmenin yapıldığı güne ismen uyan gününde muaccel olur.</a:t>
            </a:r>
          </a:p>
        </p:txBody>
      </p:sp>
    </p:spTree>
    <p:extLst>
      <p:ext uri="{BB962C8B-B14F-4D97-AF65-F5344CB8AC3E}">
        <p14:creationId xmlns:p14="http://schemas.microsoft.com/office/powerpoint/2010/main" val="4246691146"/>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347</TotalTime>
  <Words>467</Words>
  <Application>Microsoft Office PowerPoint</Application>
  <PresentationFormat>Geniş ekran</PresentationFormat>
  <Paragraphs>34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Century Gothic</vt:lpstr>
      <vt:lpstr>Wingdings 3</vt:lpstr>
      <vt:lpstr>Dilim</vt:lpstr>
      <vt:lpstr> Borcun ifası</vt:lpstr>
      <vt:lpstr>Kavram olarak borcun ifası</vt:lpstr>
      <vt:lpstr> borcun ifası</vt:lpstr>
      <vt:lpstr> borcun ifası</vt:lpstr>
      <vt:lpstr> borcun ifa yeri</vt:lpstr>
      <vt:lpstr> borcun ifa zamanı</vt:lpstr>
      <vt:lpstr> borcun ifa zamanı</vt:lpstr>
      <vt:lpstr> borcun ifa zamanı</vt:lpstr>
      <vt:lpstr> borcun ifa zamanı</vt:lpstr>
      <vt:lpstr> borcun ifa zamanı</vt:lpstr>
      <vt:lpstr> borcun ifa zamanı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75</cp:revision>
  <dcterms:created xsi:type="dcterms:W3CDTF">2021-09-15T13:57:36Z</dcterms:created>
  <dcterms:modified xsi:type="dcterms:W3CDTF">2021-09-16T11:12:49Z</dcterms:modified>
</cp:coreProperties>
</file>