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52"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874" autoAdjust="0"/>
    <p:restoredTop sz="94660"/>
  </p:normalViewPr>
  <p:slideViewPr>
    <p:cSldViewPr snapToGrid="0">
      <p:cViewPr varScale="1">
        <p:scale>
          <a:sx n="87" d="100"/>
          <a:sy n="87" d="100"/>
        </p:scale>
        <p:origin x="76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D21527B-B9C1-4702-AF19-B36D6F3939E2}"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18B8296B-5DCF-4D93-85C1-E0474643C9C4}">
      <dgm:prSet custT="1"/>
      <dgm:spPr/>
      <dgm:t>
        <a:bodyPr/>
        <a:lstStyle/>
        <a:p>
          <a:pPr algn="just"/>
          <a:r>
            <a:rPr lang="tr-TR" sz="2000" b="1" dirty="0"/>
            <a:t>HAKİKİ ŞAHISLAR (KİŞİLER)</a:t>
          </a:r>
        </a:p>
        <a:p>
          <a:pPr algn="just"/>
          <a:r>
            <a:rPr lang="tr-TR" sz="2000" b="0" dirty="0"/>
            <a:t>Hakiki şahıslar insanlardır. Hayvanlar ve bitkiler şahıs değildir.</a:t>
          </a:r>
          <a:endParaRPr lang="en-US" sz="2000" b="0" dirty="0"/>
        </a:p>
      </dgm:t>
    </dgm:pt>
    <dgm:pt modelId="{47A57DDD-C305-4C03-81E6-8D5CDB7C1CB6}" type="parTrans" cxnId="{BB1CA9C5-2A6F-4D37-A88E-9DC8581C9EB2}">
      <dgm:prSet/>
      <dgm:spPr/>
      <dgm:t>
        <a:bodyPr/>
        <a:lstStyle/>
        <a:p>
          <a:pPr algn="just"/>
          <a:endParaRPr lang="en-US" sz="2000" b="0"/>
        </a:p>
      </dgm:t>
    </dgm:pt>
    <dgm:pt modelId="{059670B0-748C-408A-880C-8FAFC8FA953A}" type="sibTrans" cxnId="{BB1CA9C5-2A6F-4D37-A88E-9DC8581C9EB2}">
      <dgm:prSet/>
      <dgm:spPr/>
      <dgm:t>
        <a:bodyPr/>
        <a:lstStyle/>
        <a:p>
          <a:pPr algn="just"/>
          <a:endParaRPr lang="en-US" sz="2000" b="0"/>
        </a:p>
      </dgm:t>
    </dgm:pt>
    <dgm:pt modelId="{981D586C-64D7-4241-B7F2-FCECEAAC2119}">
      <dgm:prSet custT="1"/>
      <dgm:spPr/>
      <dgm:t>
        <a:bodyPr/>
        <a:lstStyle/>
        <a:p>
          <a:pPr algn="just"/>
          <a:endParaRPr lang="tr-TR" sz="2000" b="1" dirty="0"/>
        </a:p>
        <a:p>
          <a:pPr algn="just"/>
          <a:r>
            <a:rPr lang="tr-TR" sz="2000" b="1" dirty="0"/>
            <a:t>HÜKMİ ŞAHISLAR</a:t>
          </a:r>
        </a:p>
        <a:p>
          <a:pPr algn="just"/>
          <a:r>
            <a:rPr lang="tr-TR" sz="2000" b="0" dirty="0"/>
            <a:t>Belirli gayelerin gerçekleştirilebilmesi için bir kısım insanların bir araya gelmeleri, faaliyetlerini ve mallarını bu gayeye tahsis etmeleri gerekir. İşte böylece kendisini meydana getiren insanlardan ayrı ve bağımsız ‘varlıklar ortaya çıkar. Bunlara hükmi şahıslar (tüzel kişiler) denir.</a:t>
          </a:r>
          <a:endParaRPr lang="en-US" sz="2000" b="0" dirty="0"/>
        </a:p>
      </dgm:t>
    </dgm:pt>
    <dgm:pt modelId="{A46E7151-0921-4FA3-9063-185450D4B631}" type="parTrans" cxnId="{4553E7DD-F11D-4476-9AD3-E44F8E8DE7A5}">
      <dgm:prSet/>
      <dgm:spPr/>
      <dgm:t>
        <a:bodyPr/>
        <a:lstStyle/>
        <a:p>
          <a:pPr algn="just"/>
          <a:endParaRPr lang="en-US" sz="2000" b="0"/>
        </a:p>
      </dgm:t>
    </dgm:pt>
    <dgm:pt modelId="{A4259C78-ACE0-4016-8379-625B34393A70}" type="sibTrans" cxnId="{4553E7DD-F11D-4476-9AD3-E44F8E8DE7A5}">
      <dgm:prSet/>
      <dgm:spPr/>
      <dgm:t>
        <a:bodyPr/>
        <a:lstStyle/>
        <a:p>
          <a:pPr algn="just"/>
          <a:endParaRPr lang="en-US" sz="2000" b="0"/>
        </a:p>
      </dgm:t>
    </dgm:pt>
    <dgm:pt modelId="{F3B1A58E-C9BC-4E7F-90A1-18C216C73FC9}" type="pres">
      <dgm:prSet presAssocID="{FD21527B-B9C1-4702-AF19-B36D6F3939E2}" presName="vert0" presStyleCnt="0">
        <dgm:presLayoutVars>
          <dgm:dir/>
          <dgm:animOne val="branch"/>
          <dgm:animLvl val="lvl"/>
        </dgm:presLayoutVars>
      </dgm:prSet>
      <dgm:spPr/>
    </dgm:pt>
    <dgm:pt modelId="{02E934E6-3778-4B9F-9CEB-B2A8FC017F43}" type="pres">
      <dgm:prSet presAssocID="{18B8296B-5DCF-4D93-85C1-E0474643C9C4}" presName="thickLine" presStyleLbl="alignNode1" presStyleIdx="0" presStyleCnt="2"/>
      <dgm:spPr/>
    </dgm:pt>
    <dgm:pt modelId="{1A38FAC1-7849-49D5-9D97-550384C53AC5}" type="pres">
      <dgm:prSet presAssocID="{18B8296B-5DCF-4D93-85C1-E0474643C9C4}" presName="horz1" presStyleCnt="0"/>
      <dgm:spPr/>
    </dgm:pt>
    <dgm:pt modelId="{77D9D002-ADFE-4FE1-A8AA-CA8A4D199F6B}" type="pres">
      <dgm:prSet presAssocID="{18B8296B-5DCF-4D93-85C1-E0474643C9C4}" presName="tx1" presStyleLbl="revTx" presStyleIdx="0" presStyleCnt="2" custScaleY="49571"/>
      <dgm:spPr/>
    </dgm:pt>
    <dgm:pt modelId="{A60731A6-59FD-4159-B421-E57A87DCD4D5}" type="pres">
      <dgm:prSet presAssocID="{18B8296B-5DCF-4D93-85C1-E0474643C9C4}" presName="vert1" presStyleCnt="0"/>
      <dgm:spPr/>
    </dgm:pt>
    <dgm:pt modelId="{FEEC9A95-E3D8-4EF3-8F2A-A4BBB0C2196F}" type="pres">
      <dgm:prSet presAssocID="{981D586C-64D7-4241-B7F2-FCECEAAC2119}" presName="thickLine" presStyleLbl="alignNode1" presStyleIdx="1" presStyleCnt="2"/>
      <dgm:spPr/>
    </dgm:pt>
    <dgm:pt modelId="{4B83CE19-E926-4C12-AFBF-40F42148339A}" type="pres">
      <dgm:prSet presAssocID="{981D586C-64D7-4241-B7F2-FCECEAAC2119}" presName="horz1" presStyleCnt="0"/>
      <dgm:spPr/>
    </dgm:pt>
    <dgm:pt modelId="{1A59C100-2448-43C2-A7DA-8521921065AE}" type="pres">
      <dgm:prSet presAssocID="{981D586C-64D7-4241-B7F2-FCECEAAC2119}" presName="tx1" presStyleLbl="revTx" presStyleIdx="1" presStyleCnt="2" custLinFactNeighborX="1958" custLinFactNeighborY="9117"/>
      <dgm:spPr/>
    </dgm:pt>
    <dgm:pt modelId="{052BFF11-A383-4197-933B-F06902ABBDF5}" type="pres">
      <dgm:prSet presAssocID="{981D586C-64D7-4241-B7F2-FCECEAAC2119}" presName="vert1" presStyleCnt="0"/>
      <dgm:spPr/>
    </dgm:pt>
  </dgm:ptLst>
  <dgm:cxnLst>
    <dgm:cxn modelId="{CEB3729D-6F61-4619-82E3-8CF4275C11A8}" type="presOf" srcId="{981D586C-64D7-4241-B7F2-FCECEAAC2119}" destId="{1A59C100-2448-43C2-A7DA-8521921065AE}" srcOrd="0" destOrd="0" presId="urn:microsoft.com/office/officeart/2008/layout/LinedList"/>
    <dgm:cxn modelId="{0F5DEFAA-9C46-48E4-BEC5-08F6E2E5926C}" type="presOf" srcId="{18B8296B-5DCF-4D93-85C1-E0474643C9C4}" destId="{77D9D002-ADFE-4FE1-A8AA-CA8A4D199F6B}" srcOrd="0" destOrd="0" presId="urn:microsoft.com/office/officeart/2008/layout/LinedList"/>
    <dgm:cxn modelId="{BB1CA9C5-2A6F-4D37-A88E-9DC8581C9EB2}" srcId="{FD21527B-B9C1-4702-AF19-B36D6F3939E2}" destId="{18B8296B-5DCF-4D93-85C1-E0474643C9C4}" srcOrd="0" destOrd="0" parTransId="{47A57DDD-C305-4C03-81E6-8D5CDB7C1CB6}" sibTransId="{059670B0-748C-408A-880C-8FAFC8FA953A}"/>
    <dgm:cxn modelId="{4553E7DD-F11D-4476-9AD3-E44F8E8DE7A5}" srcId="{FD21527B-B9C1-4702-AF19-B36D6F3939E2}" destId="{981D586C-64D7-4241-B7F2-FCECEAAC2119}" srcOrd="1" destOrd="0" parTransId="{A46E7151-0921-4FA3-9063-185450D4B631}" sibTransId="{A4259C78-ACE0-4016-8379-625B34393A70}"/>
    <dgm:cxn modelId="{5F3EBAEC-6CAE-4422-9CB6-7C13B9FD39EB}" type="presOf" srcId="{FD21527B-B9C1-4702-AF19-B36D6F3939E2}" destId="{F3B1A58E-C9BC-4E7F-90A1-18C216C73FC9}" srcOrd="0" destOrd="0" presId="urn:microsoft.com/office/officeart/2008/layout/LinedList"/>
    <dgm:cxn modelId="{A1487161-824A-4ABB-89DA-AFB2581F3E00}" type="presParOf" srcId="{F3B1A58E-C9BC-4E7F-90A1-18C216C73FC9}" destId="{02E934E6-3778-4B9F-9CEB-B2A8FC017F43}" srcOrd="0" destOrd="0" presId="urn:microsoft.com/office/officeart/2008/layout/LinedList"/>
    <dgm:cxn modelId="{46394E45-D33F-4261-B745-292AF3ACA284}" type="presParOf" srcId="{F3B1A58E-C9BC-4E7F-90A1-18C216C73FC9}" destId="{1A38FAC1-7849-49D5-9D97-550384C53AC5}" srcOrd="1" destOrd="0" presId="urn:microsoft.com/office/officeart/2008/layout/LinedList"/>
    <dgm:cxn modelId="{BC8DC0E8-3B61-4138-9638-DFF4E69382A6}" type="presParOf" srcId="{1A38FAC1-7849-49D5-9D97-550384C53AC5}" destId="{77D9D002-ADFE-4FE1-A8AA-CA8A4D199F6B}" srcOrd="0" destOrd="0" presId="urn:microsoft.com/office/officeart/2008/layout/LinedList"/>
    <dgm:cxn modelId="{A256A867-5061-46AC-B5A6-55C754627E51}" type="presParOf" srcId="{1A38FAC1-7849-49D5-9D97-550384C53AC5}" destId="{A60731A6-59FD-4159-B421-E57A87DCD4D5}" srcOrd="1" destOrd="0" presId="urn:microsoft.com/office/officeart/2008/layout/LinedList"/>
    <dgm:cxn modelId="{D8C773DA-796B-400D-852C-815E6D9765C7}" type="presParOf" srcId="{F3B1A58E-C9BC-4E7F-90A1-18C216C73FC9}" destId="{FEEC9A95-E3D8-4EF3-8F2A-A4BBB0C2196F}" srcOrd="2" destOrd="0" presId="urn:microsoft.com/office/officeart/2008/layout/LinedList"/>
    <dgm:cxn modelId="{D678B631-BCBF-4DE3-8E6D-B0BDCA184DB0}" type="presParOf" srcId="{F3B1A58E-C9BC-4E7F-90A1-18C216C73FC9}" destId="{4B83CE19-E926-4C12-AFBF-40F42148339A}" srcOrd="3" destOrd="0" presId="urn:microsoft.com/office/officeart/2008/layout/LinedList"/>
    <dgm:cxn modelId="{D42144EC-84AB-4ADC-9F4D-1F711C693079}" type="presParOf" srcId="{4B83CE19-E926-4C12-AFBF-40F42148339A}" destId="{1A59C100-2448-43C2-A7DA-8521921065AE}" srcOrd="0" destOrd="0" presId="urn:microsoft.com/office/officeart/2008/layout/LinedList"/>
    <dgm:cxn modelId="{3B1D15E2-A0C8-40EC-92CB-9879738C93B5}" type="presParOf" srcId="{4B83CE19-E926-4C12-AFBF-40F42148339A}" destId="{052BFF11-A383-4197-933B-F06902ABBDF5}" srcOrd="1" destOrd="0" presId="urn:microsoft.com/office/officeart/2008/layout/LinedList"/>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E934E6-3778-4B9F-9CEB-B2A8FC017F43}">
      <dsp:nvSpPr>
        <dsp:cNvPr id="0" name=""/>
        <dsp:cNvSpPr/>
      </dsp:nvSpPr>
      <dsp:spPr>
        <a:xfrm>
          <a:off x="0" y="1761"/>
          <a:ext cx="51419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7D9D002-ADFE-4FE1-A8AA-CA8A4D199F6B}">
      <dsp:nvSpPr>
        <dsp:cNvPr id="0" name=""/>
        <dsp:cNvSpPr/>
      </dsp:nvSpPr>
      <dsp:spPr>
        <a:xfrm>
          <a:off x="0" y="1761"/>
          <a:ext cx="5141912" cy="127842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tr-TR" sz="2000" b="1" kern="1200" dirty="0"/>
            <a:t>HAKİKİ ŞAHISLAR (KİŞİLER)</a:t>
          </a:r>
        </a:p>
        <a:p>
          <a:pPr marL="0" lvl="0" indent="0" algn="just" defTabSz="889000">
            <a:lnSpc>
              <a:spcPct val="90000"/>
            </a:lnSpc>
            <a:spcBef>
              <a:spcPct val="0"/>
            </a:spcBef>
            <a:spcAft>
              <a:spcPct val="35000"/>
            </a:spcAft>
            <a:buNone/>
          </a:pPr>
          <a:r>
            <a:rPr lang="tr-TR" sz="2000" b="0" kern="1200" dirty="0"/>
            <a:t>Hakiki şahıslar insanlardır. Hayvanlar ve bitkiler şahıs değildir.</a:t>
          </a:r>
          <a:endParaRPr lang="en-US" sz="2000" b="0" kern="1200" dirty="0"/>
        </a:p>
      </dsp:txBody>
      <dsp:txXfrm>
        <a:off x="0" y="1761"/>
        <a:ext cx="5141912" cy="1278429"/>
      </dsp:txXfrm>
    </dsp:sp>
    <dsp:sp modelId="{FEEC9A95-E3D8-4EF3-8F2A-A4BBB0C2196F}">
      <dsp:nvSpPr>
        <dsp:cNvPr id="0" name=""/>
        <dsp:cNvSpPr/>
      </dsp:nvSpPr>
      <dsp:spPr>
        <a:xfrm>
          <a:off x="0" y="1280190"/>
          <a:ext cx="5141912"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59C100-2448-43C2-A7DA-8521921065AE}">
      <dsp:nvSpPr>
        <dsp:cNvPr id="0" name=""/>
        <dsp:cNvSpPr/>
      </dsp:nvSpPr>
      <dsp:spPr>
        <a:xfrm>
          <a:off x="0" y="1281952"/>
          <a:ext cx="5141912" cy="25789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endParaRPr lang="tr-TR" sz="2000" b="1" kern="1200" dirty="0"/>
        </a:p>
        <a:p>
          <a:pPr marL="0" lvl="0" indent="0" algn="just" defTabSz="889000">
            <a:lnSpc>
              <a:spcPct val="90000"/>
            </a:lnSpc>
            <a:spcBef>
              <a:spcPct val="0"/>
            </a:spcBef>
            <a:spcAft>
              <a:spcPct val="35000"/>
            </a:spcAft>
            <a:buNone/>
          </a:pPr>
          <a:r>
            <a:rPr lang="tr-TR" sz="2000" b="1" kern="1200" dirty="0"/>
            <a:t>HÜKMİ ŞAHISLAR</a:t>
          </a:r>
        </a:p>
        <a:p>
          <a:pPr marL="0" lvl="0" indent="0" algn="just" defTabSz="889000">
            <a:lnSpc>
              <a:spcPct val="90000"/>
            </a:lnSpc>
            <a:spcBef>
              <a:spcPct val="0"/>
            </a:spcBef>
            <a:spcAft>
              <a:spcPct val="35000"/>
            </a:spcAft>
            <a:buNone/>
          </a:pPr>
          <a:r>
            <a:rPr lang="tr-TR" sz="2000" b="0" kern="1200" dirty="0"/>
            <a:t>Belirli gayelerin gerçekleştirilebilmesi için bir kısım insanların bir araya gelmeleri, faaliyetlerini ve mallarını bu gayeye tahsis etmeleri gerekir. İşte böylece kendisini meydana getiren insanlardan ayrı ve bağımsız ‘varlıklar ortaya çıkar. Bunlara hükmi şahıslar (tüzel kişiler) denir.</a:t>
          </a:r>
          <a:endParaRPr lang="en-US" sz="2000" b="0" kern="1200" dirty="0"/>
        </a:p>
      </dsp:txBody>
      <dsp:txXfrm>
        <a:off x="0" y="1281952"/>
        <a:ext cx="5141912" cy="2578986"/>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3B3BAEE-E0CE-4FDA-B66D-C741E8289069}" type="datetimeFigureOut">
              <a:rPr lang="tr-TR" smtClean="0"/>
              <a:t>1.05.2020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35CEBE-4123-4F6C-8D2D-D342FD211FF1}" type="slidenum">
              <a:rPr lang="tr-TR" smtClean="0"/>
              <a:t>‹#›</a:t>
            </a:fld>
            <a:endParaRPr lang="tr-TR"/>
          </a:p>
        </p:txBody>
      </p:sp>
    </p:spTree>
    <p:extLst>
      <p:ext uri="{BB962C8B-B14F-4D97-AF65-F5344CB8AC3E}">
        <p14:creationId xmlns:p14="http://schemas.microsoft.com/office/powerpoint/2010/main" val="476201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FB8E4F11-EA90-48E4-A693-24693E19C8D3}"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0599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0D868143-73A0-4883-8B22-9297F2E29AD8}"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4070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767F440-0546-4D91-A2FB-C2DFB431C496}"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83077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C2CD5ED-6047-4065-9C36-9012CAD8985D}" type="datetime1">
              <a:rPr lang="tr-TR" smtClean="0"/>
              <a:t>1.05.2020</a:t>
            </a:fld>
            <a:endParaRPr lang="en-US" dirty="0"/>
          </a:p>
        </p:txBody>
      </p:sp>
      <p:sp>
        <p:nvSpPr>
          <p:cNvPr id="5" name="Footer Placeholder 4"/>
          <p:cNvSpPr>
            <a:spLocks noGrp="1"/>
          </p:cNvSpPr>
          <p:nvPr>
            <p:ph type="ftr" sz="quarter" idx="11"/>
          </p:nvPr>
        </p:nvSpPr>
        <p:spPr/>
        <p:txBody>
          <a:bodyPr/>
          <a:lstStyle/>
          <a:p>
            <a:r>
              <a:rPr lang="sv-SE"/>
              <a:t>Öğr. Gör.Av. Emrullah MANAV</a:t>
            </a:r>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65264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a:xfrm>
            <a:off x="8593667" y="6272784"/>
            <a:ext cx="2644309" cy="365125"/>
          </a:xfrm>
        </p:spPr>
        <p:txBody>
          <a:bodyPr/>
          <a:lstStyle/>
          <a:p>
            <a:fld id="{3EAC7B48-416B-47BA-BE37-207077F44BFA}" type="datetime1">
              <a:rPr lang="tr-TR" smtClean="0"/>
              <a:t>1.05.2020</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r>
              <a:rPr lang="sv-SE"/>
              <a:t>Öğr. Gör.Av. Emrullah MANAV</a:t>
            </a:r>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598119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1E32872B-20FD-44C2-BBB8-E51930FC7099}" type="datetime1">
              <a:rPr lang="tr-TR" smtClean="0"/>
              <a:t>1.05.2020</a:t>
            </a:fld>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8158546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E3247ABC-1797-46E8-AB1D-B639827F8F4E}" type="datetime1">
              <a:rPr lang="tr-TR" smtClean="0"/>
              <a:t>1.05.2020</a:t>
            </a:fld>
            <a:endParaRPr lang="en-US" dirty="0"/>
          </a:p>
        </p:txBody>
      </p:sp>
      <p:sp>
        <p:nvSpPr>
          <p:cNvPr id="8" name="Footer Placeholder 7"/>
          <p:cNvSpPr>
            <a:spLocks noGrp="1"/>
          </p:cNvSpPr>
          <p:nvPr>
            <p:ph type="ftr" sz="quarter" idx="11"/>
          </p:nvPr>
        </p:nvSpPr>
        <p:spPr/>
        <p:txBody>
          <a:bodyPr/>
          <a:lstStyle/>
          <a:p>
            <a:r>
              <a:rPr lang="sv-SE"/>
              <a:t>Öğr. Gör.Av. Emrullah MANAV</a:t>
            </a:r>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894081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CE2810-350B-487F-AEA2-61C49AE4F5F9}" type="datetime1">
              <a:rPr lang="tr-TR" smtClean="0"/>
              <a:t>1.05.2020</a:t>
            </a:fld>
            <a:endParaRPr lang="en-US" dirty="0"/>
          </a:p>
        </p:txBody>
      </p:sp>
      <p:sp>
        <p:nvSpPr>
          <p:cNvPr id="4" name="Footer Placeholder 3"/>
          <p:cNvSpPr>
            <a:spLocks noGrp="1"/>
          </p:cNvSpPr>
          <p:nvPr>
            <p:ph type="ftr" sz="quarter" idx="11"/>
          </p:nvPr>
        </p:nvSpPr>
        <p:spPr/>
        <p:txBody>
          <a:bodyPr/>
          <a:lstStyle/>
          <a:p>
            <a:r>
              <a:rPr lang="sv-SE"/>
              <a:t>Öğr. Gör.Av. Emrullah MANAV</a:t>
            </a:r>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684152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0FA61C-9530-4B4B-8AAB-BF69B6D3B17B}" type="datetime1">
              <a:rPr lang="tr-TR" smtClean="0"/>
              <a:t>1.05.2020</a:t>
            </a:fld>
            <a:endParaRPr lang="en-US" dirty="0"/>
          </a:p>
        </p:txBody>
      </p:sp>
      <p:sp>
        <p:nvSpPr>
          <p:cNvPr id="3" name="Footer Placeholder 2"/>
          <p:cNvSpPr>
            <a:spLocks noGrp="1"/>
          </p:cNvSpPr>
          <p:nvPr>
            <p:ph type="ftr" sz="quarter" idx="11"/>
          </p:nvPr>
        </p:nvSpPr>
        <p:spPr/>
        <p:txBody>
          <a:bodyPr/>
          <a:lstStyle/>
          <a:p>
            <a:r>
              <a:rPr lang="sv-SE"/>
              <a:t>Öğr. Gör.Av. Emrullah MANAV</a:t>
            </a:r>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2816124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D861F70-9420-41D8-B270-0BCEAE7D09A9}" type="datetime1">
              <a:rPr lang="tr-TR" smtClean="0"/>
              <a:t>1.05.2020</a:t>
            </a:fld>
            <a:endParaRPr lang="en-US" dirty="0"/>
          </a:p>
        </p:txBody>
      </p:sp>
      <p:sp>
        <p:nvSpPr>
          <p:cNvPr id="6" name="Footer Placeholder 5"/>
          <p:cNvSpPr>
            <a:spLocks noGrp="1"/>
          </p:cNvSpPr>
          <p:nvPr>
            <p:ph type="ftr" sz="quarter" idx="11"/>
          </p:nvPr>
        </p:nvSpPr>
        <p:spPr/>
        <p:txBody>
          <a:bodyPr/>
          <a:lstStyle/>
          <a:p>
            <a:r>
              <a:rPr lang="sv-SE"/>
              <a:t>Öğr. Gör.Av. Emrullah MANAV</a:t>
            </a:r>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619818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1115A5AF-2E6A-4628-BFAF-2E7890853203}" type="datetime1">
              <a:rPr lang="tr-TR" smtClean="0"/>
              <a:t>1.05.2020</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8967779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1098D8D8-CC34-43DF-B4BC-70B679F2ED28}" type="datetime1">
              <a:rPr lang="tr-TR" smtClean="0"/>
              <a:t>1.05.2020</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r>
              <a:rPr lang="sv-SE"/>
              <a:t>Öğr. Gör.Av. Emrullah MANAV</a:t>
            </a:r>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790768542"/>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microsoft.com/office/2007/relationships/hdphoto" Target="../media/hdphoto3.wdp"/><Relationship Id="rId7" Type="http://schemas.openxmlformats.org/officeDocument/2006/relationships/diagramLayout" Target="../diagrams/layout1.xml"/><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diagramData" Target="../diagrams/data1.xml"/><Relationship Id="rId5" Type="http://schemas.microsoft.com/office/2007/relationships/hdphoto" Target="../media/hdphoto2.wdp"/><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3.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5.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2.xml"/><Relationship Id="rId5" Type="http://schemas.microsoft.com/office/2007/relationships/hdphoto" Target="../media/hdphoto3.wdp"/><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8035907-EB9C-4E11-8A9B-D25B0AD8D7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Alt Başlık 2">
            <a:extLst>
              <a:ext uri="{FF2B5EF4-FFF2-40B4-BE49-F238E27FC236}">
                <a16:creationId xmlns:a16="http://schemas.microsoft.com/office/drawing/2014/main" id="{5023E776-45C0-4AD4-BBE6-9B98964E2595}"/>
              </a:ext>
            </a:extLst>
          </p:cNvPr>
          <p:cNvSpPr>
            <a:spLocks noGrp="1"/>
          </p:cNvSpPr>
          <p:nvPr>
            <p:ph type="subTitle" idx="1"/>
          </p:nvPr>
        </p:nvSpPr>
        <p:spPr>
          <a:xfrm>
            <a:off x="7937524" y="2064729"/>
            <a:ext cx="3676960" cy="3193069"/>
          </a:xfrm>
        </p:spPr>
        <p:txBody>
          <a:bodyPr anchor="ctr">
            <a:normAutofit/>
          </a:bodyPr>
          <a:lstStyle/>
          <a:p>
            <a:pPr algn="ctr"/>
            <a:r>
              <a:rPr lang="tr-TR" sz="3000" b="1" dirty="0">
                <a:solidFill>
                  <a:schemeClr val="bg1">
                    <a:lumMod val="50000"/>
                  </a:schemeClr>
                </a:solidFill>
              </a:rPr>
              <a:t>KİŞİ, KİŞİ TÜRLERİ VE GERÇEK KİŞİ</a:t>
            </a:r>
            <a:endParaRPr lang="tr-TR" sz="3000" dirty="0">
              <a:solidFill>
                <a:schemeClr val="bg1">
                  <a:lumMod val="50000"/>
                </a:schemeClr>
              </a:solidFill>
            </a:endParaRPr>
          </a:p>
        </p:txBody>
      </p:sp>
      <p:grpSp>
        <p:nvGrpSpPr>
          <p:cNvPr id="10" name="Group 9">
            <a:extLst>
              <a:ext uri="{FF2B5EF4-FFF2-40B4-BE49-F238E27FC236}">
                <a16:creationId xmlns:a16="http://schemas.microsoft.com/office/drawing/2014/main" id="{B4CFDD4A-4FA1-4CD9-90D5-E253C2040BA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14818" y="720071"/>
            <a:ext cx="5417868" cy="5417858"/>
            <a:chOff x="1311770" y="720071"/>
            <a:chExt cx="5417868" cy="5417858"/>
          </a:xfrm>
        </p:grpSpPr>
        <p:sp>
          <p:nvSpPr>
            <p:cNvPr id="11" name="Oval 10">
              <a:extLst>
                <a:ext uri="{FF2B5EF4-FFF2-40B4-BE49-F238E27FC236}">
                  <a16:creationId xmlns:a16="http://schemas.microsoft.com/office/drawing/2014/main" id="{4AB5B6FA-7B4F-437A-9C78-144C7DCD1E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311770" y="720071"/>
              <a:ext cx="5417868" cy="5417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2" name="Oval 11">
              <a:extLst>
                <a:ext uri="{FF2B5EF4-FFF2-40B4-BE49-F238E27FC236}">
                  <a16:creationId xmlns:a16="http://schemas.microsoft.com/office/drawing/2014/main" id="{A4199C21-6AE0-4F6F-AA96-6FFF97BB95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8390" y="1006688"/>
              <a:ext cx="4844628" cy="4844620"/>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D44FA44-40AD-4670-A004-39E255C3E3BE}"/>
              </a:ext>
            </a:extLst>
          </p:cNvPr>
          <p:cNvSpPr>
            <a:spLocks noGrp="1"/>
          </p:cNvSpPr>
          <p:nvPr>
            <p:ph type="ctrTitle"/>
          </p:nvPr>
        </p:nvSpPr>
        <p:spPr>
          <a:xfrm>
            <a:off x="1717507" y="1316890"/>
            <a:ext cx="4606394" cy="4224216"/>
          </a:xfrm>
        </p:spPr>
        <p:txBody>
          <a:bodyPr>
            <a:normAutofit/>
          </a:bodyPr>
          <a:lstStyle/>
          <a:p>
            <a:pPr algn="ctr"/>
            <a:r>
              <a:rPr lang="tr-TR" sz="6000" dirty="0">
                <a:solidFill>
                  <a:srgbClr val="FFFFFF"/>
                </a:solidFill>
              </a:rPr>
              <a:t>TEMEL HUKUK</a:t>
            </a:r>
          </a:p>
        </p:txBody>
      </p:sp>
      <p:sp>
        <p:nvSpPr>
          <p:cNvPr id="14" name="Rectangle 13">
            <a:extLst>
              <a:ext uri="{FF2B5EF4-FFF2-40B4-BE49-F238E27FC236}">
                <a16:creationId xmlns:a16="http://schemas.microsoft.com/office/drawing/2014/main" id="{D9C69FA7-0958-4ED9-A0DF-E87A0C137B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45208" y="3388657"/>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Veri Yer Tutucusu 4">
            <a:extLst>
              <a:ext uri="{FF2B5EF4-FFF2-40B4-BE49-F238E27FC236}">
                <a16:creationId xmlns:a16="http://schemas.microsoft.com/office/drawing/2014/main" id="{4E8762B4-87F9-4A7C-A6AC-13E708DCF609}"/>
              </a:ext>
            </a:extLst>
          </p:cNvPr>
          <p:cNvSpPr>
            <a:spLocks noGrp="1"/>
          </p:cNvSpPr>
          <p:nvPr>
            <p:ph type="dt" sz="half" idx="10"/>
          </p:nvPr>
        </p:nvSpPr>
        <p:spPr/>
        <p:txBody>
          <a:bodyPr/>
          <a:lstStyle/>
          <a:p>
            <a:fld id="{F24D7A48-49B1-4825-83F5-4CCE9D6EE3C5}" type="datetime1">
              <a:rPr lang="tr-TR" smtClean="0"/>
              <a:t>1.05.2020</a:t>
            </a:fld>
            <a:endParaRPr lang="en-US" dirty="0"/>
          </a:p>
        </p:txBody>
      </p:sp>
      <p:sp>
        <p:nvSpPr>
          <p:cNvPr id="6" name="Alt Bilgi Yer Tutucusu 5">
            <a:extLst>
              <a:ext uri="{FF2B5EF4-FFF2-40B4-BE49-F238E27FC236}">
                <a16:creationId xmlns:a16="http://schemas.microsoft.com/office/drawing/2014/main" id="{FD912884-6990-4461-AE1F-05A2EDB23D8E}"/>
              </a:ext>
            </a:extLst>
          </p:cNvPr>
          <p:cNvSpPr>
            <a:spLocks noGrp="1"/>
          </p:cNvSpPr>
          <p:nvPr>
            <p:ph type="ftr" sz="quarter" idx="11"/>
          </p:nvPr>
        </p:nvSpPr>
        <p:spPr/>
        <p:txBody>
          <a:bodyPr/>
          <a:lstStyle/>
          <a:p>
            <a:r>
              <a:rPr lang="sv-SE"/>
              <a:t>Öğr. Gör.Av. Emrullah MANAV</a:t>
            </a:r>
            <a:endParaRPr lang="en-US" dirty="0"/>
          </a:p>
        </p:txBody>
      </p:sp>
      <p:sp>
        <p:nvSpPr>
          <p:cNvPr id="4" name="Slayt Numarası Yer Tutucusu 3">
            <a:extLst>
              <a:ext uri="{FF2B5EF4-FFF2-40B4-BE49-F238E27FC236}">
                <a16:creationId xmlns:a16="http://schemas.microsoft.com/office/drawing/2014/main" id="{C3DD15E5-88B5-4184-9B07-B9C838494D98}"/>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866583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İçerik Yer Tutucusu 2">
            <a:extLst>
              <a:ext uri="{FF2B5EF4-FFF2-40B4-BE49-F238E27FC236}">
                <a16:creationId xmlns:a16="http://schemas.microsoft.com/office/drawing/2014/main" id="{A434635F-43EA-4013-97F5-ED8C47AC33A5}"/>
              </a:ext>
            </a:extLst>
          </p:cNvPr>
          <p:cNvSpPr>
            <a:spLocks noGrp="1"/>
          </p:cNvSpPr>
          <p:nvPr>
            <p:ph idx="1"/>
          </p:nvPr>
        </p:nvSpPr>
        <p:spPr>
          <a:xfrm>
            <a:off x="1069849" y="844902"/>
            <a:ext cx="6061581" cy="5168196"/>
          </a:xfrm>
        </p:spPr>
        <p:txBody>
          <a:bodyPr anchor="ctr">
            <a:normAutofit/>
          </a:bodyPr>
          <a:lstStyle/>
          <a:p>
            <a:pPr marL="0" indent="0" algn="just">
              <a:buNone/>
            </a:pPr>
            <a:r>
              <a:rPr lang="tr-TR" b="1" dirty="0"/>
              <a:t>Sınırlı Ehliyetsizler </a:t>
            </a:r>
          </a:p>
          <a:p>
            <a:pPr marL="457200" indent="-457200" algn="just">
              <a:buFont typeface="+mj-lt"/>
              <a:buAutoNum type="alphaLcPeriod"/>
            </a:pPr>
            <a:r>
              <a:rPr lang="tr-TR" dirty="0"/>
              <a:t>Mümeyyiz Küçükler</a:t>
            </a:r>
          </a:p>
          <a:p>
            <a:pPr marL="457200" indent="-457200" algn="just">
              <a:buFont typeface="+mj-lt"/>
              <a:buAutoNum type="alphaLcPeriod"/>
            </a:pPr>
            <a:r>
              <a:rPr lang="tr-TR" dirty="0"/>
              <a:t>Mümeyyiz Mahcurlar</a:t>
            </a:r>
          </a:p>
          <a:p>
            <a:pPr algn="just"/>
            <a:r>
              <a:rPr lang="tr-TR" dirty="0"/>
              <a:t>Sınırlı ehliyetsizler kendilerini borç altına sokan muameleleri (satım, kira, istisna, hizmet sözleşmeleri gibi) bizzat yapamazlar. Bu tür işlemlerin kanuni mümessilleri tarafından yapılması gerekir. Kanuni mümessiller ise veli ve vasilerdir. </a:t>
            </a:r>
          </a:p>
          <a:p>
            <a:pPr algn="just"/>
            <a:r>
              <a:rPr lang="tr-TR" dirty="0"/>
              <a:t>Sınırlı ehliyetsizler bu tür muameleleri kanuni mümessillerinin rızası ile yapabilirler. Verilen rızaya izin, hukuki muameleden sonra açıklanan rızaya ise icazet denir.</a:t>
            </a:r>
          </a:p>
        </p:txBody>
      </p:sp>
      <p:sp>
        <p:nvSpPr>
          <p:cNvPr id="13" name="Rectangle 12">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5" name="Group 14">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6" name="Oval 1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7" name="Oval 16">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7045ED23-9CDF-4BBC-9DAA-A98DFBD598F1}"/>
              </a:ext>
            </a:extLst>
          </p:cNvPr>
          <p:cNvSpPr>
            <a:spLocks noGrp="1"/>
          </p:cNvSpPr>
          <p:nvPr>
            <p:ph type="title"/>
          </p:nvPr>
        </p:nvSpPr>
        <p:spPr>
          <a:xfrm>
            <a:off x="8371968" y="2376862"/>
            <a:ext cx="2640646" cy="2104273"/>
          </a:xfrm>
          <a:noFill/>
        </p:spPr>
        <p:txBody>
          <a:bodyPr>
            <a:normAutofit/>
          </a:bodyPr>
          <a:lstStyle/>
          <a:p>
            <a:pPr algn="ctr"/>
            <a:r>
              <a:rPr lang="tr-TR" sz="2000" b="1" dirty="0">
                <a:solidFill>
                  <a:schemeClr val="bg1"/>
                </a:solidFill>
              </a:rPr>
              <a:t>Sınırlı Ehliyetsizler</a:t>
            </a:r>
            <a:endParaRPr lang="tr-TR" sz="2000" dirty="0">
              <a:solidFill>
                <a:schemeClr val="bg1"/>
              </a:solidFill>
            </a:endParaRPr>
          </a:p>
        </p:txBody>
      </p:sp>
      <p:sp>
        <p:nvSpPr>
          <p:cNvPr id="5" name="Alt Bilgi Yer Tutucusu 4">
            <a:extLst>
              <a:ext uri="{FF2B5EF4-FFF2-40B4-BE49-F238E27FC236}">
                <a16:creationId xmlns:a16="http://schemas.microsoft.com/office/drawing/2014/main" id="{A8CFA470-7106-4554-A582-630C8DFAAF8A}"/>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7A632871-CED9-4197-8E93-282AF1213801}"/>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7B02ADC8-BB6E-4955-8547-0041A9113947}"/>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10</a:t>
            </a:fld>
            <a:endParaRPr lang="en-US" sz="1900">
              <a:solidFill>
                <a:schemeClr val="accent1"/>
              </a:solidFill>
            </a:endParaRPr>
          </a:p>
        </p:txBody>
      </p:sp>
    </p:spTree>
    <p:extLst>
      <p:ext uri="{BB962C8B-B14F-4D97-AF65-F5344CB8AC3E}">
        <p14:creationId xmlns:p14="http://schemas.microsoft.com/office/powerpoint/2010/main" val="2807517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İçerik Yer Tutucusu 2">
            <a:extLst>
              <a:ext uri="{FF2B5EF4-FFF2-40B4-BE49-F238E27FC236}">
                <a16:creationId xmlns:a16="http://schemas.microsoft.com/office/drawing/2014/main" id="{E984C740-D809-4B00-A0EA-17B83F8DE3A1}"/>
              </a:ext>
            </a:extLst>
          </p:cNvPr>
          <p:cNvSpPr>
            <a:spLocks noGrp="1"/>
          </p:cNvSpPr>
          <p:nvPr>
            <p:ph idx="1"/>
          </p:nvPr>
        </p:nvSpPr>
        <p:spPr>
          <a:xfrm>
            <a:off x="1069850" y="844902"/>
            <a:ext cx="5818858" cy="5168196"/>
          </a:xfrm>
        </p:spPr>
        <p:txBody>
          <a:bodyPr anchor="ctr">
            <a:normAutofit/>
          </a:bodyPr>
          <a:lstStyle/>
          <a:p>
            <a:pPr marL="0" indent="0" algn="just">
              <a:buNone/>
            </a:pPr>
            <a:r>
              <a:rPr lang="tr-TR" b="1" dirty="0"/>
              <a:t>Tam ehliyetsizler</a:t>
            </a:r>
          </a:p>
          <a:p>
            <a:pPr algn="just"/>
            <a:r>
              <a:rPr lang="tr-TR" dirty="0"/>
              <a:t>Bunların fiil ehliyetleri hiç yoktur.</a:t>
            </a:r>
          </a:p>
          <a:p>
            <a:pPr algn="just"/>
            <a:r>
              <a:rPr lang="tr-TR" dirty="0" err="1"/>
              <a:t>Gayrımümeyyizler</a:t>
            </a:r>
            <a:r>
              <a:rPr lang="tr-TR" dirty="0"/>
              <a:t> tam ehliyetsizdir. </a:t>
            </a:r>
          </a:p>
          <a:p>
            <a:pPr algn="just"/>
            <a:r>
              <a:rPr lang="tr-TR" dirty="0"/>
              <a:t>Kanuni mümessillerinin izin yada icazeti olsa bile bunların yaptıkları bütün işlemler geçersizdir. </a:t>
            </a:r>
          </a:p>
          <a:p>
            <a:pPr algn="just"/>
            <a:r>
              <a:rPr lang="tr-TR" dirty="0"/>
              <a:t>Tam ehliyetsizlerin haksız fiillerden sorumlu olma ehliyeti yoktur. Bunun istisnası kusur sorumluluk halleri ve hakkaniyettir. </a:t>
            </a:r>
          </a:p>
          <a:p>
            <a:pPr algn="just"/>
            <a:r>
              <a:rPr lang="tr-TR" dirty="0"/>
              <a:t>Hakkaniyete örnek; zengin bir akıl hastasının fakir bir köylünün harmanını yakması.</a:t>
            </a:r>
          </a:p>
        </p:txBody>
      </p:sp>
      <p:sp>
        <p:nvSpPr>
          <p:cNvPr id="13" name="Rectangle 12">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5" name="Group 14">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16" name="Oval 1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7" name="Oval 16">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CED030D0-F4A7-4DA0-8D88-4CB18EE250DA}"/>
              </a:ext>
            </a:extLst>
          </p:cNvPr>
          <p:cNvSpPr>
            <a:spLocks noGrp="1"/>
          </p:cNvSpPr>
          <p:nvPr>
            <p:ph type="title"/>
          </p:nvPr>
        </p:nvSpPr>
        <p:spPr>
          <a:xfrm>
            <a:off x="8371968" y="2376862"/>
            <a:ext cx="2640646" cy="2104273"/>
          </a:xfrm>
          <a:noFill/>
        </p:spPr>
        <p:txBody>
          <a:bodyPr>
            <a:normAutofit/>
          </a:bodyPr>
          <a:lstStyle/>
          <a:p>
            <a:pPr algn="ctr"/>
            <a:r>
              <a:rPr lang="tr-TR" sz="2000" b="1" dirty="0">
                <a:solidFill>
                  <a:schemeClr val="bg1"/>
                </a:solidFill>
              </a:rPr>
              <a:t>Tam ehliyetsizler</a:t>
            </a:r>
            <a:endParaRPr lang="tr-TR" sz="2000" dirty="0">
              <a:solidFill>
                <a:schemeClr val="bg1"/>
              </a:solidFill>
            </a:endParaRPr>
          </a:p>
        </p:txBody>
      </p:sp>
      <p:sp>
        <p:nvSpPr>
          <p:cNvPr id="5" name="Alt Bilgi Yer Tutucusu 4">
            <a:extLst>
              <a:ext uri="{FF2B5EF4-FFF2-40B4-BE49-F238E27FC236}">
                <a16:creationId xmlns:a16="http://schemas.microsoft.com/office/drawing/2014/main" id="{BD7713B7-0A05-49B0-8C3D-0EAD53476F5E}"/>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E1C830B7-49AE-4BD8-8767-B55F1B765D3D}"/>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8BCCFA3B-8EAE-4E8C-B21D-EA619C8A213F}"/>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11</a:t>
            </a:fld>
            <a:endParaRPr lang="en-US" sz="1900">
              <a:solidFill>
                <a:schemeClr val="accent1"/>
              </a:solidFill>
            </a:endParaRPr>
          </a:p>
        </p:txBody>
      </p:sp>
    </p:spTree>
    <p:extLst>
      <p:ext uri="{BB962C8B-B14F-4D97-AF65-F5344CB8AC3E}">
        <p14:creationId xmlns:p14="http://schemas.microsoft.com/office/powerpoint/2010/main" val="41907263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4" name="Rectangle 23">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6" name="Oval 25">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8" name="Oval 27">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 name="Başlık 1">
            <a:extLst>
              <a:ext uri="{FF2B5EF4-FFF2-40B4-BE49-F238E27FC236}">
                <a16:creationId xmlns:a16="http://schemas.microsoft.com/office/drawing/2014/main" id="{D4872746-1FA8-4DAF-8F6E-5E5B7EDF621D}"/>
              </a:ext>
            </a:extLst>
          </p:cNvPr>
          <p:cNvSpPr>
            <a:spLocks noGrp="1"/>
          </p:cNvSpPr>
          <p:nvPr>
            <p:ph type="title"/>
          </p:nvPr>
        </p:nvSpPr>
        <p:spPr>
          <a:xfrm>
            <a:off x="1490145" y="2376862"/>
            <a:ext cx="2640646" cy="2104273"/>
          </a:xfrm>
          <a:noFill/>
        </p:spPr>
        <p:txBody>
          <a:bodyPr>
            <a:normAutofit/>
          </a:bodyPr>
          <a:lstStyle/>
          <a:p>
            <a:pPr algn="ctr"/>
            <a:r>
              <a:rPr lang="tr-TR" sz="3000" b="1">
                <a:solidFill>
                  <a:srgbClr val="FFFFFF"/>
                </a:solidFill>
              </a:rPr>
              <a:t>KİŞİ, KİŞİ TÜRLERİ VE GERÇEK KİŞİ</a:t>
            </a:r>
            <a:endParaRPr lang="tr-TR" sz="3000">
              <a:solidFill>
                <a:srgbClr val="FFFFFF"/>
              </a:solidFill>
            </a:endParaRPr>
          </a:p>
        </p:txBody>
      </p:sp>
      <p:sp>
        <p:nvSpPr>
          <p:cNvPr id="30" name="Rectangle 29">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5" name="Alt Bilgi Yer Tutucusu 4">
            <a:extLst>
              <a:ext uri="{FF2B5EF4-FFF2-40B4-BE49-F238E27FC236}">
                <a16:creationId xmlns:a16="http://schemas.microsoft.com/office/drawing/2014/main" id="{164BC9B4-883C-4236-B4E2-1F4E237E6F2B}"/>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DCA857C6-819C-4A2F-8DB8-3DC1CD9ED611}"/>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3C2E5847-6E1A-4777-957D-453F3F31B793}"/>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2</a:t>
            </a:fld>
            <a:endParaRPr lang="en-US" sz="1900">
              <a:solidFill>
                <a:schemeClr val="accent1"/>
              </a:solidFill>
            </a:endParaRPr>
          </a:p>
        </p:txBody>
      </p:sp>
      <p:graphicFrame>
        <p:nvGraphicFramePr>
          <p:cNvPr id="8" name="İçerik Yer Tutucusu 2">
            <a:extLst>
              <a:ext uri="{FF2B5EF4-FFF2-40B4-BE49-F238E27FC236}">
                <a16:creationId xmlns:a16="http://schemas.microsoft.com/office/drawing/2014/main" id="{73760CF5-1904-4477-A93E-DBADBF1648CE}"/>
              </a:ext>
            </a:extLst>
          </p:cNvPr>
          <p:cNvGraphicFramePr>
            <a:graphicFrameLocks noGrp="1"/>
          </p:cNvGraphicFramePr>
          <p:nvPr>
            <p:ph idx="1"/>
            <p:extLst>
              <p:ext uri="{D42A27DB-BD31-4B8C-83A1-F6EECF244321}">
                <p14:modId xmlns:p14="http://schemas.microsoft.com/office/powerpoint/2010/main" val="2617270541"/>
              </p:ext>
            </p:extLst>
          </p:nvPr>
        </p:nvGraphicFramePr>
        <p:xfrm>
          <a:off x="5517194" y="1498528"/>
          <a:ext cx="5141912" cy="3860939"/>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26043094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C799FE5F-D3E5-4CF1-BF3F-EF99919F864B}"/>
              </a:ext>
            </a:extLst>
          </p:cNvPr>
          <p:cNvSpPr>
            <a:spLocks noGrp="1"/>
          </p:cNvSpPr>
          <p:nvPr>
            <p:ph type="title"/>
          </p:nvPr>
        </p:nvSpPr>
        <p:spPr>
          <a:xfrm>
            <a:off x="1490145" y="2376862"/>
            <a:ext cx="2640646" cy="2104273"/>
          </a:xfrm>
          <a:noFill/>
        </p:spPr>
        <p:txBody>
          <a:bodyPr>
            <a:normAutofit/>
          </a:bodyPr>
          <a:lstStyle/>
          <a:p>
            <a:pPr algn="ctr"/>
            <a:r>
              <a:rPr lang="tr-TR" sz="2600" b="1">
                <a:solidFill>
                  <a:srgbClr val="FFFFFF"/>
                </a:solidFill>
              </a:rPr>
              <a:t>HAKİKİ ŞAHISLARIN EHLİYETLERİ</a:t>
            </a:r>
            <a:endParaRPr lang="tr-TR" sz="26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34EACD30-D3F9-4870-B41D-65FC803A870A}"/>
              </a:ext>
            </a:extLst>
          </p:cNvPr>
          <p:cNvSpPr>
            <a:spLocks noGrp="1"/>
          </p:cNvSpPr>
          <p:nvPr>
            <p:ph idx="1"/>
          </p:nvPr>
        </p:nvSpPr>
        <p:spPr>
          <a:xfrm>
            <a:off x="5617886" y="866070"/>
            <a:ext cx="5605861" cy="5407212"/>
          </a:xfrm>
        </p:spPr>
        <p:txBody>
          <a:bodyPr anchor="ctr">
            <a:normAutofit/>
          </a:bodyPr>
          <a:lstStyle/>
          <a:p>
            <a:pPr marL="0" indent="0" algn="just">
              <a:buNone/>
            </a:pPr>
            <a:r>
              <a:rPr lang="tr-TR" b="1" dirty="0"/>
              <a:t>HAK EHLİYETİ</a:t>
            </a:r>
          </a:p>
          <a:p>
            <a:pPr algn="just"/>
            <a:r>
              <a:rPr lang="tr-TR" dirty="0"/>
              <a:t>Hak ehliyeti hak ve borç sahibi olabilme, yani hakların ve borçlan öznesi olabilme iktidarıdır. </a:t>
            </a:r>
          </a:p>
          <a:p>
            <a:pPr algn="just"/>
            <a:r>
              <a:rPr lang="tr-TR" dirty="0"/>
              <a:t>Hak ehliyeti ile şahıs kavramları aynı anlama gelmektedir. Hak ehliyeti pasiftir. Yani bir kimsenin hak ehliyetine sahip olabilmesi için bir şey yapmasına gerek yoktur. </a:t>
            </a:r>
          </a:p>
          <a:p>
            <a:pPr algn="just"/>
            <a:r>
              <a:rPr lang="tr-TR" dirty="0"/>
              <a:t>Hakiki şahısla bakımından sadece doğmuş olmak hak ehliyetine sahip olmak için yeterlidir. </a:t>
            </a:r>
          </a:p>
          <a:p>
            <a:pPr algn="just"/>
            <a:r>
              <a:rPr lang="tr-TR" dirty="0"/>
              <a:t>Sağ doğması şartıyla cenin dahi hak ehliyetine sahiptir. </a:t>
            </a:r>
          </a:p>
          <a:p>
            <a:pPr algn="just"/>
            <a:r>
              <a:rPr lang="tr-TR" dirty="0"/>
              <a:t>Hak ehliyet hakiki şahıslarda doğumla kazanılır.</a:t>
            </a:r>
          </a:p>
        </p:txBody>
      </p:sp>
      <p:sp>
        <p:nvSpPr>
          <p:cNvPr id="5" name="Alt Bilgi Yer Tutucusu 4">
            <a:extLst>
              <a:ext uri="{FF2B5EF4-FFF2-40B4-BE49-F238E27FC236}">
                <a16:creationId xmlns:a16="http://schemas.microsoft.com/office/drawing/2014/main" id="{205D1FE3-1A10-4A34-A16E-6A254BF2F1D1}"/>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8A35A5B0-B195-4E6E-B62A-6666131491D7}"/>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D81C8ACF-73A0-4706-A968-8C1117D9DB61}"/>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3</a:t>
            </a:fld>
            <a:endParaRPr lang="en-US" sz="1900">
              <a:solidFill>
                <a:schemeClr val="accent1"/>
              </a:solidFill>
            </a:endParaRPr>
          </a:p>
        </p:txBody>
      </p:sp>
    </p:spTree>
    <p:extLst>
      <p:ext uri="{BB962C8B-B14F-4D97-AF65-F5344CB8AC3E}">
        <p14:creationId xmlns:p14="http://schemas.microsoft.com/office/powerpoint/2010/main" val="581041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4A6FEBAB-B7DC-452F-B5C0-17A4D80B7775}"/>
              </a:ext>
            </a:extLst>
          </p:cNvPr>
          <p:cNvSpPr>
            <a:spLocks noGrp="1"/>
          </p:cNvSpPr>
          <p:nvPr>
            <p:ph type="title"/>
          </p:nvPr>
        </p:nvSpPr>
        <p:spPr>
          <a:xfrm>
            <a:off x="1490145" y="2376862"/>
            <a:ext cx="2640646" cy="2104273"/>
          </a:xfrm>
          <a:noFill/>
        </p:spPr>
        <p:txBody>
          <a:bodyPr>
            <a:normAutofit/>
          </a:bodyPr>
          <a:lstStyle/>
          <a:p>
            <a:pPr algn="ctr"/>
            <a:r>
              <a:rPr lang="tr-TR" sz="3000" b="1" dirty="0">
                <a:solidFill>
                  <a:srgbClr val="FFFFFF"/>
                </a:solidFill>
              </a:rPr>
              <a:t>FİİL EHLİYETİ</a:t>
            </a:r>
            <a:endParaRPr lang="tr-TR" sz="3000" dirty="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214B652D-BE8D-43C6-9F2C-8D3199E40FC3}"/>
              </a:ext>
            </a:extLst>
          </p:cNvPr>
          <p:cNvSpPr>
            <a:spLocks noGrp="1"/>
          </p:cNvSpPr>
          <p:nvPr>
            <p:ph idx="1"/>
          </p:nvPr>
        </p:nvSpPr>
        <p:spPr>
          <a:xfrm>
            <a:off x="5512776" y="725394"/>
            <a:ext cx="5798351" cy="5407212"/>
          </a:xfrm>
        </p:spPr>
        <p:txBody>
          <a:bodyPr anchor="ctr">
            <a:normAutofit/>
          </a:bodyPr>
          <a:lstStyle/>
          <a:p>
            <a:pPr algn="just">
              <a:spcBef>
                <a:spcPts val="600"/>
              </a:spcBef>
            </a:pPr>
            <a:r>
              <a:rPr lang="tr-TR" dirty="0"/>
              <a:t>Fiil ehliyeti bir şahsın kendi muameleleriyle lehine haklar aleyhine ise borçlar yaratabilme ehliyetidir.</a:t>
            </a:r>
          </a:p>
          <a:p>
            <a:pPr algn="just">
              <a:spcBef>
                <a:spcPts val="600"/>
              </a:spcBef>
            </a:pPr>
            <a:r>
              <a:rPr lang="tr-TR" dirty="0"/>
              <a:t>Medeni kanun fiil ehliyeti terimine yer vermiş değildir. </a:t>
            </a:r>
          </a:p>
          <a:p>
            <a:pPr algn="just">
              <a:spcBef>
                <a:spcPts val="600"/>
              </a:spcBef>
            </a:pPr>
            <a:r>
              <a:rPr lang="tr-TR" dirty="0"/>
              <a:t>Fiil ehliyetine herkes değil ancak kanunun aradığı bazı şartları haiz bulunan şahıslar sahiptirler.</a:t>
            </a:r>
          </a:p>
          <a:p>
            <a:pPr algn="just">
              <a:spcBef>
                <a:spcPts val="600"/>
              </a:spcBef>
            </a:pPr>
            <a:r>
              <a:rPr lang="tr-TR" dirty="0"/>
              <a:t>Fiil ehliyeti aktif bir ehliyettir. Fiil ehliyetinin olumlu ve olumsuz olmak üzere iki şartı vardır.</a:t>
            </a:r>
            <a:endParaRPr lang="tr-TR" b="1" dirty="0"/>
          </a:p>
          <a:p>
            <a:pPr algn="just">
              <a:spcBef>
                <a:spcPts val="600"/>
              </a:spcBef>
            </a:pPr>
            <a:r>
              <a:rPr lang="tr-TR" b="1" dirty="0"/>
              <a:t>Olumlu Şartlar:</a:t>
            </a:r>
          </a:p>
          <a:p>
            <a:pPr marL="617220" lvl="1" indent="-342900" algn="just">
              <a:spcBef>
                <a:spcPts val="600"/>
              </a:spcBef>
              <a:buFont typeface="+mj-lt"/>
              <a:buAutoNum type="alphaLcPeriod"/>
            </a:pPr>
            <a:r>
              <a:rPr lang="tr-TR" sz="2000" dirty="0"/>
              <a:t>Mümeyyiz olmak (temyiz kudretine sahip olmak).</a:t>
            </a:r>
          </a:p>
          <a:p>
            <a:pPr marL="617220" lvl="1" indent="-342900" algn="just">
              <a:spcBef>
                <a:spcPts val="600"/>
              </a:spcBef>
              <a:buFont typeface="+mj-lt"/>
              <a:buAutoNum type="alphaLcPeriod"/>
            </a:pPr>
            <a:r>
              <a:rPr lang="tr-TR" sz="2000" dirty="0"/>
              <a:t>Reşit olmak</a:t>
            </a:r>
          </a:p>
          <a:p>
            <a:pPr algn="just">
              <a:spcBef>
                <a:spcPts val="600"/>
              </a:spcBef>
            </a:pPr>
            <a:r>
              <a:rPr lang="tr-TR" b="1" dirty="0"/>
              <a:t>Olumsuz Şart:</a:t>
            </a:r>
          </a:p>
          <a:p>
            <a:pPr marL="731520" lvl="1" indent="-457200" algn="just">
              <a:spcBef>
                <a:spcPts val="600"/>
              </a:spcBef>
              <a:buFont typeface="+mj-lt"/>
              <a:buAutoNum type="alphaLcPeriod"/>
            </a:pPr>
            <a:r>
              <a:rPr lang="tr-TR" sz="2000" dirty="0"/>
              <a:t>Mahcur (kısıtlı) olmamak.</a:t>
            </a:r>
          </a:p>
        </p:txBody>
      </p:sp>
      <p:sp>
        <p:nvSpPr>
          <p:cNvPr id="5" name="Alt Bilgi Yer Tutucusu 4">
            <a:extLst>
              <a:ext uri="{FF2B5EF4-FFF2-40B4-BE49-F238E27FC236}">
                <a16:creationId xmlns:a16="http://schemas.microsoft.com/office/drawing/2014/main" id="{3B01766F-DA14-4B22-B8E3-5413C943F87B}"/>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D7590733-EE77-4245-9BF8-ED9379B3E1D3}"/>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39B01AE8-176A-40A4-883C-C46978A20D6B}"/>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4</a:t>
            </a:fld>
            <a:endParaRPr lang="en-US" sz="1900">
              <a:solidFill>
                <a:schemeClr val="accent1"/>
              </a:solidFill>
            </a:endParaRPr>
          </a:p>
        </p:txBody>
      </p:sp>
    </p:spTree>
    <p:extLst>
      <p:ext uri="{BB962C8B-B14F-4D97-AF65-F5344CB8AC3E}">
        <p14:creationId xmlns:p14="http://schemas.microsoft.com/office/powerpoint/2010/main" val="22822966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4F2DF044-5775-4A68-B658-77E6983E0595}"/>
              </a:ext>
            </a:extLst>
          </p:cNvPr>
          <p:cNvSpPr>
            <a:spLocks noGrp="1"/>
          </p:cNvSpPr>
          <p:nvPr>
            <p:ph type="title"/>
          </p:nvPr>
        </p:nvSpPr>
        <p:spPr>
          <a:xfrm>
            <a:off x="1490145" y="2376862"/>
            <a:ext cx="2640646" cy="2104273"/>
          </a:xfrm>
          <a:noFill/>
        </p:spPr>
        <p:txBody>
          <a:bodyPr>
            <a:normAutofit/>
          </a:bodyPr>
          <a:lstStyle/>
          <a:p>
            <a:pPr algn="ctr"/>
            <a:r>
              <a:rPr lang="tr-TR" sz="3000" b="1">
                <a:solidFill>
                  <a:srgbClr val="FFFFFF"/>
                </a:solidFill>
              </a:rPr>
              <a:t>FİİL EHLİYETİ</a:t>
            </a:r>
            <a:endParaRPr lang="tr-TR" sz="30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62ACC321-7054-4755-9A41-D638FB16CF13}"/>
              </a:ext>
            </a:extLst>
          </p:cNvPr>
          <p:cNvSpPr>
            <a:spLocks noGrp="1"/>
          </p:cNvSpPr>
          <p:nvPr>
            <p:ph idx="1"/>
          </p:nvPr>
        </p:nvSpPr>
        <p:spPr>
          <a:xfrm>
            <a:off x="5617886" y="725394"/>
            <a:ext cx="5605861" cy="5407212"/>
          </a:xfrm>
        </p:spPr>
        <p:txBody>
          <a:bodyPr anchor="ctr">
            <a:normAutofit lnSpcReduction="10000"/>
          </a:bodyPr>
          <a:lstStyle/>
          <a:p>
            <a:pPr marL="0" indent="0" algn="just">
              <a:buNone/>
            </a:pPr>
            <a:r>
              <a:rPr lang="tr-TR" sz="1900" b="1" dirty="0"/>
              <a:t>Kaza-i Rüşt: Şartları şunlardır;</a:t>
            </a:r>
          </a:p>
          <a:p>
            <a:pPr marL="457200" indent="-457200" algn="just">
              <a:buFont typeface="+mj-lt"/>
              <a:buAutoNum type="arabicPeriod"/>
            </a:pPr>
            <a:r>
              <a:rPr lang="tr-TR" sz="1900" dirty="0"/>
              <a:t>Reşit kılınacak kişi I5 yaşını bitirmiş olmalıdır.</a:t>
            </a:r>
          </a:p>
          <a:p>
            <a:pPr marL="457200" indent="-457200" algn="just">
              <a:buFont typeface="+mj-lt"/>
              <a:buAutoNum type="arabicPeriod"/>
            </a:pPr>
            <a:r>
              <a:rPr lang="tr-TR" sz="1900" dirty="0"/>
              <a:t>Küçüğün İsteği; Reşit kılınacak küçük reşit kılınmayı istemelidir. Kaza-i rüşte karar verilmesi isteminde bulunma şahsa sıkı sıkıya bağlı haklardandır. Bu nedenle istek küçükten gelmelidir.</a:t>
            </a:r>
          </a:p>
          <a:p>
            <a:pPr marL="457200" indent="-457200" algn="just">
              <a:buFont typeface="+mj-lt"/>
              <a:buAutoNum type="arabicPeriod"/>
            </a:pPr>
            <a:r>
              <a:rPr lang="tr-TR" sz="1900" dirty="0"/>
              <a:t>Ana ve babanın </a:t>
            </a:r>
            <a:r>
              <a:rPr lang="tr-TR" sz="1900" dirty="0" err="1"/>
              <a:t>muvaffakatı</a:t>
            </a:r>
            <a:endParaRPr lang="tr-TR" sz="1900" dirty="0"/>
          </a:p>
          <a:p>
            <a:pPr marL="457200" indent="-457200" algn="just">
              <a:buFont typeface="+mj-lt"/>
              <a:buAutoNum type="arabicPeriod"/>
            </a:pPr>
            <a:r>
              <a:rPr lang="tr-TR" sz="1900" dirty="0"/>
              <a:t>Vasinin Dinlenmesi; Eğer küçük velayet altında değil de vesayet altında ise bu </a:t>
            </a:r>
            <a:r>
              <a:rPr lang="tr-TR" sz="1900" dirty="0" err="1"/>
              <a:t>hiilde</a:t>
            </a:r>
            <a:r>
              <a:rPr lang="tr-TR" sz="1900" dirty="0"/>
              <a:t> vasinin mahkeme tarafından dinlenmesi gerekir. Burada vasinin </a:t>
            </a:r>
            <a:r>
              <a:rPr lang="tr-TR" sz="1900" dirty="0" err="1"/>
              <a:t>muvaffakatı</a:t>
            </a:r>
            <a:r>
              <a:rPr lang="tr-TR" sz="1900" dirty="0"/>
              <a:t> (onayı) alınmamaktadır.</a:t>
            </a:r>
          </a:p>
          <a:p>
            <a:pPr marL="457200" indent="-457200" algn="just">
              <a:buFont typeface="+mj-lt"/>
              <a:buAutoNum type="arabicPeriod"/>
            </a:pPr>
            <a:r>
              <a:rPr lang="tr-TR" sz="1900" dirty="0"/>
              <a:t>Küçüğün menfaatinin bulunması Kaza-i rüşte küçüğün ikametgahının bulunduğu yerdeki Asliye Hukuk Mahkemesi Karar verir. Yani kazanılan rüşt geri alınamaz. Kaza-i rüştüne karar verilen fakat evlenme çağına gelmeyen evlenme rüştünü kazanamaz.</a:t>
            </a:r>
          </a:p>
        </p:txBody>
      </p:sp>
      <p:sp>
        <p:nvSpPr>
          <p:cNvPr id="5" name="Alt Bilgi Yer Tutucusu 4">
            <a:extLst>
              <a:ext uri="{FF2B5EF4-FFF2-40B4-BE49-F238E27FC236}">
                <a16:creationId xmlns:a16="http://schemas.microsoft.com/office/drawing/2014/main" id="{AF30F392-7B70-4280-98FF-E47DE512FE83}"/>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684D3376-DCE5-4432-90D8-181FA552379D}"/>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8BA776F4-C56C-463E-BF7C-807995FAF749}"/>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5</a:t>
            </a:fld>
            <a:endParaRPr lang="en-US" sz="1900">
              <a:solidFill>
                <a:schemeClr val="accent1"/>
              </a:solidFill>
            </a:endParaRPr>
          </a:p>
        </p:txBody>
      </p:sp>
    </p:spTree>
    <p:extLst>
      <p:ext uri="{BB962C8B-B14F-4D97-AF65-F5344CB8AC3E}">
        <p14:creationId xmlns:p14="http://schemas.microsoft.com/office/powerpoint/2010/main" val="2905115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AF2B8808-CE07-4A9A-A067-6F6950507C0A}"/>
              </a:ext>
            </a:extLst>
          </p:cNvPr>
          <p:cNvSpPr>
            <a:spLocks noGrp="1"/>
          </p:cNvSpPr>
          <p:nvPr>
            <p:ph type="title"/>
          </p:nvPr>
        </p:nvSpPr>
        <p:spPr>
          <a:xfrm>
            <a:off x="1490145" y="2376862"/>
            <a:ext cx="2640646" cy="2104273"/>
          </a:xfrm>
          <a:noFill/>
        </p:spPr>
        <p:txBody>
          <a:bodyPr>
            <a:normAutofit/>
          </a:bodyPr>
          <a:lstStyle/>
          <a:p>
            <a:pPr algn="ctr"/>
            <a:r>
              <a:rPr lang="tr-TR" sz="3000" b="1">
                <a:solidFill>
                  <a:srgbClr val="FFFFFF"/>
                </a:solidFill>
              </a:rPr>
              <a:t>HUKUKİ MUAMELE EHLİYETİ</a:t>
            </a:r>
            <a:endParaRPr lang="tr-TR" sz="30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20E893BD-B0EF-4984-B7D8-89229C685DCA}"/>
              </a:ext>
            </a:extLst>
          </p:cNvPr>
          <p:cNvSpPr>
            <a:spLocks noGrp="1"/>
          </p:cNvSpPr>
          <p:nvPr>
            <p:ph idx="1"/>
          </p:nvPr>
        </p:nvSpPr>
        <p:spPr>
          <a:xfrm>
            <a:off x="5617886" y="725394"/>
            <a:ext cx="5605861" cy="5407212"/>
          </a:xfrm>
        </p:spPr>
        <p:txBody>
          <a:bodyPr anchor="ctr">
            <a:normAutofit/>
          </a:bodyPr>
          <a:lstStyle/>
          <a:p>
            <a:pPr algn="just"/>
            <a:r>
              <a:rPr lang="tr-TR" sz="1700" dirty="0"/>
              <a:t>Hukuki muameleler tek taraflı ve çok taraflı hukuki muameleler olmak üzere ikiye ayrılır.</a:t>
            </a:r>
          </a:p>
          <a:p>
            <a:pPr algn="just"/>
            <a:r>
              <a:rPr lang="tr-TR" sz="1700" dirty="0"/>
              <a:t>Tek taraflı Hukuki Muamele: Sadece bir tarafın irade açıklama </a:t>
            </a:r>
            <a:r>
              <a:rPr lang="tr-TR" sz="1700" dirty="0" err="1"/>
              <a:t>sıyla</a:t>
            </a:r>
            <a:r>
              <a:rPr lang="tr-TR" sz="1700" dirty="0"/>
              <a:t> meydana gelir. Örneğin; vasiyet, vakıf kurma çok taraflı hukuki muamele.</a:t>
            </a:r>
          </a:p>
          <a:p>
            <a:pPr algn="just"/>
            <a:r>
              <a:rPr lang="tr-TR" sz="1700" dirty="0"/>
              <a:t>Birden fazla şahsın irade açıklamasıyla meydana gelir. En önemlisi sözleşmelerdir. Örneğin bedel (semen) karşılığında bir malın mülkiyetini kesin surette karşı tarafa devredilmesi taahhüdünü içeren satım sözleşmesi, bir eşyanın kullanma hakkının bir bedel karşılığında belli bir süre için karşı tarafa devredilmesi taahhüdünü içeren kira sözleşmesi.</a:t>
            </a:r>
          </a:p>
          <a:p>
            <a:pPr algn="just"/>
            <a:r>
              <a:rPr lang="tr-TR" sz="1700" dirty="0"/>
              <a:t>Hukuki muamele yapabilme iktidarına sözleşme ehliyeti denir ve bu da fiil ehliyetine dahildir.</a:t>
            </a:r>
          </a:p>
          <a:p>
            <a:pPr algn="just"/>
            <a:r>
              <a:rPr lang="tr-TR" sz="1700" dirty="0"/>
              <a:t>Haksız fiillerden sorumlu olma ehliyeti de fiil ehliyetine dahildir.</a:t>
            </a:r>
          </a:p>
        </p:txBody>
      </p:sp>
      <p:sp>
        <p:nvSpPr>
          <p:cNvPr id="5" name="Alt Bilgi Yer Tutucusu 4">
            <a:extLst>
              <a:ext uri="{FF2B5EF4-FFF2-40B4-BE49-F238E27FC236}">
                <a16:creationId xmlns:a16="http://schemas.microsoft.com/office/drawing/2014/main" id="{225B5761-BF09-4783-B427-FB1C1E2B9EAB}"/>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54DE6A6A-75BB-4253-8375-40BF069F4DCA}"/>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3A588988-9C2E-43A4-BAAC-2D03A0DF1DFF}"/>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6</a:t>
            </a:fld>
            <a:endParaRPr lang="en-US" sz="1900">
              <a:solidFill>
                <a:schemeClr val="accent1"/>
              </a:solidFill>
            </a:endParaRPr>
          </a:p>
        </p:txBody>
      </p:sp>
    </p:spTree>
    <p:extLst>
      <p:ext uri="{BB962C8B-B14F-4D97-AF65-F5344CB8AC3E}">
        <p14:creationId xmlns:p14="http://schemas.microsoft.com/office/powerpoint/2010/main" val="466937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3048"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3" name="Group 12">
            <a:extLst>
              <a:ext uri="{FF2B5EF4-FFF2-40B4-BE49-F238E27FC236}">
                <a16:creationId xmlns:a16="http://schemas.microsoft.com/office/drawing/2014/main" id="{E799C3D5-7D55-4046-808C-F290F456D6E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61035" y="1679569"/>
            <a:ext cx="3498864" cy="3498858"/>
            <a:chOff x="1061035" y="1679569"/>
            <a:chExt cx="3498864" cy="3498858"/>
          </a:xfrm>
        </p:grpSpPr>
        <p:sp>
          <p:nvSpPr>
            <p:cNvPr id="14" name="Oval 13">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61035" y="1679569"/>
              <a:ext cx="3498864" cy="3498858"/>
            </a:xfrm>
            <a:prstGeom prst="ellipse">
              <a:avLst/>
            </a:prstGeom>
            <a:blipFill dpi="0" rotWithShape="1">
              <a:blip r:embed="rId2">
                <a:duotone>
                  <a:schemeClr val="accent1">
                    <a:shade val="45000"/>
                    <a:satMod val="135000"/>
                  </a:schemeClr>
                  <a:prstClr val="white"/>
                </a:duotone>
                <a:extLst>
                  <a:ext uri="{BEBA8EAE-BF5A-486C-A8C5-ECC9F3942E4B}">
                    <a14:imgProps xmlns:a14="http://schemas.microsoft.com/office/drawing/2010/main">
                      <a14:imgLayer r:embed="rId3">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15" name="Oval 14">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46134"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2265D446-D975-4B20-83D1-5F5ACC274AAC}"/>
              </a:ext>
            </a:extLst>
          </p:cNvPr>
          <p:cNvSpPr>
            <a:spLocks noGrp="1"/>
          </p:cNvSpPr>
          <p:nvPr>
            <p:ph type="title"/>
          </p:nvPr>
        </p:nvSpPr>
        <p:spPr>
          <a:xfrm>
            <a:off x="1490145" y="2376862"/>
            <a:ext cx="2640646" cy="2104273"/>
          </a:xfrm>
          <a:noFill/>
        </p:spPr>
        <p:txBody>
          <a:bodyPr>
            <a:normAutofit/>
          </a:bodyPr>
          <a:lstStyle/>
          <a:p>
            <a:pPr algn="ctr"/>
            <a:r>
              <a:rPr lang="tr-TR" sz="3000" b="1">
                <a:solidFill>
                  <a:srgbClr val="FFFFFF"/>
                </a:solidFill>
              </a:rPr>
              <a:t>HUKUKİ MUAMELE EHLİYETİ</a:t>
            </a:r>
            <a:endParaRPr lang="tr-TR" sz="3000">
              <a:solidFill>
                <a:srgbClr val="FFFFFF"/>
              </a:solidFill>
            </a:endParaRPr>
          </a:p>
        </p:txBody>
      </p:sp>
      <p:sp>
        <p:nvSpPr>
          <p:cNvPr id="17" name="Rectangle 16">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502277" y="3388659"/>
            <a:ext cx="3657600" cy="80683"/>
          </a:xfrm>
          <a:prstGeom prst="rect">
            <a:avLst/>
          </a:prstGeom>
          <a:blipFill dpi="0" rotWithShape="1">
            <a:blip r:embed="rId4">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3" name="İçerik Yer Tutucusu 2">
            <a:extLst>
              <a:ext uri="{FF2B5EF4-FFF2-40B4-BE49-F238E27FC236}">
                <a16:creationId xmlns:a16="http://schemas.microsoft.com/office/drawing/2014/main" id="{EF846B53-20BE-4173-A752-D9C727AF8DDF}"/>
              </a:ext>
            </a:extLst>
          </p:cNvPr>
          <p:cNvSpPr>
            <a:spLocks noGrp="1"/>
          </p:cNvSpPr>
          <p:nvPr>
            <p:ph idx="1"/>
          </p:nvPr>
        </p:nvSpPr>
        <p:spPr>
          <a:xfrm>
            <a:off x="6081089" y="725394"/>
            <a:ext cx="5142658" cy="5407212"/>
          </a:xfrm>
        </p:spPr>
        <p:txBody>
          <a:bodyPr anchor="ctr">
            <a:normAutofit/>
          </a:bodyPr>
          <a:lstStyle/>
          <a:p>
            <a:pPr marL="0" indent="0" algn="just">
              <a:buNone/>
            </a:pPr>
            <a:r>
              <a:rPr lang="tr-TR" b="1" dirty="0"/>
              <a:t>Dava Ehliyeti</a:t>
            </a:r>
          </a:p>
          <a:p>
            <a:pPr algn="just"/>
            <a:r>
              <a:rPr lang="tr-TR" dirty="0"/>
              <a:t>Bir şahsın mahkemede usul hukukuna ait işlemleri (muameleleri) tek başına yapabilme ehliyetidir.</a:t>
            </a:r>
          </a:p>
          <a:p>
            <a:pPr algn="just"/>
            <a:r>
              <a:rPr lang="tr-TR" dirty="0"/>
              <a:t>Dava ehliyeti taraf ehliyeti demek değildir.</a:t>
            </a:r>
          </a:p>
          <a:p>
            <a:pPr algn="just"/>
            <a:r>
              <a:rPr lang="tr-TR" dirty="0"/>
              <a:t>Fiil ehliyetine sahip olup olmamalarına göre hakiki şahıslar </a:t>
            </a:r>
            <a:r>
              <a:rPr lang="tr-TR" b="1" dirty="0"/>
              <a:t>dörde</a:t>
            </a:r>
            <a:r>
              <a:rPr lang="tr-TR" dirty="0"/>
              <a:t> ayrılır.</a:t>
            </a:r>
          </a:p>
          <a:p>
            <a:pPr marL="617220" lvl="1" indent="-342900" algn="just">
              <a:buFont typeface="+mj-lt"/>
              <a:buAutoNum type="arabicPeriod"/>
            </a:pPr>
            <a:r>
              <a:rPr lang="tr-TR" dirty="0"/>
              <a:t>Tam ehliyetliler</a:t>
            </a:r>
          </a:p>
          <a:p>
            <a:pPr marL="617220" lvl="1" indent="-342900" algn="just">
              <a:buFont typeface="+mj-lt"/>
              <a:buAutoNum type="arabicPeriod"/>
            </a:pPr>
            <a:r>
              <a:rPr lang="tr-TR" dirty="0"/>
              <a:t>Sınırlı ehliyetliler</a:t>
            </a:r>
          </a:p>
          <a:p>
            <a:pPr marL="617220" lvl="1" indent="-342900" algn="just">
              <a:buFont typeface="+mj-lt"/>
              <a:buAutoNum type="arabicPeriod"/>
            </a:pPr>
            <a:r>
              <a:rPr lang="tr-TR" dirty="0"/>
              <a:t>Sınırlı ehliyetsizler</a:t>
            </a:r>
          </a:p>
          <a:p>
            <a:pPr marL="617220" lvl="1" indent="-342900" algn="just">
              <a:buFont typeface="+mj-lt"/>
              <a:buAutoNum type="arabicPeriod"/>
            </a:pPr>
            <a:r>
              <a:rPr lang="tr-TR" dirty="0"/>
              <a:t>Tam ehliyetsizler</a:t>
            </a:r>
          </a:p>
        </p:txBody>
      </p:sp>
      <p:sp>
        <p:nvSpPr>
          <p:cNvPr id="5" name="Alt Bilgi Yer Tutucusu 4">
            <a:extLst>
              <a:ext uri="{FF2B5EF4-FFF2-40B4-BE49-F238E27FC236}">
                <a16:creationId xmlns:a16="http://schemas.microsoft.com/office/drawing/2014/main" id="{0B27AEAF-35EC-4D8B-B46D-CB09C8891CC1}"/>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dirty="0"/>
              <a:t>Öğr. Gör.Av. Emrullah MANAV</a:t>
            </a:r>
            <a:endParaRPr lang="en-US"/>
          </a:p>
        </p:txBody>
      </p:sp>
      <p:sp>
        <p:nvSpPr>
          <p:cNvPr id="4" name="Veri Yer Tutucusu 3">
            <a:extLst>
              <a:ext uri="{FF2B5EF4-FFF2-40B4-BE49-F238E27FC236}">
                <a16:creationId xmlns:a16="http://schemas.microsoft.com/office/drawing/2014/main" id="{568B94F5-D84E-4214-B584-71DBB654F02C}"/>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CE7C1D82-D331-4799-BB07-956908E1BB30}"/>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7</a:t>
            </a:fld>
            <a:endParaRPr lang="en-US" sz="1900">
              <a:solidFill>
                <a:schemeClr val="accent1"/>
              </a:solidFill>
            </a:endParaRPr>
          </a:p>
        </p:txBody>
      </p:sp>
    </p:spTree>
    <p:extLst>
      <p:ext uri="{BB962C8B-B14F-4D97-AF65-F5344CB8AC3E}">
        <p14:creationId xmlns:p14="http://schemas.microsoft.com/office/powerpoint/2010/main" val="36222742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İçerik Yer Tutucusu 2">
            <a:extLst>
              <a:ext uri="{FF2B5EF4-FFF2-40B4-BE49-F238E27FC236}">
                <a16:creationId xmlns:a16="http://schemas.microsoft.com/office/drawing/2014/main" id="{23BC5B71-217B-4187-8A35-1D619A2006C3}"/>
              </a:ext>
            </a:extLst>
          </p:cNvPr>
          <p:cNvSpPr>
            <a:spLocks noGrp="1"/>
          </p:cNvSpPr>
          <p:nvPr>
            <p:ph idx="1"/>
          </p:nvPr>
        </p:nvSpPr>
        <p:spPr>
          <a:xfrm>
            <a:off x="1069850" y="844902"/>
            <a:ext cx="5818858" cy="5168196"/>
          </a:xfrm>
        </p:spPr>
        <p:txBody>
          <a:bodyPr anchor="ctr">
            <a:normAutofit/>
          </a:bodyPr>
          <a:lstStyle/>
          <a:p>
            <a:pPr algn="just"/>
            <a:r>
              <a:rPr lang="tr-TR" dirty="0"/>
              <a:t>Mümeyyiz ve reşit olan aynı zamanda mahcur (kısıtlı) olmayan tüm şahıslardır.</a:t>
            </a:r>
          </a:p>
        </p:txBody>
      </p:sp>
      <p:sp>
        <p:nvSpPr>
          <p:cNvPr id="24" name="Rectangle 2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6" name="Group 25">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27" name="Oval 26">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8" name="Oval 27">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1881BC78-FD2B-4A59-ABF2-C086FDC61185}"/>
              </a:ext>
            </a:extLst>
          </p:cNvPr>
          <p:cNvSpPr>
            <a:spLocks noGrp="1"/>
          </p:cNvSpPr>
          <p:nvPr>
            <p:ph type="title"/>
          </p:nvPr>
        </p:nvSpPr>
        <p:spPr>
          <a:xfrm>
            <a:off x="8371968" y="2376862"/>
            <a:ext cx="2640646" cy="2104273"/>
          </a:xfrm>
          <a:noFill/>
        </p:spPr>
        <p:txBody>
          <a:bodyPr>
            <a:normAutofit/>
          </a:bodyPr>
          <a:lstStyle/>
          <a:p>
            <a:pPr algn="ctr"/>
            <a:r>
              <a:rPr lang="tr-TR" sz="2300" b="1">
                <a:solidFill>
                  <a:schemeClr val="bg1">
                    <a:shade val="97000"/>
                    <a:satMod val="150000"/>
                  </a:schemeClr>
                </a:solidFill>
              </a:rPr>
              <a:t>Tam </a:t>
            </a:r>
            <a:br>
              <a:rPr lang="tr-TR" sz="2300" b="1">
                <a:solidFill>
                  <a:schemeClr val="bg1">
                    <a:shade val="97000"/>
                    <a:satMod val="150000"/>
                  </a:schemeClr>
                </a:solidFill>
              </a:rPr>
            </a:br>
            <a:r>
              <a:rPr lang="tr-TR" sz="2300" b="1">
                <a:solidFill>
                  <a:schemeClr val="bg1">
                    <a:shade val="97000"/>
                    <a:satMod val="150000"/>
                  </a:schemeClr>
                </a:solidFill>
              </a:rPr>
              <a:t>ehliyetliler</a:t>
            </a:r>
            <a:endParaRPr lang="tr-TR" sz="2300">
              <a:solidFill>
                <a:schemeClr val="bg1">
                  <a:shade val="97000"/>
                  <a:satMod val="150000"/>
                </a:schemeClr>
              </a:solidFill>
            </a:endParaRPr>
          </a:p>
        </p:txBody>
      </p:sp>
      <p:sp>
        <p:nvSpPr>
          <p:cNvPr id="5" name="Alt Bilgi Yer Tutucusu 4">
            <a:extLst>
              <a:ext uri="{FF2B5EF4-FFF2-40B4-BE49-F238E27FC236}">
                <a16:creationId xmlns:a16="http://schemas.microsoft.com/office/drawing/2014/main" id="{CFFD3001-DEB6-41F2-9866-9D50D3FE2057}"/>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7C8F8B95-485D-4FC4-848A-046114C09126}"/>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9BBD94AD-4254-4E7F-A3AD-3A4561AEFCBF}"/>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8</a:t>
            </a:fld>
            <a:endParaRPr lang="en-US" sz="1900">
              <a:solidFill>
                <a:schemeClr val="accent1"/>
              </a:solidFill>
            </a:endParaRPr>
          </a:p>
        </p:txBody>
      </p:sp>
    </p:spTree>
    <p:extLst>
      <p:ext uri="{BB962C8B-B14F-4D97-AF65-F5344CB8AC3E}">
        <p14:creationId xmlns:p14="http://schemas.microsoft.com/office/powerpoint/2010/main" val="32874736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5118BA95-03E7-41B7-B442-0AF8C0A7FF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88952"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3" name="İçerik Yer Tutucusu 2">
            <a:extLst>
              <a:ext uri="{FF2B5EF4-FFF2-40B4-BE49-F238E27FC236}">
                <a16:creationId xmlns:a16="http://schemas.microsoft.com/office/drawing/2014/main" id="{CFC0C8C9-596E-411B-A50F-B7807AA92ECD}"/>
              </a:ext>
            </a:extLst>
          </p:cNvPr>
          <p:cNvSpPr>
            <a:spLocks noGrp="1"/>
          </p:cNvSpPr>
          <p:nvPr>
            <p:ph idx="1"/>
          </p:nvPr>
        </p:nvSpPr>
        <p:spPr>
          <a:xfrm>
            <a:off x="1069849" y="844902"/>
            <a:ext cx="6061581" cy="5168196"/>
          </a:xfrm>
        </p:spPr>
        <p:txBody>
          <a:bodyPr anchor="ctr">
            <a:normAutofit/>
          </a:bodyPr>
          <a:lstStyle/>
          <a:p>
            <a:pPr marL="0" indent="0" algn="just">
              <a:buNone/>
            </a:pPr>
            <a:r>
              <a:rPr lang="tr-TR" b="1" dirty="0"/>
              <a:t>Sınırlı Ehliyetliler</a:t>
            </a:r>
          </a:p>
          <a:p>
            <a:pPr marL="457200" indent="-457200" algn="just">
              <a:buFont typeface="+mj-lt"/>
              <a:buAutoNum type="alphaLcPeriod"/>
            </a:pPr>
            <a:r>
              <a:rPr lang="tr-TR" dirty="0"/>
              <a:t>Evli Kadınlar</a:t>
            </a:r>
          </a:p>
          <a:p>
            <a:pPr marL="457200" indent="-457200" algn="just">
              <a:buFont typeface="+mj-lt"/>
              <a:buAutoNum type="alphaLcPeriod"/>
            </a:pPr>
            <a:r>
              <a:rPr lang="tr-TR" dirty="0"/>
              <a:t>Kendilerine kanuni müşavir atanmış olanlar </a:t>
            </a:r>
            <a:endParaRPr lang="tr-TR" b="1" dirty="0"/>
          </a:p>
          <a:p>
            <a:pPr algn="just"/>
            <a:r>
              <a:rPr lang="tr-TR" dirty="0"/>
              <a:t>Kendilerine kanuni müşavir atanmış olanlar </a:t>
            </a:r>
            <a:r>
              <a:rPr lang="tr-TR" b="1" dirty="0"/>
              <a:t>şu işlemleri</a:t>
            </a:r>
            <a:r>
              <a:rPr lang="tr-TR" dirty="0"/>
              <a:t> kanuni müşavirlerinin onayı olmadan yapamazlar; </a:t>
            </a:r>
          </a:p>
          <a:p>
            <a:pPr lvl="1" algn="just">
              <a:buFont typeface="Wingdings" panose="05000000000000000000" pitchFamily="2" charset="2"/>
              <a:buChar char="ü"/>
            </a:pPr>
            <a:r>
              <a:rPr lang="tr-TR" dirty="0"/>
              <a:t>Dava açma ve sulh, gayrimenkulün alım ve satımı ve onlar üzerinde rehin ve sair ayni bir hak kurma, kıymetli evrak alım satım ve </a:t>
            </a:r>
            <a:r>
              <a:rPr lang="tr-TR" dirty="0" err="1"/>
              <a:t>rehni</a:t>
            </a:r>
            <a:r>
              <a:rPr lang="tr-TR" dirty="0"/>
              <a:t>, alelade idare ihtiyaçları dışında inşaat, ödünç verme ve alma, sermayeyi almak, bağışlama, kambiyo taahhütleri altına girmek, kefalet.</a:t>
            </a:r>
          </a:p>
        </p:txBody>
      </p:sp>
      <p:sp>
        <p:nvSpPr>
          <p:cNvPr id="24" name="Rectangle 23">
            <a:extLst>
              <a:ext uri="{FF2B5EF4-FFF2-40B4-BE49-F238E27FC236}">
                <a16:creationId xmlns:a16="http://schemas.microsoft.com/office/drawing/2014/main" id="{AD9B3EAD-A2B3-42C4-927C-3455E3E69E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586983" y="3388659"/>
            <a:ext cx="3657600"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26" name="Group 25">
            <a:extLst>
              <a:ext uri="{FF2B5EF4-FFF2-40B4-BE49-F238E27FC236}">
                <a16:creationId xmlns:a16="http://schemas.microsoft.com/office/drawing/2014/main" id="{4BF9B298-BC35-4C0F-8301-5D63A1E6D2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942859" y="1679571"/>
            <a:ext cx="3498864" cy="3498858"/>
            <a:chOff x="7942859" y="1679571"/>
            <a:chExt cx="3498864" cy="3498858"/>
          </a:xfrm>
        </p:grpSpPr>
        <p:sp>
          <p:nvSpPr>
            <p:cNvPr id="27" name="Oval 26">
              <a:extLst>
                <a:ext uri="{FF2B5EF4-FFF2-40B4-BE49-F238E27FC236}">
                  <a16:creationId xmlns:a16="http://schemas.microsoft.com/office/drawing/2014/main" id="{059D8741-EAD6-41B1-A882-70D70FC358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942859" y="1679571"/>
              <a:ext cx="3498864" cy="3498858"/>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400000"/>
                        </a14:imgEffect>
                        <a14:imgEffect>
                          <a14:brightnessContrast bright="-40000" contrast="40000"/>
                        </a14:imgEffect>
                      </a14:imgLayer>
                    </a14:imgProps>
                  </a:ext>
                </a:extLst>
              </a:blip>
              <a:srcRect/>
              <a:tile tx="0" ty="0" sx="85000" sy="85000" flip="none" algn="tl"/>
            </a:blipFill>
            <a:ln w="25400" cap="flat" cmpd="sng" algn="ctr">
              <a:noFill/>
              <a:prstDash val="solid"/>
            </a:ln>
            <a:effectLst/>
          </p:spPr>
          <p:txBody>
            <a:bodyPr lIns="0" tIns="0" rIns="0" bIns="0"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0" i="0" u="none" strike="noStrike" kern="0" cap="none" spc="0" normalizeH="0" baseline="0" noProof="0" dirty="0">
                <a:ln>
                  <a:noFill/>
                </a:ln>
                <a:solidFill>
                  <a:prstClr val="white"/>
                </a:solidFill>
                <a:effectLst/>
                <a:uLnTx/>
                <a:uFillTx/>
                <a:latin typeface="Rockwell Extra Bold" pitchFamily="18" charset="0"/>
                <a:ea typeface="+mn-ea"/>
                <a:cs typeface="+mn-cs"/>
              </a:endParaRPr>
            </a:p>
          </p:txBody>
        </p:sp>
        <p:sp>
          <p:nvSpPr>
            <p:cNvPr id="28" name="Oval 27">
              <a:extLst>
                <a:ext uri="{FF2B5EF4-FFF2-40B4-BE49-F238E27FC236}">
                  <a16:creationId xmlns:a16="http://schemas.microsoft.com/office/drawing/2014/main" id="{45444F36-3103-4D11-A25F-C054D4606DA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127958" y="1864667"/>
              <a:ext cx="3128666" cy="3128662"/>
            </a:xfrm>
            <a:prstGeom prst="ellipse">
              <a:avLst/>
            </a:prstGeom>
            <a:noFill/>
            <a:ln w="25400" cap="flat" cmpd="sng" algn="ctr">
              <a:solidFill>
                <a:sysClr val="window" lastClr="FFFFFF"/>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grpSp>
      <p:sp>
        <p:nvSpPr>
          <p:cNvPr id="2" name="Başlık 1">
            <a:extLst>
              <a:ext uri="{FF2B5EF4-FFF2-40B4-BE49-F238E27FC236}">
                <a16:creationId xmlns:a16="http://schemas.microsoft.com/office/drawing/2014/main" id="{8B564457-94D1-4135-9B5E-20EA3C714E4B}"/>
              </a:ext>
            </a:extLst>
          </p:cNvPr>
          <p:cNvSpPr>
            <a:spLocks noGrp="1"/>
          </p:cNvSpPr>
          <p:nvPr>
            <p:ph type="title"/>
          </p:nvPr>
        </p:nvSpPr>
        <p:spPr>
          <a:xfrm>
            <a:off x="8371968" y="2376862"/>
            <a:ext cx="2640646" cy="2104273"/>
          </a:xfrm>
          <a:noFill/>
        </p:spPr>
        <p:txBody>
          <a:bodyPr>
            <a:normAutofit/>
          </a:bodyPr>
          <a:lstStyle/>
          <a:p>
            <a:pPr algn="ctr"/>
            <a:r>
              <a:rPr lang="tr-TR" sz="2300" b="1" dirty="0">
                <a:solidFill>
                  <a:schemeClr val="bg1">
                    <a:shade val="97000"/>
                    <a:satMod val="150000"/>
                  </a:schemeClr>
                </a:solidFill>
              </a:rPr>
              <a:t>Sınırlı Ehliyetliler</a:t>
            </a:r>
          </a:p>
        </p:txBody>
      </p:sp>
      <p:sp>
        <p:nvSpPr>
          <p:cNvPr id="5" name="Alt Bilgi Yer Tutucusu 4">
            <a:extLst>
              <a:ext uri="{FF2B5EF4-FFF2-40B4-BE49-F238E27FC236}">
                <a16:creationId xmlns:a16="http://schemas.microsoft.com/office/drawing/2014/main" id="{175B3D49-B114-4C7A-BD0D-EC7DE0528DC1}"/>
              </a:ext>
            </a:extLst>
          </p:cNvPr>
          <p:cNvSpPr>
            <a:spLocks noGrp="1"/>
          </p:cNvSpPr>
          <p:nvPr>
            <p:ph type="ftr" sz="quarter" idx="11"/>
          </p:nvPr>
        </p:nvSpPr>
        <p:spPr>
          <a:xfrm>
            <a:off x="1088136" y="6272784"/>
            <a:ext cx="6327648" cy="365125"/>
          </a:xfrm>
        </p:spPr>
        <p:txBody>
          <a:bodyPr>
            <a:normAutofit/>
          </a:bodyPr>
          <a:lstStyle/>
          <a:p>
            <a:pPr>
              <a:spcAft>
                <a:spcPts val="600"/>
              </a:spcAft>
            </a:pPr>
            <a:r>
              <a:rPr lang="sv-SE"/>
              <a:t>Öğr. Gör.Av. Emrullah MANAV</a:t>
            </a:r>
            <a:endParaRPr lang="en-US"/>
          </a:p>
        </p:txBody>
      </p:sp>
      <p:sp>
        <p:nvSpPr>
          <p:cNvPr id="4" name="Veri Yer Tutucusu 3">
            <a:extLst>
              <a:ext uri="{FF2B5EF4-FFF2-40B4-BE49-F238E27FC236}">
                <a16:creationId xmlns:a16="http://schemas.microsoft.com/office/drawing/2014/main" id="{DB048717-AC45-4DFF-A073-1E014B65341B}"/>
              </a:ext>
            </a:extLst>
          </p:cNvPr>
          <p:cNvSpPr>
            <a:spLocks noGrp="1"/>
          </p:cNvSpPr>
          <p:nvPr>
            <p:ph type="dt" sz="half" idx="10"/>
          </p:nvPr>
        </p:nvSpPr>
        <p:spPr>
          <a:xfrm>
            <a:off x="7964424" y="6272784"/>
            <a:ext cx="3273552" cy="365125"/>
          </a:xfrm>
        </p:spPr>
        <p:txBody>
          <a:bodyPr>
            <a:normAutofit/>
          </a:bodyPr>
          <a:lstStyle/>
          <a:p>
            <a:pPr>
              <a:spcAft>
                <a:spcPts val="600"/>
              </a:spcAft>
            </a:pPr>
            <a:fld id="{3C2CD5ED-6047-4065-9C36-9012CAD8985D}" type="datetime1">
              <a:rPr lang="tr-TR" smtClean="0"/>
              <a:pPr>
                <a:spcAft>
                  <a:spcPts val="600"/>
                </a:spcAft>
              </a:pPr>
              <a:t>1.05.2020</a:t>
            </a:fld>
            <a:endParaRPr lang="en-US"/>
          </a:p>
        </p:txBody>
      </p:sp>
      <p:sp>
        <p:nvSpPr>
          <p:cNvPr id="6" name="Slayt Numarası Yer Tutucusu 5">
            <a:extLst>
              <a:ext uri="{FF2B5EF4-FFF2-40B4-BE49-F238E27FC236}">
                <a16:creationId xmlns:a16="http://schemas.microsoft.com/office/drawing/2014/main" id="{024E7703-13BB-411C-8C2C-42720B435833}"/>
              </a:ext>
            </a:extLst>
          </p:cNvPr>
          <p:cNvSpPr>
            <a:spLocks noGrp="1"/>
          </p:cNvSpPr>
          <p:nvPr>
            <p:ph type="sldNum" sz="quarter" idx="12"/>
          </p:nvPr>
        </p:nvSpPr>
        <p:spPr>
          <a:xfrm>
            <a:off x="11311128" y="6272784"/>
            <a:ext cx="640080" cy="365125"/>
          </a:xfrm>
        </p:spPr>
        <p:txBody>
          <a:bodyPr>
            <a:normAutofit/>
          </a:bodyPr>
          <a:lstStyle/>
          <a:p>
            <a:pPr>
              <a:lnSpc>
                <a:spcPct val="90000"/>
              </a:lnSpc>
              <a:spcAft>
                <a:spcPts val="600"/>
              </a:spcAft>
            </a:pPr>
            <a:fld id="{4FAB73BC-B049-4115-A692-8D63A059BFB8}" type="slidenum">
              <a:rPr lang="en-US" sz="1900">
                <a:solidFill>
                  <a:schemeClr val="accent1"/>
                </a:solidFill>
              </a:rPr>
              <a:pPr>
                <a:lnSpc>
                  <a:spcPct val="90000"/>
                </a:lnSpc>
                <a:spcAft>
                  <a:spcPts val="600"/>
                </a:spcAft>
              </a:pPr>
              <a:t>9</a:t>
            </a:fld>
            <a:endParaRPr lang="en-US" sz="1900">
              <a:solidFill>
                <a:schemeClr val="accent1"/>
              </a:solidFill>
            </a:endParaRPr>
          </a:p>
        </p:txBody>
      </p:sp>
    </p:spTree>
    <p:extLst>
      <p:ext uri="{BB962C8B-B14F-4D97-AF65-F5344CB8AC3E}">
        <p14:creationId xmlns:p14="http://schemas.microsoft.com/office/powerpoint/2010/main" val="4010664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ahta Yazı">
  <a:themeElements>
    <a:clrScheme name="Sarı Turuncu">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Özel 2">
      <a:majorFont>
        <a:latin typeface="Times New Roman"/>
        <a:ea typeface=""/>
        <a:cs typeface=""/>
      </a:majorFont>
      <a:minorFont>
        <a:latin typeface="Times New Roman"/>
        <a:ea typeface=""/>
        <a:cs typeface=""/>
      </a:minorFont>
    </a:fontScheme>
    <a:fmtScheme name="Tahta Yazı">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TotalTime>
  <Words>827</Words>
  <Application>Microsoft Office PowerPoint</Application>
  <PresentationFormat>Geniş ekran</PresentationFormat>
  <Paragraphs>101</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Calibri</vt:lpstr>
      <vt:lpstr>Rockwell Extra Bold</vt:lpstr>
      <vt:lpstr>Times New Roman</vt:lpstr>
      <vt:lpstr>Wingdings</vt:lpstr>
      <vt:lpstr>Tahta Yazı</vt:lpstr>
      <vt:lpstr>TEMEL HUKUK</vt:lpstr>
      <vt:lpstr>KİŞİ, KİŞİ TÜRLERİ VE GERÇEK KİŞİ</vt:lpstr>
      <vt:lpstr>HAKİKİ ŞAHISLARIN EHLİYETLERİ</vt:lpstr>
      <vt:lpstr>FİİL EHLİYETİ</vt:lpstr>
      <vt:lpstr>FİİL EHLİYETİ</vt:lpstr>
      <vt:lpstr>HUKUKİ MUAMELE EHLİYETİ</vt:lpstr>
      <vt:lpstr>HUKUKİ MUAMELE EHLİYETİ</vt:lpstr>
      <vt:lpstr>Tam  ehliyetliler</vt:lpstr>
      <vt:lpstr>Sınırlı Ehliyetliler</vt:lpstr>
      <vt:lpstr>Sınırlı Ehliyetsizler</vt:lpstr>
      <vt:lpstr>Tam ehliyetsizler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HUKUK</dc:title>
  <dc:creator>hüseyin k.erdem</dc:creator>
  <cp:lastModifiedBy>hüseyin k.erdem</cp:lastModifiedBy>
  <cp:revision>8</cp:revision>
  <dcterms:created xsi:type="dcterms:W3CDTF">2020-04-30T21:48:57Z</dcterms:created>
  <dcterms:modified xsi:type="dcterms:W3CDTF">2020-04-30T22:04:37Z</dcterms:modified>
</cp:coreProperties>
</file>