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66" autoAdjust="0"/>
    <p:restoredTop sz="94660"/>
  </p:normalViewPr>
  <p:slideViewPr>
    <p:cSldViewPr>
      <p:cViewPr varScale="1">
        <p:scale>
          <a:sx n="56" d="100"/>
          <a:sy n="56" d="100"/>
        </p:scale>
        <p:origin x="166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E9EBFC-8D89-4F2E-A30D-D2B4BC1D51E5}" type="datetimeFigureOut">
              <a:rPr lang="tr-TR" smtClean="0"/>
              <a:t>28.3.2018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8A55EC-8055-4813-A154-D576FD07CE76}" type="slidenum">
              <a:rPr lang="tr-TR" smtClean="0"/>
              <a:t>‹#›</a:t>
            </a:fld>
            <a:endParaRPr lang="tr-TR"/>
          </a:p>
        </p:txBody>
      </p:sp>
    </p:spTree>
    <p:extLst>
      <p:ext uri="{BB962C8B-B14F-4D97-AF65-F5344CB8AC3E}">
        <p14:creationId xmlns:p14="http://schemas.microsoft.com/office/powerpoint/2010/main" val="4248968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15" name="Date Placeholder 14"/>
          <p:cNvSpPr>
            <a:spLocks noGrp="1"/>
          </p:cNvSpPr>
          <p:nvPr>
            <p:ph type="dt" sz="half" idx="10"/>
          </p:nvPr>
        </p:nvSpPr>
        <p:spPr/>
        <p:txBody>
          <a:bodyPr/>
          <a:lstStyle/>
          <a:p>
            <a:fld id="{6C0B7C77-C1A2-4B2C-920C-9E610D69BB4A}" type="datetimeFigureOut">
              <a:rPr lang="tr-TR" smtClean="0"/>
              <a:t>28.3.2018</a:t>
            </a:fld>
            <a:endParaRPr lang="tr-TR"/>
          </a:p>
        </p:txBody>
      </p:sp>
      <p:sp>
        <p:nvSpPr>
          <p:cNvPr id="16" name="Slide Number Placeholder 15"/>
          <p:cNvSpPr>
            <a:spLocks noGrp="1"/>
          </p:cNvSpPr>
          <p:nvPr>
            <p:ph type="sldNum" sz="quarter" idx="11"/>
          </p:nvPr>
        </p:nvSpPr>
        <p:spPr/>
        <p:txBody>
          <a:bodyPr/>
          <a:lstStyle/>
          <a:p>
            <a:fld id="{4C818746-AE63-4DD7-94F7-E1ECC45BBB57}" type="slidenum">
              <a:rPr lang="tr-TR" smtClean="0"/>
              <a:t>‹#›</a:t>
            </a:fld>
            <a:endParaRPr lang="tr-TR"/>
          </a:p>
        </p:txBody>
      </p:sp>
      <p:sp>
        <p:nvSpPr>
          <p:cNvPr id="17" name="Footer Placeholder 16"/>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C0B7C77-C1A2-4B2C-920C-9E610D69BB4A}" type="datetimeFigureOut">
              <a:rPr lang="tr-TR" smtClean="0"/>
              <a:t>28.3.2018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818746-AE63-4DD7-94F7-E1ECC45BBB5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C0B7C77-C1A2-4B2C-920C-9E610D69BB4A}" type="datetimeFigureOut">
              <a:rPr lang="tr-TR" smtClean="0"/>
              <a:t>28.3.2018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818746-AE63-4DD7-94F7-E1ECC45BBB5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3" name="Title 12"/>
          <p:cNvSpPr>
            <a:spLocks noGrp="1"/>
          </p:cNvSpPr>
          <p:nvPr>
            <p:ph type="title"/>
          </p:nvPr>
        </p:nvSpPr>
        <p:spPr/>
        <p:txBody>
          <a:bodyPr/>
          <a:lstStyle/>
          <a:p>
            <a:r>
              <a:rPr lang="tr-TR" smtClean="0"/>
              <a:t>Asıl başlık stili için tıklatın</a:t>
            </a:r>
            <a:endParaRPr lang="en-US"/>
          </a:p>
        </p:txBody>
      </p:sp>
      <p:sp>
        <p:nvSpPr>
          <p:cNvPr id="14" name="Date Placeholder 13"/>
          <p:cNvSpPr>
            <a:spLocks noGrp="1"/>
          </p:cNvSpPr>
          <p:nvPr>
            <p:ph type="dt" sz="half" idx="10"/>
          </p:nvPr>
        </p:nvSpPr>
        <p:spPr/>
        <p:txBody>
          <a:bodyPr/>
          <a:lstStyle/>
          <a:p>
            <a:fld id="{6C0B7C77-C1A2-4B2C-920C-9E610D69BB4A}" type="datetimeFigureOut">
              <a:rPr lang="tr-TR" smtClean="0"/>
              <a:t>28.3.2018</a:t>
            </a:fld>
            <a:endParaRPr lang="tr-TR"/>
          </a:p>
        </p:txBody>
      </p:sp>
      <p:sp>
        <p:nvSpPr>
          <p:cNvPr id="15" name="Slide Number Placeholder 14"/>
          <p:cNvSpPr>
            <a:spLocks noGrp="1"/>
          </p:cNvSpPr>
          <p:nvPr>
            <p:ph type="sldNum" sz="quarter" idx="11"/>
          </p:nvPr>
        </p:nvSpPr>
        <p:spPr/>
        <p:txBody>
          <a:bodyPr/>
          <a:lstStyle/>
          <a:p>
            <a:fld id="{4C818746-AE63-4DD7-94F7-E1ECC45BBB57}" type="slidenum">
              <a:rPr lang="tr-TR" smtClean="0"/>
              <a:t>‹#›</a:t>
            </a:fld>
            <a:endParaRPr lang="tr-TR"/>
          </a:p>
        </p:txBody>
      </p:sp>
      <p:sp>
        <p:nvSpPr>
          <p:cNvPr id="16" name="Footer Placeholder 15"/>
          <p:cNvSpPr>
            <a:spLocks noGrp="1"/>
          </p:cNvSpPr>
          <p:nvPr>
            <p:ph type="ftr" sz="quarter" idx="12"/>
          </p:nvPr>
        </p:nvSpPr>
        <p:spPr/>
        <p:txBody>
          <a:bodyPr/>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2" name="Date Placeholder 11"/>
          <p:cNvSpPr>
            <a:spLocks noGrp="1"/>
          </p:cNvSpPr>
          <p:nvPr>
            <p:ph type="dt" sz="half" idx="10"/>
          </p:nvPr>
        </p:nvSpPr>
        <p:spPr/>
        <p:txBody>
          <a:bodyPr/>
          <a:lstStyle/>
          <a:p>
            <a:fld id="{6C0B7C77-C1A2-4B2C-920C-9E610D69BB4A}" type="datetimeFigureOut">
              <a:rPr lang="tr-TR" smtClean="0"/>
              <a:t>28.3.2018</a:t>
            </a:fld>
            <a:endParaRPr lang="tr-TR"/>
          </a:p>
        </p:txBody>
      </p:sp>
      <p:sp>
        <p:nvSpPr>
          <p:cNvPr id="13" name="Slide Number Placeholder 12"/>
          <p:cNvSpPr>
            <a:spLocks noGrp="1"/>
          </p:cNvSpPr>
          <p:nvPr>
            <p:ph type="sldNum" sz="quarter" idx="11"/>
          </p:nvPr>
        </p:nvSpPr>
        <p:spPr/>
        <p:txBody>
          <a:bodyPr/>
          <a:lstStyle/>
          <a:p>
            <a:fld id="{4C818746-AE63-4DD7-94F7-E1ECC45BBB57}" type="slidenum">
              <a:rPr lang="tr-TR" smtClean="0"/>
              <a:t>‹#›</a:t>
            </a:fld>
            <a:endParaRPr lang="tr-TR"/>
          </a:p>
        </p:txBody>
      </p:sp>
      <p:sp>
        <p:nvSpPr>
          <p:cNvPr id="14" name="Footer Placeholder 13"/>
          <p:cNvSpPr>
            <a:spLocks noGrp="1"/>
          </p:cNvSpPr>
          <p:nvPr>
            <p:ph type="ftr" sz="quarter" idx="12"/>
          </p:nvPr>
        </p:nvSpPr>
        <p:spPr/>
        <p:txBody>
          <a:bodyPr/>
          <a:lstStyle/>
          <a:p>
            <a:endParaRPr lang="tr-TR"/>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tr-TR" smtClean="0"/>
              <a:t>Asıl başlık stili için tıklatın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6C0B7C77-C1A2-4B2C-920C-9E610D69BB4A}" type="datetimeFigureOut">
              <a:rPr lang="tr-TR" smtClean="0"/>
              <a:t>28.3.2018</a:t>
            </a:fld>
            <a:endParaRPr lang="tr-TR"/>
          </a:p>
        </p:txBody>
      </p:sp>
      <p:sp>
        <p:nvSpPr>
          <p:cNvPr id="9" name="Slide Number Placeholder 8"/>
          <p:cNvSpPr>
            <a:spLocks noGrp="1"/>
          </p:cNvSpPr>
          <p:nvPr>
            <p:ph type="sldNum" sz="quarter" idx="11"/>
          </p:nvPr>
        </p:nvSpPr>
        <p:spPr/>
        <p:txBody>
          <a:bodyPr/>
          <a:lstStyle/>
          <a:p>
            <a:fld id="{4C818746-AE63-4DD7-94F7-E1ECC45BBB57}"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
        <p:nvSpPr>
          <p:cNvPr id="11" name="Title 10"/>
          <p:cNvSpPr>
            <a:spLocks noGrp="1"/>
          </p:cNvSpPr>
          <p:nvPr>
            <p:ph type="title"/>
          </p:nvPr>
        </p:nvSpPr>
        <p:spPr/>
        <p:txBody>
          <a:bodyPr/>
          <a:lstStyle/>
          <a:p>
            <a:r>
              <a:rPr lang="tr-TR" smtClean="0"/>
              <a:t>Asıl başlık stili için tıklatın</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tr-TR" smtClean="0"/>
              <a:t>Asıl başlık stili için tıklatın</a:t>
            </a:r>
            <a:endParaRPr lang="en-US" dirty="0"/>
          </a:p>
        </p:txBody>
      </p:sp>
      <p:sp>
        <p:nvSpPr>
          <p:cNvPr id="14" name="Date Placeholder 13"/>
          <p:cNvSpPr>
            <a:spLocks noGrp="1"/>
          </p:cNvSpPr>
          <p:nvPr>
            <p:ph type="dt" sz="half" idx="10"/>
          </p:nvPr>
        </p:nvSpPr>
        <p:spPr/>
        <p:txBody>
          <a:bodyPr/>
          <a:lstStyle/>
          <a:p>
            <a:fld id="{6C0B7C77-C1A2-4B2C-920C-9E610D69BB4A}" type="datetimeFigureOut">
              <a:rPr lang="tr-TR" smtClean="0"/>
              <a:t>28.3.2018</a:t>
            </a:fld>
            <a:endParaRPr lang="tr-TR"/>
          </a:p>
        </p:txBody>
      </p:sp>
      <p:sp>
        <p:nvSpPr>
          <p:cNvPr id="15" name="Slide Number Placeholder 14"/>
          <p:cNvSpPr>
            <a:spLocks noGrp="1"/>
          </p:cNvSpPr>
          <p:nvPr>
            <p:ph type="sldNum" sz="quarter" idx="11"/>
          </p:nvPr>
        </p:nvSpPr>
        <p:spPr/>
        <p:txBody>
          <a:bodyPr/>
          <a:lstStyle/>
          <a:p>
            <a:fld id="{4C818746-AE63-4DD7-94F7-E1ECC45BBB57}" type="slidenum">
              <a:rPr lang="tr-TR" smtClean="0"/>
              <a:t>‹#›</a:t>
            </a:fld>
            <a:endParaRPr lang="tr-TR"/>
          </a:p>
        </p:txBody>
      </p:sp>
      <p:sp>
        <p:nvSpPr>
          <p:cNvPr id="16" name="Footer Placeholder 15"/>
          <p:cNvSpPr>
            <a:spLocks noGrp="1"/>
          </p:cNvSpPr>
          <p:nvPr>
            <p:ph type="ftr" sz="quarter" idx="12"/>
          </p:nvPr>
        </p:nvSpPr>
        <p:spPr/>
        <p:txBody>
          <a:bodyPr/>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a:p>
        </p:txBody>
      </p:sp>
      <p:sp>
        <p:nvSpPr>
          <p:cNvPr id="7" name="Date Placeholder 6"/>
          <p:cNvSpPr>
            <a:spLocks noGrp="1"/>
          </p:cNvSpPr>
          <p:nvPr>
            <p:ph type="dt" sz="half" idx="10"/>
          </p:nvPr>
        </p:nvSpPr>
        <p:spPr/>
        <p:txBody>
          <a:bodyPr/>
          <a:lstStyle/>
          <a:p>
            <a:fld id="{6C0B7C77-C1A2-4B2C-920C-9E610D69BB4A}" type="datetimeFigureOut">
              <a:rPr lang="tr-TR" smtClean="0"/>
              <a:t>28.3.2018</a:t>
            </a:fld>
            <a:endParaRPr lang="tr-TR"/>
          </a:p>
        </p:txBody>
      </p:sp>
      <p:sp>
        <p:nvSpPr>
          <p:cNvPr id="8" name="Slide Number Placeholder 7"/>
          <p:cNvSpPr>
            <a:spLocks noGrp="1"/>
          </p:cNvSpPr>
          <p:nvPr>
            <p:ph type="sldNum" sz="quarter" idx="11"/>
          </p:nvPr>
        </p:nvSpPr>
        <p:spPr/>
        <p:txBody>
          <a:bodyPr/>
          <a:lstStyle/>
          <a:p>
            <a:fld id="{4C818746-AE63-4DD7-94F7-E1ECC45BBB57}"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C0B7C77-C1A2-4B2C-920C-9E610D69BB4A}" type="datetimeFigureOut">
              <a:rPr lang="tr-TR" smtClean="0"/>
              <a:t>28.3.2018</a:t>
            </a:fld>
            <a:endParaRPr lang="tr-TR"/>
          </a:p>
        </p:txBody>
      </p:sp>
      <p:sp>
        <p:nvSpPr>
          <p:cNvPr id="6" name="Slide Number Placeholder 5"/>
          <p:cNvSpPr>
            <a:spLocks noGrp="1"/>
          </p:cNvSpPr>
          <p:nvPr>
            <p:ph type="sldNum" sz="quarter" idx="11"/>
          </p:nvPr>
        </p:nvSpPr>
        <p:spPr/>
        <p:txBody>
          <a:bodyPr/>
          <a:lstStyle/>
          <a:p>
            <a:fld id="{4C818746-AE63-4DD7-94F7-E1ECC45BBB57}" type="slidenum">
              <a:rPr lang="tr-TR" smtClean="0"/>
              <a:t>‹#›</a:t>
            </a:fld>
            <a:endParaRPr lang="tr-TR"/>
          </a:p>
        </p:txBody>
      </p:sp>
      <p:sp>
        <p:nvSpPr>
          <p:cNvPr id="7" name="Footer Placeholder 6"/>
          <p:cNvSpPr>
            <a:spLocks noGrp="1"/>
          </p:cNvSpPr>
          <p:nvPr>
            <p:ph type="ftr" sz="quarter" idx="12"/>
          </p:nvPr>
        </p:nvSpPr>
        <p:spPr/>
        <p:txBody>
          <a:bodyPr/>
          <a:lstStyle/>
          <a:p>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5" name="Date Placeholder 14"/>
          <p:cNvSpPr>
            <a:spLocks noGrp="1"/>
          </p:cNvSpPr>
          <p:nvPr>
            <p:ph type="dt" sz="half" idx="10"/>
          </p:nvPr>
        </p:nvSpPr>
        <p:spPr/>
        <p:txBody>
          <a:bodyPr/>
          <a:lstStyle/>
          <a:p>
            <a:fld id="{6C0B7C77-C1A2-4B2C-920C-9E610D69BB4A}" type="datetimeFigureOut">
              <a:rPr lang="tr-TR" smtClean="0"/>
              <a:t>28.3.2018</a:t>
            </a:fld>
            <a:endParaRPr lang="tr-TR"/>
          </a:p>
        </p:txBody>
      </p:sp>
      <p:sp>
        <p:nvSpPr>
          <p:cNvPr id="16" name="Slide Number Placeholder 15"/>
          <p:cNvSpPr>
            <a:spLocks noGrp="1"/>
          </p:cNvSpPr>
          <p:nvPr>
            <p:ph type="sldNum" sz="quarter" idx="11"/>
          </p:nvPr>
        </p:nvSpPr>
        <p:spPr/>
        <p:txBody>
          <a:bodyPr/>
          <a:lstStyle/>
          <a:p>
            <a:fld id="{4C818746-AE63-4DD7-94F7-E1ECC45BBB57}" type="slidenum">
              <a:rPr lang="tr-TR" smtClean="0"/>
              <a:t>‹#›</a:t>
            </a:fld>
            <a:endParaRPr lang="tr-TR"/>
          </a:p>
        </p:txBody>
      </p:sp>
      <p:sp>
        <p:nvSpPr>
          <p:cNvPr id="17" name="Footer Placeholder 16"/>
          <p:cNvSpPr>
            <a:spLocks noGrp="1"/>
          </p:cNvSpPr>
          <p:nvPr>
            <p:ph type="ftr" sz="quarter" idx="12"/>
          </p:nvPr>
        </p:nvSpPr>
        <p:spPr/>
        <p:txBody>
          <a:bodyPr/>
          <a:lstStyle/>
          <a:p>
            <a:endParaRPr lang="tr-TR"/>
          </a:p>
        </p:txBody>
      </p:sp>
      <p:sp>
        <p:nvSpPr>
          <p:cNvPr id="18" name="Title 17"/>
          <p:cNvSpPr>
            <a:spLocks noGrp="1"/>
          </p:cNvSpPr>
          <p:nvPr>
            <p:ph type="title"/>
          </p:nvPr>
        </p:nvSpPr>
        <p:spPr/>
        <p:txBody>
          <a:body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tr-TR" smtClean="0"/>
              <a:t>Asıl başlık stili için tıklatın</a:t>
            </a:r>
            <a:endParaRPr lang="en-US"/>
          </a:p>
        </p:txBody>
      </p:sp>
      <p:sp>
        <p:nvSpPr>
          <p:cNvPr id="13" name="Date Placeholder 12"/>
          <p:cNvSpPr>
            <a:spLocks noGrp="1"/>
          </p:cNvSpPr>
          <p:nvPr>
            <p:ph type="dt" sz="half" idx="10"/>
          </p:nvPr>
        </p:nvSpPr>
        <p:spPr/>
        <p:txBody>
          <a:bodyPr/>
          <a:lstStyle/>
          <a:p>
            <a:fld id="{6C0B7C77-C1A2-4B2C-920C-9E610D69BB4A}" type="datetimeFigureOut">
              <a:rPr lang="tr-TR" smtClean="0"/>
              <a:t>28.3.2018</a:t>
            </a:fld>
            <a:endParaRPr lang="tr-TR"/>
          </a:p>
        </p:txBody>
      </p:sp>
      <p:sp>
        <p:nvSpPr>
          <p:cNvPr id="14" name="Slide Number Placeholder 13"/>
          <p:cNvSpPr>
            <a:spLocks noGrp="1"/>
          </p:cNvSpPr>
          <p:nvPr>
            <p:ph type="sldNum" sz="quarter" idx="11"/>
          </p:nvPr>
        </p:nvSpPr>
        <p:spPr/>
        <p:txBody>
          <a:bodyPr/>
          <a:lstStyle/>
          <a:p>
            <a:fld id="{4C818746-AE63-4DD7-94F7-E1ECC45BBB57}" type="slidenum">
              <a:rPr lang="tr-TR" smtClean="0"/>
              <a:t>‹#›</a:t>
            </a:fld>
            <a:endParaRPr lang="tr-TR"/>
          </a:p>
        </p:txBody>
      </p:sp>
      <p:sp>
        <p:nvSpPr>
          <p:cNvPr id="15" name="Footer Placeholder 14"/>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6C0B7C77-C1A2-4B2C-920C-9E610D69BB4A}" type="datetimeFigureOut">
              <a:rPr lang="tr-TR" smtClean="0"/>
              <a:t>28.3.2018</a:t>
            </a:fld>
            <a:endParaRPr lang="tr-TR"/>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tr-TR"/>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4C818746-AE63-4DD7-94F7-E1ECC45BBB57}"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267" name="Rectangle 3"/>
          <p:cNvSpPr>
            <a:spLocks noGrp="1" noChangeArrowheads="1"/>
          </p:cNvSpPr>
          <p:nvPr>
            <p:ph idx="1"/>
          </p:nvPr>
        </p:nvSpPr>
        <p:spPr>
          <a:xfrm>
            <a:off x="107504" y="44624"/>
            <a:ext cx="8928992" cy="6696743"/>
          </a:xfrm>
        </p:spPr>
        <p:txBody>
          <a:bodyPr/>
          <a:lstStyle/>
          <a:p>
            <a:pPr marL="18288" indent="0">
              <a:buNone/>
              <a:defRPr/>
            </a:pPr>
            <a:r>
              <a:rPr lang="tr-TR" sz="2000" dirty="0">
                <a:solidFill>
                  <a:srgbClr val="FFFF00"/>
                </a:solidFill>
              </a:rPr>
              <a:t>MÖHUK m.47 (Yetki Anlaşması)</a:t>
            </a:r>
          </a:p>
          <a:p>
            <a:pPr>
              <a:buNone/>
              <a:defRPr/>
            </a:pPr>
            <a:endParaRPr lang="tr-TR" sz="2000" dirty="0"/>
          </a:p>
          <a:p>
            <a:pPr marL="384048" lvl="1" indent="0" eaLnBrk="1" hangingPunct="1">
              <a:buNone/>
              <a:defRPr/>
            </a:pPr>
            <a:r>
              <a:rPr lang="tr-TR" sz="2400" dirty="0" smtClean="0"/>
              <a:t>MADDE 47- (1) Yer itibariyle yetkinin münhasır yetki esasına göre tayin edilmediği hallerde, taraflar, aralarındaki yabancılık unsuru taşıyan ve borç ilişkilerinden doğan uyuşmazlığın yabancı bir devletin mahkemesinde görülmesi konusunda anlaşabilirler. Anlaşma, yazılı delille ispat edilmesi halinde geçerli olur. Dava, ancak yabancı mahkemenin kendisini yetkisiz sayması veya Türk mahkemelerinde yetki itirazında bulunulmaması halinde yetkili Türk mahkemesinde görülür.</a:t>
            </a:r>
          </a:p>
          <a:p>
            <a:pPr marL="384048" lvl="1" indent="0" eaLnBrk="1" hangingPunct="1">
              <a:buNone/>
              <a:defRPr/>
            </a:pPr>
            <a:endParaRPr lang="tr-TR" sz="2400" dirty="0" smtClean="0"/>
          </a:p>
          <a:p>
            <a:pPr marL="384048" lvl="1" indent="0" eaLnBrk="1" hangingPunct="1">
              <a:buNone/>
              <a:defRPr/>
            </a:pPr>
            <a:r>
              <a:rPr lang="tr-TR" sz="2400" dirty="0" smtClean="0"/>
              <a:t>(2) 44 (iş akdi), 45 (tüketici akdi) ve 46 </a:t>
            </a:r>
            <a:r>
              <a:rPr lang="tr-TR" sz="2400" dirty="0" err="1" smtClean="0"/>
              <a:t>ncı</a:t>
            </a:r>
            <a:r>
              <a:rPr lang="tr-TR" sz="2400" dirty="0" smtClean="0"/>
              <a:t> (sigorta akdi) maddelerde belirlenen mahkemelerin yetkisi tarafların anlaşmasıyla bertaraf edilemez.</a:t>
            </a:r>
          </a:p>
        </p:txBody>
      </p:sp>
      <p:sp>
        <p:nvSpPr>
          <p:cNvPr id="2" name="Veri Yer Tutucusu 1"/>
          <p:cNvSpPr>
            <a:spLocks noGrp="1"/>
          </p:cNvSpPr>
          <p:nvPr>
            <p:ph type="dt" sz="half" idx="10"/>
          </p:nvPr>
        </p:nvSpPr>
        <p:spPr/>
        <p:txBody>
          <a:bodyPr/>
          <a:lstStyle/>
          <a:p>
            <a:pPr>
              <a:defRPr/>
            </a:pPr>
            <a:fld id="{90921F07-B560-486C-9981-D74EF5B7A6A6}" type="datetime1">
              <a:rPr lang="tr-TR" smtClean="0"/>
              <a:t>28.3.2018</a:t>
            </a:fld>
            <a:endParaRPr lang="tr-TR"/>
          </a:p>
        </p:txBody>
      </p:sp>
    </p:spTree>
    <p:extLst>
      <p:ext uri="{BB962C8B-B14F-4D97-AF65-F5344CB8AC3E}">
        <p14:creationId xmlns:p14="http://schemas.microsoft.com/office/powerpoint/2010/main" val="171873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a:xfrm>
            <a:off x="179512" y="188640"/>
            <a:ext cx="8712968" cy="6409010"/>
          </a:xfrm>
        </p:spPr>
        <p:txBody>
          <a:bodyPr>
            <a:normAutofit/>
          </a:bodyPr>
          <a:lstStyle/>
          <a:p>
            <a:pPr marL="384048" lvl="1" indent="0" eaLnBrk="1" hangingPunct="1">
              <a:buNone/>
              <a:defRPr/>
            </a:pPr>
            <a:r>
              <a:rPr lang="tr-TR" sz="2800" dirty="0" smtClean="0"/>
              <a:t>Türk mahkemelerinin milletlerarası yetkili olduğu hallerde,</a:t>
            </a:r>
          </a:p>
          <a:p>
            <a:pPr marL="384048" lvl="1" indent="0" eaLnBrk="1" hangingPunct="1">
              <a:buNone/>
              <a:defRPr/>
            </a:pPr>
            <a:endParaRPr lang="tr-TR" sz="2800" dirty="0" smtClean="0"/>
          </a:p>
          <a:p>
            <a:pPr marL="384048" lvl="1" indent="0" eaLnBrk="1" hangingPunct="1">
              <a:buNone/>
              <a:defRPr/>
            </a:pPr>
            <a:r>
              <a:rPr lang="tr-TR" sz="2800" dirty="0" smtClean="0"/>
              <a:t>47. maddede kabul edilen şartlar ve sınırlar çerçevesinde</a:t>
            </a:r>
          </a:p>
          <a:p>
            <a:pPr marL="384048" lvl="1" indent="0" eaLnBrk="1" hangingPunct="1">
              <a:buNone/>
              <a:defRPr/>
            </a:pPr>
            <a:endParaRPr lang="tr-TR" sz="2800" dirty="0" smtClean="0"/>
          </a:p>
          <a:p>
            <a:pPr marL="384048" lvl="1" indent="0" eaLnBrk="1" hangingPunct="1">
              <a:buNone/>
              <a:defRPr/>
            </a:pPr>
            <a:r>
              <a:rPr lang="tr-TR" sz="2800" dirty="0" smtClean="0"/>
              <a:t>Türk mahkemelerinin </a:t>
            </a:r>
            <a:r>
              <a:rPr lang="tr-TR" sz="2800" dirty="0" err="1" smtClean="0"/>
              <a:t>m.a</a:t>
            </a:r>
            <a:r>
              <a:rPr lang="tr-TR" sz="2800" dirty="0" smtClean="0"/>
              <a:t>. yetkisi bertaraf edilerek</a:t>
            </a:r>
          </a:p>
          <a:p>
            <a:pPr marL="384048" lvl="1" indent="0" eaLnBrk="1" hangingPunct="1">
              <a:buNone/>
              <a:defRPr/>
            </a:pPr>
            <a:endParaRPr lang="tr-TR" sz="2800" dirty="0" smtClean="0"/>
          </a:p>
          <a:p>
            <a:pPr marL="384048" lvl="1" indent="0" eaLnBrk="1" hangingPunct="1">
              <a:buNone/>
              <a:defRPr/>
            </a:pPr>
            <a:r>
              <a:rPr lang="tr-TR" sz="2800" dirty="0" smtClean="0"/>
              <a:t>yabancı bir devletin mahkemesinin </a:t>
            </a:r>
            <a:r>
              <a:rPr lang="tr-TR" sz="2800" dirty="0" err="1" smtClean="0"/>
              <a:t>m.a</a:t>
            </a:r>
            <a:r>
              <a:rPr lang="tr-TR" sz="2800" dirty="0" smtClean="0"/>
              <a:t>. yetkili kılınmasına ilişkin taraf anlaşması hakkındadır.</a:t>
            </a:r>
          </a:p>
        </p:txBody>
      </p:sp>
      <p:sp>
        <p:nvSpPr>
          <p:cNvPr id="2" name="Veri Yer Tutucusu 1"/>
          <p:cNvSpPr>
            <a:spLocks noGrp="1"/>
          </p:cNvSpPr>
          <p:nvPr>
            <p:ph type="dt" sz="half" idx="10"/>
          </p:nvPr>
        </p:nvSpPr>
        <p:spPr/>
        <p:txBody>
          <a:bodyPr/>
          <a:lstStyle/>
          <a:p>
            <a:pPr>
              <a:defRPr/>
            </a:pPr>
            <a:fld id="{D22AC21F-215E-48CC-8ED4-1B704833D855}" type="datetime1">
              <a:rPr lang="tr-TR" smtClean="0"/>
              <a:t>28.3.2018</a:t>
            </a:fld>
            <a:endParaRPr lang="tr-TR"/>
          </a:p>
        </p:txBody>
      </p:sp>
    </p:spTree>
    <p:extLst>
      <p:ext uri="{BB962C8B-B14F-4D97-AF65-F5344CB8AC3E}">
        <p14:creationId xmlns:p14="http://schemas.microsoft.com/office/powerpoint/2010/main" val="1205981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idx="1"/>
          </p:nvPr>
        </p:nvSpPr>
        <p:spPr>
          <a:xfrm>
            <a:off x="107504" y="116632"/>
            <a:ext cx="8928992" cy="6624736"/>
          </a:xfrm>
        </p:spPr>
        <p:txBody>
          <a:bodyPr>
            <a:normAutofit/>
          </a:bodyPr>
          <a:lstStyle/>
          <a:p>
            <a:pPr marL="18288" indent="0" algn="ctr" eaLnBrk="1" hangingPunct="1">
              <a:buNone/>
              <a:defRPr/>
            </a:pPr>
            <a:r>
              <a:rPr lang="tr-TR" sz="3200" dirty="0" smtClean="0">
                <a:solidFill>
                  <a:srgbClr val="FA66D0"/>
                </a:solidFill>
              </a:rPr>
              <a:t>MÖHUK m.48</a:t>
            </a:r>
            <a:endParaRPr lang="tr-TR" sz="1600" dirty="0" smtClean="0">
              <a:solidFill>
                <a:srgbClr val="FA66D0"/>
              </a:solidFill>
            </a:endParaRPr>
          </a:p>
          <a:p>
            <a:pPr marL="384048" lvl="1" indent="0" eaLnBrk="1" hangingPunct="1">
              <a:buNone/>
              <a:defRPr/>
            </a:pPr>
            <a:r>
              <a:rPr lang="tr-TR" sz="2800" dirty="0" smtClean="0"/>
              <a:t>(1) Türk mahkemesinde </a:t>
            </a:r>
            <a:r>
              <a:rPr lang="tr-TR" sz="2800" dirty="0" smtClean="0">
                <a:solidFill>
                  <a:srgbClr val="FA66D0"/>
                </a:solidFill>
              </a:rPr>
              <a:t>dava açan, davaya katılan veya icra takibinde bulunan </a:t>
            </a:r>
            <a:r>
              <a:rPr lang="tr-TR" sz="2800" dirty="0" smtClean="0">
                <a:solidFill>
                  <a:srgbClr val="FFFF00"/>
                </a:solidFill>
              </a:rPr>
              <a:t>yabancı</a:t>
            </a:r>
            <a:r>
              <a:rPr lang="tr-TR" sz="2800" dirty="0" smtClean="0"/>
              <a:t> gerçek ve tüzel kişiler, yargılama ve takip giderleriyle karşı tarafın zarar ve ziyanını karşılamak üzere mahkemenin belirleyeceği teminatı göstermek zorundadır.</a:t>
            </a:r>
          </a:p>
          <a:p>
            <a:pPr marL="384048" lvl="1" indent="0" eaLnBrk="1" hangingPunct="1">
              <a:buNone/>
              <a:defRPr/>
            </a:pPr>
            <a:endParaRPr lang="tr-TR" sz="2800" dirty="0" smtClean="0"/>
          </a:p>
          <a:p>
            <a:pPr marL="384048" lvl="1" indent="0" eaLnBrk="1" hangingPunct="1">
              <a:buNone/>
              <a:defRPr/>
            </a:pPr>
            <a:r>
              <a:rPr lang="tr-TR" sz="2800" dirty="0" smtClean="0"/>
              <a:t>(2) Mahkeme, dava açanı, davaya katılanı veya icra takibi yapanı karşılıklılık esasına göre teminattan muaf tutar.</a:t>
            </a:r>
          </a:p>
          <a:p>
            <a:pPr marL="384048" lvl="1" indent="0" eaLnBrk="1" hangingPunct="1">
              <a:buNone/>
              <a:defRPr/>
            </a:pPr>
            <a:endParaRPr lang="tr-TR" sz="2800" dirty="0"/>
          </a:p>
          <a:p>
            <a:pPr marL="384048" lvl="1" indent="0">
              <a:buNone/>
              <a:defRPr/>
            </a:pPr>
            <a:r>
              <a:rPr lang="tr-TR" sz="2800" dirty="0" smtClean="0"/>
              <a:t>Hüküm,</a:t>
            </a:r>
            <a:r>
              <a:rPr lang="tr-TR" sz="2800" dirty="0" smtClean="0">
                <a:solidFill>
                  <a:srgbClr val="FFFF00"/>
                </a:solidFill>
              </a:rPr>
              <a:t> yabancılık </a:t>
            </a:r>
            <a:r>
              <a:rPr lang="tr-TR" sz="2800" dirty="0">
                <a:solidFill>
                  <a:srgbClr val="FFFF00"/>
                </a:solidFill>
              </a:rPr>
              <a:t>sıfatına bağlı (yabancı kişiler için) teminat </a:t>
            </a:r>
            <a:r>
              <a:rPr lang="tr-TR" sz="2800" dirty="0"/>
              <a:t>mükellefiyetini düzenler</a:t>
            </a:r>
            <a:r>
              <a:rPr lang="tr-TR" sz="2800" dirty="0" smtClean="0"/>
              <a:t>.</a:t>
            </a:r>
            <a:endParaRPr lang="tr-TR" sz="2800" dirty="0"/>
          </a:p>
          <a:p>
            <a:pPr marL="384048" lvl="1" indent="0" eaLnBrk="1" hangingPunct="1">
              <a:buNone/>
              <a:defRPr/>
            </a:pPr>
            <a:endParaRPr lang="tr-TR" sz="2800" dirty="0" smtClean="0"/>
          </a:p>
        </p:txBody>
      </p:sp>
      <p:sp>
        <p:nvSpPr>
          <p:cNvPr id="2" name="Veri Yer Tutucusu 1"/>
          <p:cNvSpPr>
            <a:spLocks noGrp="1"/>
          </p:cNvSpPr>
          <p:nvPr>
            <p:ph type="dt" sz="half" idx="10"/>
          </p:nvPr>
        </p:nvSpPr>
        <p:spPr/>
        <p:txBody>
          <a:bodyPr/>
          <a:lstStyle/>
          <a:p>
            <a:pPr>
              <a:defRPr/>
            </a:pPr>
            <a:fld id="{F2ABED99-3E74-47B7-BECB-47D0A0FD58B4}" type="datetime1">
              <a:rPr lang="tr-TR" smtClean="0"/>
              <a:t>28.3.2018</a:t>
            </a:fld>
            <a:endParaRPr lang="tr-TR"/>
          </a:p>
        </p:txBody>
      </p:sp>
    </p:spTree>
    <p:extLst>
      <p:ext uri="{BB962C8B-B14F-4D97-AF65-F5344CB8AC3E}">
        <p14:creationId xmlns:p14="http://schemas.microsoft.com/office/powerpoint/2010/main" val="1108107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Grp="1" noChangeArrowheads="1"/>
          </p:cNvSpPr>
          <p:nvPr>
            <p:ph idx="1"/>
          </p:nvPr>
        </p:nvSpPr>
        <p:spPr>
          <a:xfrm>
            <a:off x="0" y="115888"/>
            <a:ext cx="9144000" cy="6742112"/>
          </a:xfrm>
        </p:spPr>
        <p:txBody>
          <a:bodyPr>
            <a:normAutofit lnSpcReduction="10000"/>
          </a:bodyPr>
          <a:lstStyle/>
          <a:p>
            <a:pPr marL="18288" indent="0" algn="ctr" eaLnBrk="1" hangingPunct="1">
              <a:lnSpc>
                <a:spcPct val="90000"/>
              </a:lnSpc>
              <a:buNone/>
              <a:defRPr/>
            </a:pPr>
            <a:r>
              <a:rPr lang="tr-TR" sz="3200" dirty="0" smtClean="0">
                <a:solidFill>
                  <a:srgbClr val="FA66D0"/>
                </a:solidFill>
              </a:rPr>
              <a:t>MÖHUK m.49</a:t>
            </a:r>
          </a:p>
          <a:p>
            <a:pPr marL="18288" indent="0" algn="ctr" eaLnBrk="1" hangingPunct="1">
              <a:lnSpc>
                <a:spcPct val="90000"/>
              </a:lnSpc>
              <a:buNone/>
              <a:defRPr/>
            </a:pPr>
            <a:r>
              <a:rPr lang="tr-TR" sz="3200" b="1" dirty="0" smtClean="0">
                <a:solidFill>
                  <a:srgbClr val="FFFF00"/>
                </a:solidFill>
              </a:rPr>
              <a:t>Yabancı devletin yargı muafiyeti bulunmayan davalar </a:t>
            </a:r>
          </a:p>
          <a:p>
            <a:pPr eaLnBrk="1" hangingPunct="1">
              <a:lnSpc>
                <a:spcPct val="90000"/>
              </a:lnSpc>
              <a:defRPr/>
            </a:pPr>
            <a:endParaRPr lang="tr-TR" dirty="0" smtClean="0"/>
          </a:p>
          <a:p>
            <a:pPr lvl="2" eaLnBrk="1" hangingPunct="1">
              <a:lnSpc>
                <a:spcPct val="90000"/>
              </a:lnSpc>
              <a:buFont typeface="Wingdings" pitchFamily="2" charset="2"/>
              <a:buNone/>
              <a:defRPr/>
            </a:pPr>
            <a:r>
              <a:rPr lang="tr-TR" dirty="0" smtClean="0"/>
              <a:t> </a:t>
            </a:r>
            <a:r>
              <a:rPr lang="tr-TR" sz="2800" dirty="0" smtClean="0"/>
              <a:t>(1) Yabancı devlete, </a:t>
            </a:r>
            <a:r>
              <a:rPr lang="tr-TR" sz="2800" dirty="0" smtClean="0">
                <a:solidFill>
                  <a:srgbClr val="FA66D0"/>
                </a:solidFill>
              </a:rPr>
              <a:t>özel hukuk ilişkilerinden </a:t>
            </a:r>
            <a:r>
              <a:rPr lang="tr-TR" sz="2800" dirty="0" smtClean="0"/>
              <a:t>doğan hukukȋ uyuşmazlıklarda yargı muafiyeti tanınmaz.</a:t>
            </a:r>
          </a:p>
          <a:p>
            <a:pPr lvl="2" eaLnBrk="1" hangingPunct="1">
              <a:lnSpc>
                <a:spcPct val="90000"/>
              </a:lnSpc>
              <a:buFont typeface="Wingdings" pitchFamily="2" charset="2"/>
              <a:buNone/>
              <a:defRPr/>
            </a:pPr>
            <a:endParaRPr lang="tr-TR" sz="2800" dirty="0" smtClean="0"/>
          </a:p>
          <a:p>
            <a:pPr lvl="2" eaLnBrk="1" hangingPunct="1">
              <a:lnSpc>
                <a:spcPct val="90000"/>
              </a:lnSpc>
              <a:buNone/>
              <a:defRPr/>
            </a:pPr>
            <a:r>
              <a:rPr lang="tr-TR" sz="2800" dirty="0" smtClean="0"/>
              <a:t> (2) Bu gibi uyuşmazlıklarda yabancı devletin diplomatik temsilcilerine tebligat yapılabilir.</a:t>
            </a:r>
          </a:p>
          <a:p>
            <a:pPr lvl="2" eaLnBrk="1" hangingPunct="1">
              <a:lnSpc>
                <a:spcPct val="90000"/>
              </a:lnSpc>
              <a:defRPr/>
            </a:pPr>
            <a:endParaRPr lang="tr-TR" dirty="0" smtClean="0"/>
          </a:p>
          <a:p>
            <a:pPr marL="384048" lvl="1" indent="0">
              <a:lnSpc>
                <a:spcPct val="90000"/>
              </a:lnSpc>
              <a:buNone/>
              <a:defRPr/>
            </a:pPr>
            <a:r>
              <a:rPr lang="tr-TR" sz="3000" dirty="0" smtClean="0"/>
              <a:t>Buna göre, yabancı devletin, özel hukuk tüzel  kişisi gibi </a:t>
            </a:r>
            <a:r>
              <a:rPr lang="tr-TR" sz="3200" dirty="0" smtClean="0"/>
              <a:t>giriştiği </a:t>
            </a:r>
            <a:r>
              <a:rPr lang="tr-TR" sz="3200" dirty="0"/>
              <a:t>işlem ve fiiller </a:t>
            </a:r>
            <a:r>
              <a:rPr lang="tr-TR" sz="3000" dirty="0" smtClean="0">
                <a:effectLst/>
              </a:rPr>
              <a:t>ile hukuki ilişkilerden </a:t>
            </a:r>
            <a:r>
              <a:rPr lang="tr-TR" sz="3000" dirty="0"/>
              <a:t>(</a:t>
            </a:r>
            <a:r>
              <a:rPr lang="tr-TR" sz="3000" b="1" dirty="0">
                <a:solidFill>
                  <a:srgbClr val="FFFF00"/>
                </a:solidFill>
              </a:rPr>
              <a:t>temşiyet tasarrufları) </a:t>
            </a:r>
            <a:r>
              <a:rPr lang="tr-TR" sz="3000" dirty="0" smtClean="0">
                <a:effectLst/>
              </a:rPr>
              <a:t>doğan ihtilâflarda,</a:t>
            </a:r>
            <a:r>
              <a:rPr lang="tr-TR" sz="3000" b="1" dirty="0" smtClean="0">
                <a:solidFill>
                  <a:srgbClr val="FFFF00"/>
                </a:solidFill>
              </a:rPr>
              <a:t> </a:t>
            </a:r>
            <a:r>
              <a:rPr lang="tr-TR" sz="3000" dirty="0" smtClean="0"/>
              <a:t>yargı muafiyeti yoktur; bu ihtil</a:t>
            </a:r>
            <a:r>
              <a:rPr lang="tr-TR" sz="3000" dirty="0">
                <a:effectLst/>
              </a:rPr>
              <a:t>â</a:t>
            </a:r>
            <a:r>
              <a:rPr lang="tr-TR" sz="3000" dirty="0" smtClean="0"/>
              <a:t>flar Türk mahkemelerinde görülebilir. </a:t>
            </a:r>
          </a:p>
          <a:p>
            <a:pPr eaLnBrk="1" hangingPunct="1">
              <a:lnSpc>
                <a:spcPct val="90000"/>
              </a:lnSpc>
              <a:defRPr/>
            </a:pPr>
            <a:endParaRPr lang="tr-TR" dirty="0" smtClean="0"/>
          </a:p>
        </p:txBody>
      </p:sp>
      <p:sp>
        <p:nvSpPr>
          <p:cNvPr id="2" name="Veri Yer Tutucusu 1"/>
          <p:cNvSpPr>
            <a:spLocks noGrp="1"/>
          </p:cNvSpPr>
          <p:nvPr>
            <p:ph type="dt" sz="half" idx="10"/>
          </p:nvPr>
        </p:nvSpPr>
        <p:spPr/>
        <p:txBody>
          <a:bodyPr/>
          <a:lstStyle/>
          <a:p>
            <a:pPr>
              <a:defRPr/>
            </a:pPr>
            <a:fld id="{0C83615B-E651-4978-9F48-C9F34EBBE827}" type="datetime1">
              <a:rPr lang="tr-TR" smtClean="0"/>
              <a:t>28.3.2018</a:t>
            </a:fld>
            <a:endParaRPr lang="tr-TR" dirty="0"/>
          </a:p>
        </p:txBody>
      </p:sp>
    </p:spTree>
    <p:extLst>
      <p:ext uri="{BB962C8B-B14F-4D97-AF65-F5344CB8AC3E}">
        <p14:creationId xmlns:p14="http://schemas.microsoft.com/office/powerpoint/2010/main" val="6533034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oğal">
  <a:themeElements>
    <a:clrScheme name="Doğ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Doğ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Doğ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288</Words>
  <Application>Microsoft Office PowerPoint</Application>
  <PresentationFormat>Ekran Gösterisi (4:3)</PresentationFormat>
  <Paragraphs>30</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Calibri</vt:lpstr>
      <vt:lpstr>Palatino Linotype</vt:lpstr>
      <vt:lpstr>Wingdings</vt:lpstr>
      <vt:lpstr>Doğal</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GULIN</dc:creator>
  <cp:lastModifiedBy>Işıl Tekdoğan</cp:lastModifiedBy>
  <cp:revision>8</cp:revision>
  <dcterms:created xsi:type="dcterms:W3CDTF">2017-01-25T17:27:08Z</dcterms:created>
  <dcterms:modified xsi:type="dcterms:W3CDTF">2018-03-28T09:07:10Z</dcterms:modified>
</cp:coreProperties>
</file>