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6" r:id="rId6"/>
    <p:sldId id="261" r:id="rId7"/>
    <p:sldId id="263" r:id="rId8"/>
    <p:sldId id="267"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7. Hafta: </a:t>
            </a:r>
          </a:p>
          <a:p>
            <a:pPr>
              <a:lnSpc>
                <a:spcPct val="90000"/>
              </a:lnSpc>
            </a:pPr>
            <a:r>
              <a:rPr lang="tr-TR" sz="2000" b="1" dirty="0" err="1">
                <a:solidFill>
                  <a:schemeClr val="tx1">
                    <a:alpha val="80000"/>
                  </a:schemeClr>
                </a:solidFill>
                <a:latin typeface="Times New Roman" panose="02020603050405020304" pitchFamily="18" charset="0"/>
                <a:cs typeface="Times New Roman" panose="02020603050405020304" pitchFamily="18" charset="0"/>
              </a:rPr>
              <a:t>Ionıa’da</a:t>
            </a:r>
            <a:r>
              <a:rPr lang="tr-TR" sz="2000" b="1" dirty="0">
                <a:solidFill>
                  <a:schemeClr val="tx1">
                    <a:alpha val="80000"/>
                  </a:schemeClr>
                </a:solidFill>
                <a:latin typeface="Times New Roman" panose="02020603050405020304" pitchFamily="18" charset="0"/>
                <a:cs typeface="Times New Roman" panose="02020603050405020304" pitchFamily="18" charset="0"/>
              </a:rPr>
              <a:t> Siyasal Dönüşüm ve felsefe</a:t>
            </a: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İÖ 7. yüzyıldan itibaren toplumların politika ile uğraşıyor olmaları, zaman içinde insanları soyut kavramları düşünmeye sevk etmişti. İyilik, doğruluk, adalet gibi soyut kavramların sorgulanmaya başlanması ise düşünürlerin ortaya çıkmasında etkili olmuştu.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Özellikle İÖ 6. yüzyılda </a:t>
            </a:r>
            <a:r>
              <a:rPr lang="tr-TR" sz="3200" dirty="0" err="1">
                <a:latin typeface="Times New Roman" panose="02020603050405020304" pitchFamily="18" charset="0"/>
                <a:cs typeface="Times New Roman" panose="02020603050405020304" pitchFamily="18" charset="0"/>
              </a:rPr>
              <a:t>İon</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a:t>
            </a:r>
            <a:r>
              <a:rPr lang="tr-TR" sz="3200" dirty="0">
                <a:latin typeface="Times New Roman" panose="02020603050405020304" pitchFamily="18" charset="0"/>
                <a:cs typeface="Times New Roman" panose="02020603050405020304" pitchFamily="18" charset="0"/>
              </a:rPr>
              <a:t> maddi açıdan oldukça refahtı. Bu kıyı yerleşimleri, konumları gereği doğu batı-ticaretinin adeta merkezinde bulunuyorlardı ve bu süreçte kültürler arası karşılaştırma, öteki inanç ve düşüncelerin farkına varma olanağı buluyorlardı. </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Bu ortam, mitolojik eksenden bağımsız düşünce üretebilmelerinde büyük oranda etkili olmuştu. </a:t>
            </a:r>
            <a:r>
              <a:rPr lang="tr-TR" sz="3200" dirty="0" err="1">
                <a:latin typeface="Times New Roman" panose="02020603050405020304" pitchFamily="18" charset="0"/>
                <a:cs typeface="Times New Roman" panose="02020603050405020304" pitchFamily="18" charset="0"/>
              </a:rPr>
              <a:t>İonia</a:t>
            </a:r>
            <a:r>
              <a:rPr lang="tr-TR" sz="3200" dirty="0">
                <a:latin typeface="Times New Roman" panose="02020603050405020304" pitchFamily="18" charset="0"/>
                <a:cs typeface="Times New Roman" panose="02020603050405020304" pitchFamily="18" charset="0"/>
              </a:rPr>
              <a:t> düşünürleri, doğa olaylarını dinden bağımsız, fiziksel nedenlerle ilişkili olarak açıklamaya girişmişlerdi. </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AA499C-7719-4639-9150-2CF1232411CF}"/>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TAR0362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ESKİÇAĞ’DA DEVLET VE TOPLUM</a:t>
            </a:r>
            <a:endParaRPr lang="tr-TR" dirty="0"/>
          </a:p>
        </p:txBody>
      </p:sp>
      <p:sp>
        <p:nvSpPr>
          <p:cNvPr id="3" name="İçerik Yer Tutucusu 2">
            <a:extLst>
              <a:ext uri="{FF2B5EF4-FFF2-40B4-BE49-F238E27FC236}">
                <a16:creationId xmlns:a16="http://schemas.microsoft.com/office/drawing/2014/main" id="{ADD67ED0-349F-4383-8597-3F2B0C2E78A1}"/>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Bu nedenle bu düşünürler, “doğa filozofları” olarak adlandırılmışlardı. </a:t>
            </a:r>
            <a:r>
              <a:rPr lang="tr-TR" sz="3200" dirty="0" err="1">
                <a:latin typeface="Times New Roman" panose="02020603050405020304" pitchFamily="18" charset="0"/>
                <a:cs typeface="Times New Roman" panose="02020603050405020304" pitchFamily="18" charset="0"/>
              </a:rPr>
              <a:t>Thales</a:t>
            </a:r>
            <a:r>
              <a:rPr lang="tr-TR" sz="3200" dirty="0">
                <a:latin typeface="Times New Roman" panose="02020603050405020304" pitchFamily="18" charset="0"/>
                <a:cs typeface="Times New Roman" panose="02020603050405020304" pitchFamily="18" charset="0"/>
              </a:rPr>
              <a:t> (İÖ 625- 547) , </a:t>
            </a:r>
            <a:r>
              <a:rPr lang="tr-TR" sz="3200" dirty="0" err="1">
                <a:latin typeface="Times New Roman" panose="02020603050405020304" pitchFamily="18" charset="0"/>
                <a:cs typeface="Times New Roman" panose="02020603050405020304" pitchFamily="18" charset="0"/>
              </a:rPr>
              <a:t>Anaksimandros</a:t>
            </a:r>
            <a:r>
              <a:rPr lang="tr-TR" sz="3200" dirty="0">
                <a:latin typeface="Times New Roman" panose="02020603050405020304" pitchFamily="18" charset="0"/>
                <a:cs typeface="Times New Roman" panose="02020603050405020304" pitchFamily="18" charset="0"/>
              </a:rPr>
              <a:t> (İÖ 610-540) ve </a:t>
            </a:r>
            <a:r>
              <a:rPr lang="tr-TR" sz="3200" dirty="0" err="1">
                <a:latin typeface="Times New Roman" panose="02020603050405020304" pitchFamily="18" charset="0"/>
                <a:cs typeface="Times New Roman" panose="02020603050405020304" pitchFamily="18" charset="0"/>
              </a:rPr>
              <a:t>Anaksimenes</a:t>
            </a:r>
            <a:r>
              <a:rPr lang="tr-TR" sz="3200" dirty="0">
                <a:latin typeface="Times New Roman" panose="02020603050405020304" pitchFamily="18" charset="0"/>
                <a:cs typeface="Times New Roman" panose="02020603050405020304" pitchFamily="18" charset="0"/>
              </a:rPr>
              <a:t> (İÖ 585-525) önde gelen doğa filozofları arasında sayılır ve her üçü de, bölgenin en müreffeh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a:t>
            </a:r>
            <a:r>
              <a:rPr lang="tr-TR" sz="3200" dirty="0">
                <a:latin typeface="Times New Roman" panose="02020603050405020304" pitchFamily="18" charset="0"/>
                <a:cs typeface="Times New Roman" panose="02020603050405020304" pitchFamily="18" charset="0"/>
              </a:rPr>
              <a:t> olan  </a:t>
            </a:r>
            <a:r>
              <a:rPr lang="tr-TR" sz="3200" dirty="0" err="1">
                <a:latin typeface="Times New Roman" panose="02020603050405020304" pitchFamily="18" charset="0"/>
                <a:cs typeface="Times New Roman" panose="02020603050405020304" pitchFamily="18" charset="0"/>
              </a:rPr>
              <a:t>Miletos’un</a:t>
            </a:r>
            <a:r>
              <a:rPr lang="tr-TR" sz="3200" dirty="0">
                <a:latin typeface="Times New Roman" panose="02020603050405020304" pitchFamily="18" charset="0"/>
                <a:cs typeface="Times New Roman" panose="02020603050405020304" pitchFamily="18" charset="0"/>
              </a:rPr>
              <a:t> yurttaşıdır.</a:t>
            </a:r>
          </a:p>
          <a:p>
            <a:endParaRPr lang="tr-TR" dirty="0"/>
          </a:p>
        </p:txBody>
      </p:sp>
    </p:spTree>
    <p:extLst>
      <p:ext uri="{BB962C8B-B14F-4D97-AF65-F5344CB8AC3E}">
        <p14:creationId xmlns:p14="http://schemas.microsoft.com/office/powerpoint/2010/main" val="2886608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934902"/>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Evrende hiçbir şey tümden yok olmadığına, bir halden başka bir hale geçtiğine inanıyorlardı. Öyleyse tüm şeylerin bir ana maddesi olmalıydı. Bu ana-madde, ilk madde, ilke-madde </a:t>
            </a:r>
            <a:r>
              <a:rPr lang="tr-TR" sz="3200" dirty="0" err="1">
                <a:latin typeface="Times New Roman" panose="02020603050405020304" pitchFamily="18" charset="0"/>
                <a:cs typeface="Times New Roman" panose="02020603050405020304" pitchFamily="18" charset="0"/>
              </a:rPr>
              <a:t>arkhe</a:t>
            </a:r>
            <a:r>
              <a:rPr lang="tr-TR" sz="3200" dirty="0">
                <a:latin typeface="Times New Roman" panose="02020603050405020304" pitchFamily="18" charset="0"/>
                <a:cs typeface="Times New Roman" panose="02020603050405020304" pitchFamily="18" charset="0"/>
              </a:rPr>
              <a:t> olarak adlandırılmaktaydı. Örneğin </a:t>
            </a:r>
            <a:r>
              <a:rPr lang="tr-TR" sz="3200" dirty="0" err="1">
                <a:latin typeface="Times New Roman" panose="02020603050405020304" pitchFamily="18" charset="0"/>
                <a:cs typeface="Times New Roman" panose="02020603050405020304" pitchFamily="18" charset="0"/>
              </a:rPr>
              <a:t>Thales</a:t>
            </a:r>
            <a:r>
              <a:rPr lang="tr-TR" sz="3200" dirty="0">
                <a:latin typeface="Times New Roman" panose="02020603050405020304" pitchFamily="18" charset="0"/>
                <a:cs typeface="Times New Roman" panose="02020603050405020304" pitchFamily="18" charset="0"/>
              </a:rPr>
              <a:t>, bu ana maddenin su </a:t>
            </a:r>
            <a:r>
              <a:rPr lang="tr-TR" sz="3200" i="1" dirty="0" err="1">
                <a:latin typeface="Times New Roman" panose="02020603050405020304" pitchFamily="18" charset="0"/>
                <a:cs typeface="Times New Roman" panose="02020603050405020304" pitchFamily="18" charset="0"/>
              </a:rPr>
              <a:t>hydor</a:t>
            </a:r>
            <a:r>
              <a:rPr lang="tr-TR" sz="3200" dirty="0">
                <a:latin typeface="Times New Roman" panose="02020603050405020304" pitchFamily="18" charset="0"/>
                <a:cs typeface="Times New Roman" panose="02020603050405020304" pitchFamily="18" charset="0"/>
              </a:rPr>
              <a:t> olduğunu, </a:t>
            </a:r>
            <a:r>
              <a:rPr lang="tr-TR" sz="3200" dirty="0" err="1">
                <a:latin typeface="Times New Roman" panose="02020603050405020304" pitchFamily="18" charset="0"/>
                <a:cs typeface="Times New Roman" panose="02020603050405020304" pitchFamily="18" charset="0"/>
              </a:rPr>
              <a:t>Anaksimenes</a:t>
            </a:r>
            <a:r>
              <a:rPr lang="tr-TR" sz="3200" dirty="0">
                <a:latin typeface="Times New Roman" panose="02020603050405020304" pitchFamily="18" charset="0"/>
                <a:cs typeface="Times New Roman" panose="02020603050405020304" pitchFamily="18" charset="0"/>
              </a:rPr>
              <a:t> ise </a:t>
            </a:r>
            <a:r>
              <a:rPr lang="tr-TR" sz="3200" i="1" dirty="0" err="1">
                <a:latin typeface="Times New Roman" panose="02020603050405020304" pitchFamily="18" charset="0"/>
                <a:cs typeface="Times New Roman" panose="02020603050405020304" pitchFamily="18" charset="0"/>
              </a:rPr>
              <a:t>aer</a:t>
            </a:r>
            <a:r>
              <a:rPr lang="tr-TR" sz="3200" dirty="0">
                <a:latin typeface="Times New Roman" panose="02020603050405020304" pitchFamily="18" charset="0"/>
                <a:cs typeface="Times New Roman" panose="02020603050405020304" pitchFamily="18" charset="0"/>
              </a:rPr>
              <a:t> olduğunu ileri sürmüştü.</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94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4"/>
            <a:ext cx="9603275" cy="4199727"/>
          </a:xfrm>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Aynı zamanda yaşadıkları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siyasal koşulları ile yakından ilgili olan bu ilk düşünürler,  fiziksel doğa ile toplum arasına bir çizgi çekmemişler, her ikisinin de aynı yasalar tarafından yönetildiğine inanmışlardı. </a:t>
            </a:r>
            <a:r>
              <a:rPr lang="tr-TR" sz="3200" dirty="0" err="1">
                <a:latin typeface="Times New Roman" panose="02020603050405020304" pitchFamily="18" charset="0"/>
                <a:cs typeface="Times New Roman" panose="02020603050405020304" pitchFamily="18" charset="0"/>
              </a:rPr>
              <a:t>Ion</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’lerinin</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isonomia</a:t>
            </a:r>
            <a:r>
              <a:rPr lang="tr-TR" sz="3200" dirty="0">
                <a:latin typeface="Times New Roman" panose="02020603050405020304" pitchFamily="18" charset="0"/>
                <a:cs typeface="Times New Roman" panose="02020603050405020304" pitchFamily="18" charset="0"/>
              </a:rPr>
              <a:t> arzularının yankılanmaya başladığı bu tarihsel süreçte yaşananlar, üretilen felsefi düşüncelerde de kendini göstermekteydi.</a:t>
            </a:r>
          </a:p>
        </p:txBody>
      </p:sp>
    </p:spTree>
    <p:extLst>
      <p:ext uri="{BB962C8B-B14F-4D97-AF65-F5344CB8AC3E}">
        <p14:creationId xmlns:p14="http://schemas.microsoft.com/office/powerpoint/2010/main" val="18621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124222"/>
            <a:ext cx="9603275" cy="3516923"/>
          </a:xfrm>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Pers manipülasyonundaki tiranların yönetiminden bıkmış olan </a:t>
            </a:r>
            <a:r>
              <a:rPr lang="tr-TR" sz="3200" dirty="0" err="1">
                <a:latin typeface="Times New Roman" panose="02020603050405020304" pitchFamily="18" charset="0"/>
                <a:cs typeface="Times New Roman" panose="02020603050405020304" pitchFamily="18" charset="0"/>
              </a:rPr>
              <a:t>Ion</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a:t>
            </a:r>
            <a:r>
              <a:rPr lang="tr-TR" sz="3200" dirty="0">
                <a:latin typeface="Times New Roman" panose="02020603050405020304" pitchFamily="18" charset="0"/>
                <a:cs typeface="Times New Roman" panose="02020603050405020304" pitchFamily="18" charset="0"/>
              </a:rPr>
              <a:t> bağımsızlık ve otonomilerini kendi yetkelerine alabilmek için mücadeleye başlamışlardır.  Örneğin </a:t>
            </a:r>
            <a:r>
              <a:rPr lang="tr-TR" sz="3200" dirty="0" err="1">
                <a:latin typeface="Times New Roman" panose="02020603050405020304" pitchFamily="18" charset="0"/>
                <a:cs typeface="Times New Roman" panose="02020603050405020304" pitchFamily="18" charset="0"/>
              </a:rPr>
              <a:t>Anaksimandros’un</a:t>
            </a:r>
            <a:r>
              <a:rPr lang="tr-TR" sz="3200" dirty="0">
                <a:latin typeface="Times New Roman" panose="02020603050405020304" pitchFamily="18" charset="0"/>
                <a:cs typeface="Times New Roman" panose="02020603050405020304" pitchFamily="18" charset="0"/>
              </a:rPr>
              <a:t> kozmolojisinde bu siyasi  hareketlerin yansımaları izlenmiştir. </a:t>
            </a:r>
          </a:p>
        </p:txBody>
      </p:sp>
    </p:spTree>
    <p:extLst>
      <p:ext uri="{BB962C8B-B14F-4D97-AF65-F5344CB8AC3E}">
        <p14:creationId xmlns:p14="http://schemas.microsoft.com/office/powerpoint/2010/main" val="2183987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124222"/>
            <a:ext cx="9603275" cy="3516923"/>
          </a:xfrm>
        </p:spPr>
        <p:txBody>
          <a:bodyPr>
            <a:noAutofit/>
          </a:bodyPr>
          <a:lstStyle/>
          <a:p>
            <a:pPr marL="0" indent="0">
              <a:buNone/>
            </a:pPr>
            <a:r>
              <a:rPr lang="tr-TR" sz="3200" dirty="0" err="1">
                <a:latin typeface="Times New Roman" panose="02020603050405020304" pitchFamily="18" charset="0"/>
                <a:cs typeface="Times New Roman" panose="02020603050405020304" pitchFamily="18" charset="0"/>
              </a:rPr>
              <a:t>Anaksimandros’a</a:t>
            </a:r>
            <a:r>
              <a:rPr lang="tr-TR" sz="3200" dirty="0">
                <a:latin typeface="Times New Roman" panose="02020603050405020304" pitchFamily="18" charset="0"/>
                <a:cs typeface="Times New Roman" panose="02020603050405020304" pitchFamily="18" charset="0"/>
              </a:rPr>
              <a:t> göre doğada üstünlük tamamen dengeler yasasındadır. Artık hiçbir element diğerlerinin üstünde, dominant pozisyonda değildir. Dolayısıyla siyasal düzendeki eşitlik fikri doğaya da </a:t>
            </a:r>
            <a:r>
              <a:rPr lang="tr-TR" sz="3200">
                <a:latin typeface="Times New Roman" panose="02020603050405020304" pitchFamily="18" charset="0"/>
                <a:cs typeface="Times New Roman" panose="02020603050405020304" pitchFamily="18" charset="0"/>
              </a:rPr>
              <a:t>yansıtılmış görünmektedir.</a:t>
            </a:r>
            <a:endParaRPr lang="tr-TR" sz="3200" dirty="0">
              <a:latin typeface="Times New Roman" panose="02020603050405020304" pitchFamily="18" charset="0"/>
              <a:cs typeface="Times New Roman" panose="02020603050405020304" pitchFamily="18" charset="0"/>
            </a:endParaRPr>
          </a:p>
          <a:p>
            <a:pPr marL="0" indent="0">
              <a:buNone/>
            </a:pPr>
            <a:r>
              <a:rPr lang="tr-TR"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4428772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86</TotalTime>
  <Words>373</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20</cp:revision>
  <dcterms:created xsi:type="dcterms:W3CDTF">2020-05-07T20:52:22Z</dcterms:created>
  <dcterms:modified xsi:type="dcterms:W3CDTF">2020-05-12T02:01:27Z</dcterms:modified>
</cp:coreProperties>
</file>