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7" r:id="rId2"/>
    <p:sldId id="258" r:id="rId3"/>
    <p:sldId id="259" r:id="rId4"/>
    <p:sldId id="260" r:id="rId5"/>
    <p:sldId id="266" r:id="rId6"/>
    <p:sldId id="261" r:id="rId7"/>
    <p:sldId id="263" r:id="rId8"/>
    <p:sldId id="267" r:id="rId9"/>
    <p:sldId id="26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E6C937DD-F798-4997-94FD-6CCC8ED77B2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638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22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97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953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396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660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B78420-1C94-4B09-8A05-C6D89B6CB6F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C937DD-F798-4997-94FD-6CCC8ED77B2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19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B78420-1C94-4B09-8A05-C6D89B6CB6F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C937DD-F798-4997-94FD-6CCC8ED77B2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32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8420-1C94-4B09-8A05-C6D89B6CB6F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C937DD-F798-4997-94FD-6CCC8ED77B2E}" type="slidenum">
              <a:rPr lang="tr-TR" smtClean="0"/>
              <a:t>‹#›</a:t>
            </a:fld>
            <a:endParaRPr lang="tr-TR"/>
          </a:p>
        </p:txBody>
      </p:sp>
    </p:spTree>
    <p:extLst>
      <p:ext uri="{BB962C8B-B14F-4D97-AF65-F5344CB8AC3E}">
        <p14:creationId xmlns:p14="http://schemas.microsoft.com/office/powerpoint/2010/main" val="242931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50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B78420-1C94-4B09-8A05-C6D89B6CB6FE}"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6C937DD-F798-4997-94FD-6CCC8ED77B2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05857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AEA6F-9320-47B6-AAFB-0340B23BC97A}"/>
              </a:ext>
            </a:extLst>
          </p:cNvPr>
          <p:cNvSpPr>
            <a:spLocks noGrp="1"/>
          </p:cNvSpPr>
          <p:nvPr>
            <p:ph type="ctrTitle"/>
          </p:nvPr>
        </p:nvSpPr>
        <p:spPr>
          <a:xfrm>
            <a:off x="1533378" y="685799"/>
            <a:ext cx="9551964" cy="2743201"/>
          </a:xfrm>
        </p:spPr>
        <p:txBody>
          <a:bodyPr>
            <a:normAutofit/>
          </a:bodyPr>
          <a:lstStyle/>
          <a:p>
            <a:pPr algn="ctr"/>
            <a:r>
              <a:rPr lang="tr-TR" sz="4400" b="1" dirty="0">
                <a:solidFill>
                  <a:schemeClr val="tx2"/>
                </a:solidFill>
                <a:latin typeface="Times New Roman" panose="02020603050405020304" pitchFamily="18" charset="0"/>
                <a:cs typeface="Times New Roman" panose="02020603050405020304" pitchFamily="18" charset="0"/>
              </a:rPr>
              <a:t>TAR0362 </a:t>
            </a:r>
            <a:br>
              <a:rPr lang="tr-TR" sz="4400" b="1" dirty="0">
                <a:solidFill>
                  <a:schemeClr val="tx2"/>
                </a:solidFill>
                <a:latin typeface="Times New Roman" panose="02020603050405020304" pitchFamily="18" charset="0"/>
                <a:cs typeface="Times New Roman" panose="02020603050405020304" pitchFamily="18" charset="0"/>
              </a:rPr>
            </a:br>
            <a:r>
              <a:rPr lang="tr-TR" sz="4400" b="1" dirty="0">
                <a:solidFill>
                  <a:schemeClr val="tx2"/>
                </a:solidFill>
                <a:latin typeface="Times New Roman" panose="02020603050405020304" pitchFamily="18" charset="0"/>
                <a:cs typeface="Times New Roman" panose="02020603050405020304" pitchFamily="18" charset="0"/>
              </a:rPr>
              <a:t>ESKİÇAĞ’DA DEVLET VE TOPLUM</a:t>
            </a:r>
          </a:p>
        </p:txBody>
      </p:sp>
      <p:sp>
        <p:nvSpPr>
          <p:cNvPr id="3" name="Alt Başlık 2">
            <a:extLst>
              <a:ext uri="{FF2B5EF4-FFF2-40B4-BE49-F238E27FC236}">
                <a16:creationId xmlns:a16="http://schemas.microsoft.com/office/drawing/2014/main" id="{EE26A2BA-3F64-40C6-870A-95F88901F7D4}"/>
              </a:ext>
            </a:extLst>
          </p:cNvPr>
          <p:cNvSpPr>
            <a:spLocks noGrp="1"/>
          </p:cNvSpPr>
          <p:nvPr>
            <p:ph type="subTitle" idx="1"/>
          </p:nvPr>
        </p:nvSpPr>
        <p:spPr>
          <a:xfrm>
            <a:off x="1828800" y="3868615"/>
            <a:ext cx="9256541" cy="1922585"/>
          </a:xfrm>
        </p:spPr>
        <p:txBody>
          <a:bodyPr>
            <a:normAutofit/>
          </a:bodyPr>
          <a:lstStyle/>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7. Hafta: </a:t>
            </a:r>
          </a:p>
          <a:p>
            <a:pPr>
              <a:lnSpc>
                <a:spcPct val="90000"/>
              </a:lnSpc>
            </a:pPr>
            <a:r>
              <a:rPr lang="tr-TR" sz="2000" b="1" dirty="0" err="1">
                <a:solidFill>
                  <a:schemeClr val="tx1">
                    <a:alpha val="80000"/>
                  </a:schemeClr>
                </a:solidFill>
                <a:latin typeface="Times New Roman" panose="02020603050405020304" pitchFamily="18" charset="0"/>
                <a:cs typeface="Times New Roman" panose="02020603050405020304" pitchFamily="18" charset="0"/>
              </a:rPr>
              <a:t>Ionıa’da</a:t>
            </a:r>
            <a:r>
              <a:rPr lang="tr-TR" sz="2000" b="1" dirty="0">
                <a:solidFill>
                  <a:schemeClr val="tx1">
                    <a:alpha val="80000"/>
                  </a:schemeClr>
                </a:solidFill>
                <a:latin typeface="Times New Roman" panose="02020603050405020304" pitchFamily="18" charset="0"/>
                <a:cs typeface="Times New Roman" panose="02020603050405020304" pitchFamily="18" charset="0"/>
              </a:rPr>
              <a:t> Siyasal Dönüşüm ve felsefe</a:t>
            </a:r>
          </a:p>
          <a:p>
            <a:pPr>
              <a:lnSpc>
                <a:spcPct val="90000"/>
              </a:lnSpc>
            </a:pPr>
            <a:endParaRPr lang="tr-TR" sz="2000" b="1" dirty="0">
              <a:solidFill>
                <a:schemeClr val="tx1">
                  <a:alpha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9808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İÖ 7. yüzyıldan itibaren toplumların politika ile uğraşıyor olmaları, zaman içinde insanları soyut kavramları düşünmeye sevk etmişti. İyilik, doğruluk, adalet gibi soyut kavramların sorgulanmaya başlanması ise düşünürlerin ortaya çıkmasında etkili olmuştu.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47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Autofit/>
          </a:bodyPr>
          <a:lstStyle/>
          <a:p>
            <a:pPr marL="0" indent="0">
              <a:buNone/>
            </a:pPr>
            <a:r>
              <a:rPr lang="tr-TR" sz="3200" dirty="0">
                <a:latin typeface="Times New Roman" panose="02020603050405020304" pitchFamily="18" charset="0"/>
                <a:cs typeface="Times New Roman" panose="02020603050405020304" pitchFamily="18" charset="0"/>
              </a:rPr>
              <a:t>Özellikle İÖ 6. yüzyılda </a:t>
            </a:r>
            <a:r>
              <a:rPr lang="tr-TR" sz="3200" dirty="0" err="1">
                <a:latin typeface="Times New Roman" panose="02020603050405020304" pitchFamily="18" charset="0"/>
                <a:cs typeface="Times New Roman" panose="02020603050405020304" pitchFamily="18" charset="0"/>
              </a:rPr>
              <a:t>İon</a:t>
            </a:r>
            <a:r>
              <a:rPr lang="tr-TR" sz="3200"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’leri</a:t>
            </a:r>
            <a:r>
              <a:rPr lang="tr-TR" sz="3200" dirty="0">
                <a:latin typeface="Times New Roman" panose="02020603050405020304" pitchFamily="18" charset="0"/>
                <a:cs typeface="Times New Roman" panose="02020603050405020304" pitchFamily="18" charset="0"/>
              </a:rPr>
              <a:t> maddi açıdan oldukça refahtı. Bu kıyı yerleşimleri, konumları gereği doğu batı-ticaretinin adeta merkezinde bulunuyorlardı ve bu süreçte kültürler arası karşılaştırma, öteki inanç ve düşüncelerin farkına varma olanağı buluyorlardı. </a:t>
            </a:r>
          </a:p>
        </p:txBody>
      </p:sp>
    </p:spTree>
    <p:extLst>
      <p:ext uri="{BB962C8B-B14F-4D97-AF65-F5344CB8AC3E}">
        <p14:creationId xmlns:p14="http://schemas.microsoft.com/office/powerpoint/2010/main" val="103567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Bu ortam, mitolojik eksenden bağımsız düşünce üretebilmelerinde büyük oranda etkili olmuştu. </a:t>
            </a:r>
            <a:r>
              <a:rPr lang="tr-TR" sz="3200" dirty="0" err="1">
                <a:latin typeface="Times New Roman" panose="02020603050405020304" pitchFamily="18" charset="0"/>
                <a:cs typeface="Times New Roman" panose="02020603050405020304" pitchFamily="18" charset="0"/>
              </a:rPr>
              <a:t>İonia</a:t>
            </a:r>
            <a:r>
              <a:rPr lang="tr-TR" sz="3200" dirty="0">
                <a:latin typeface="Times New Roman" panose="02020603050405020304" pitchFamily="18" charset="0"/>
                <a:cs typeface="Times New Roman" panose="02020603050405020304" pitchFamily="18" charset="0"/>
              </a:rPr>
              <a:t> düşünürleri, doğa olaylarını dinden bağımsız, fiziksel nedenlerle ilişkili olarak açıklamaya girişmişlerdi. </a:t>
            </a:r>
          </a:p>
        </p:txBody>
      </p:sp>
    </p:spTree>
    <p:extLst>
      <p:ext uri="{BB962C8B-B14F-4D97-AF65-F5344CB8AC3E}">
        <p14:creationId xmlns:p14="http://schemas.microsoft.com/office/powerpoint/2010/main" val="11097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AA499C-7719-4639-9150-2CF1232411CF}"/>
              </a:ext>
            </a:extLst>
          </p:cNvPr>
          <p:cNvSpPr>
            <a:spLocks noGrp="1"/>
          </p:cNvSpPr>
          <p:nvPr>
            <p:ph type="title"/>
          </p:nvPr>
        </p:nvSpPr>
        <p:spPr/>
        <p:txBody>
          <a:bodyPr/>
          <a:lstStyle/>
          <a:p>
            <a:pPr algn="ctr"/>
            <a:r>
              <a:rPr lang="tr-TR" b="1" dirty="0">
                <a:latin typeface="Times New Roman" panose="02020603050405020304" pitchFamily="18" charset="0"/>
                <a:cs typeface="Times New Roman" panose="02020603050405020304" pitchFamily="18" charset="0"/>
              </a:rPr>
              <a:t>TAR0362 </a:t>
            </a:r>
            <a:br>
              <a:rPr lang="tr-TR" b="1"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ESKİÇAĞ’DA DEVLET VE TOPLUM</a:t>
            </a:r>
            <a:endParaRPr lang="tr-TR" dirty="0"/>
          </a:p>
        </p:txBody>
      </p:sp>
      <p:sp>
        <p:nvSpPr>
          <p:cNvPr id="3" name="İçerik Yer Tutucusu 2">
            <a:extLst>
              <a:ext uri="{FF2B5EF4-FFF2-40B4-BE49-F238E27FC236}">
                <a16:creationId xmlns:a16="http://schemas.microsoft.com/office/drawing/2014/main" id="{ADD67ED0-349F-4383-8597-3F2B0C2E78A1}"/>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Bu nedenle bu düşünürler, “doğa filozofları” olarak adlandırılmışlardı. </a:t>
            </a:r>
            <a:r>
              <a:rPr lang="tr-TR" sz="3200" dirty="0" err="1">
                <a:latin typeface="Times New Roman" panose="02020603050405020304" pitchFamily="18" charset="0"/>
                <a:cs typeface="Times New Roman" panose="02020603050405020304" pitchFamily="18" charset="0"/>
              </a:rPr>
              <a:t>Thales</a:t>
            </a:r>
            <a:r>
              <a:rPr lang="tr-TR" sz="3200" dirty="0">
                <a:latin typeface="Times New Roman" panose="02020603050405020304" pitchFamily="18" charset="0"/>
                <a:cs typeface="Times New Roman" panose="02020603050405020304" pitchFamily="18" charset="0"/>
              </a:rPr>
              <a:t> (İÖ 625- 547) , </a:t>
            </a:r>
            <a:r>
              <a:rPr lang="tr-TR" sz="3200" dirty="0" err="1">
                <a:latin typeface="Times New Roman" panose="02020603050405020304" pitchFamily="18" charset="0"/>
                <a:cs typeface="Times New Roman" panose="02020603050405020304" pitchFamily="18" charset="0"/>
              </a:rPr>
              <a:t>Anaksimandros</a:t>
            </a:r>
            <a:r>
              <a:rPr lang="tr-TR" sz="3200" dirty="0">
                <a:latin typeface="Times New Roman" panose="02020603050405020304" pitchFamily="18" charset="0"/>
                <a:cs typeface="Times New Roman" panose="02020603050405020304" pitchFamily="18" charset="0"/>
              </a:rPr>
              <a:t> (İÖ 610-540) ve </a:t>
            </a:r>
            <a:r>
              <a:rPr lang="tr-TR" sz="3200" dirty="0" err="1">
                <a:latin typeface="Times New Roman" panose="02020603050405020304" pitchFamily="18" charset="0"/>
                <a:cs typeface="Times New Roman" panose="02020603050405020304" pitchFamily="18" charset="0"/>
              </a:rPr>
              <a:t>Anaksimenes</a:t>
            </a:r>
            <a:r>
              <a:rPr lang="tr-TR" sz="3200" dirty="0">
                <a:latin typeface="Times New Roman" panose="02020603050405020304" pitchFamily="18" charset="0"/>
                <a:cs typeface="Times New Roman" panose="02020603050405020304" pitchFamily="18" charset="0"/>
              </a:rPr>
              <a:t> (İÖ 585-525) önde gelen doğa filozofları arasında sayılır ve her üçü de, bölgenin en müreffeh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a:t>
            </a:r>
            <a:r>
              <a:rPr lang="tr-TR" sz="3200" dirty="0">
                <a:latin typeface="Times New Roman" panose="02020603050405020304" pitchFamily="18" charset="0"/>
                <a:cs typeface="Times New Roman" panose="02020603050405020304" pitchFamily="18" charset="0"/>
              </a:rPr>
              <a:t> olan  </a:t>
            </a:r>
            <a:r>
              <a:rPr lang="tr-TR" sz="3200" dirty="0" err="1">
                <a:latin typeface="Times New Roman" panose="02020603050405020304" pitchFamily="18" charset="0"/>
                <a:cs typeface="Times New Roman" panose="02020603050405020304" pitchFamily="18" charset="0"/>
              </a:rPr>
              <a:t>Miletos’un</a:t>
            </a:r>
            <a:r>
              <a:rPr lang="tr-TR" sz="3200" dirty="0">
                <a:latin typeface="Times New Roman" panose="02020603050405020304" pitchFamily="18" charset="0"/>
                <a:cs typeface="Times New Roman" panose="02020603050405020304" pitchFamily="18" charset="0"/>
              </a:rPr>
              <a:t> yurttaşıdır.</a:t>
            </a:r>
          </a:p>
          <a:p>
            <a:endParaRPr lang="tr-TR" dirty="0"/>
          </a:p>
        </p:txBody>
      </p:sp>
    </p:spTree>
    <p:extLst>
      <p:ext uri="{BB962C8B-B14F-4D97-AF65-F5344CB8AC3E}">
        <p14:creationId xmlns:p14="http://schemas.microsoft.com/office/powerpoint/2010/main" val="2886608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3934902"/>
          </a:xfrm>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Evrende hiçbir şey tümden yok olmadığına, bir halden başka bir hale geçtiğine inanıyorlardı. Öyleyse tüm şeylerin bir ana maddesi olmalıydı. Bu ana-madde, ilk madde, ilke-madde </a:t>
            </a:r>
            <a:r>
              <a:rPr lang="tr-TR" sz="3200" dirty="0" err="1">
                <a:latin typeface="Times New Roman" panose="02020603050405020304" pitchFamily="18" charset="0"/>
                <a:cs typeface="Times New Roman" panose="02020603050405020304" pitchFamily="18" charset="0"/>
              </a:rPr>
              <a:t>arkhe</a:t>
            </a:r>
            <a:r>
              <a:rPr lang="tr-TR" sz="3200" dirty="0">
                <a:latin typeface="Times New Roman" panose="02020603050405020304" pitchFamily="18" charset="0"/>
                <a:cs typeface="Times New Roman" panose="02020603050405020304" pitchFamily="18" charset="0"/>
              </a:rPr>
              <a:t> olarak adlandırılmaktaydı. Örneğin </a:t>
            </a:r>
            <a:r>
              <a:rPr lang="tr-TR" sz="3200" dirty="0" err="1">
                <a:latin typeface="Times New Roman" panose="02020603050405020304" pitchFamily="18" charset="0"/>
                <a:cs typeface="Times New Roman" panose="02020603050405020304" pitchFamily="18" charset="0"/>
              </a:rPr>
              <a:t>Thales</a:t>
            </a:r>
            <a:r>
              <a:rPr lang="tr-TR" sz="3200" dirty="0">
                <a:latin typeface="Times New Roman" panose="02020603050405020304" pitchFamily="18" charset="0"/>
                <a:cs typeface="Times New Roman" panose="02020603050405020304" pitchFamily="18" charset="0"/>
              </a:rPr>
              <a:t>, bu ana maddenin su </a:t>
            </a:r>
            <a:r>
              <a:rPr lang="tr-TR" sz="3200" i="1" dirty="0" err="1">
                <a:latin typeface="Times New Roman" panose="02020603050405020304" pitchFamily="18" charset="0"/>
                <a:cs typeface="Times New Roman" panose="02020603050405020304" pitchFamily="18" charset="0"/>
              </a:rPr>
              <a:t>hydor</a:t>
            </a:r>
            <a:r>
              <a:rPr lang="tr-TR" sz="3200" dirty="0">
                <a:latin typeface="Times New Roman" panose="02020603050405020304" pitchFamily="18" charset="0"/>
                <a:cs typeface="Times New Roman" panose="02020603050405020304" pitchFamily="18" charset="0"/>
              </a:rPr>
              <a:t> olduğunu, </a:t>
            </a:r>
            <a:r>
              <a:rPr lang="tr-TR" sz="3200" dirty="0" err="1">
                <a:latin typeface="Times New Roman" panose="02020603050405020304" pitchFamily="18" charset="0"/>
                <a:cs typeface="Times New Roman" panose="02020603050405020304" pitchFamily="18" charset="0"/>
              </a:rPr>
              <a:t>Anaksimenes</a:t>
            </a:r>
            <a:r>
              <a:rPr lang="tr-TR" sz="3200" dirty="0">
                <a:latin typeface="Times New Roman" panose="02020603050405020304" pitchFamily="18" charset="0"/>
                <a:cs typeface="Times New Roman" panose="02020603050405020304" pitchFamily="18" charset="0"/>
              </a:rPr>
              <a:t> ise </a:t>
            </a:r>
            <a:r>
              <a:rPr lang="tr-TR" sz="3200" i="1" dirty="0" err="1">
                <a:latin typeface="Times New Roman" panose="02020603050405020304" pitchFamily="18" charset="0"/>
                <a:cs typeface="Times New Roman" panose="02020603050405020304" pitchFamily="18" charset="0"/>
              </a:rPr>
              <a:t>aer</a:t>
            </a:r>
            <a:r>
              <a:rPr lang="tr-TR" sz="3200" dirty="0">
                <a:latin typeface="Times New Roman" panose="02020603050405020304" pitchFamily="18" charset="0"/>
                <a:cs typeface="Times New Roman" panose="02020603050405020304" pitchFamily="18" charset="0"/>
              </a:rPr>
              <a:t> olduğunu ileri sürmüştü.</a:t>
            </a:r>
          </a:p>
          <a:p>
            <a:pPr marL="0" indent="0">
              <a:buNone/>
            </a:pP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940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1853754"/>
            <a:ext cx="9603275" cy="4199727"/>
          </a:xfrm>
        </p:spPr>
        <p:txBody>
          <a:bodyPr>
            <a:noAutofit/>
          </a:bodyPr>
          <a:lstStyle/>
          <a:p>
            <a:pPr marL="0" indent="0">
              <a:buNone/>
            </a:pPr>
            <a:r>
              <a:rPr lang="tr-TR" sz="3200" dirty="0">
                <a:latin typeface="Times New Roman" panose="02020603050405020304" pitchFamily="18" charset="0"/>
                <a:cs typeface="Times New Roman" panose="02020603050405020304" pitchFamily="18" charset="0"/>
              </a:rPr>
              <a:t>Aynı zamanda yaşadıkları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’in</a:t>
            </a:r>
            <a:r>
              <a:rPr lang="tr-TR" sz="3200" dirty="0">
                <a:latin typeface="Times New Roman" panose="02020603050405020304" pitchFamily="18" charset="0"/>
                <a:cs typeface="Times New Roman" panose="02020603050405020304" pitchFamily="18" charset="0"/>
              </a:rPr>
              <a:t> siyasal koşulları ile yakından ilgili olan bu ilk düşünürler,  fiziksel doğa ile toplum arasına bir çizgi çekmemişler, her ikisinin de aynı yasalar tarafından yönetildiğine inanmışlardı. </a:t>
            </a:r>
            <a:r>
              <a:rPr lang="tr-TR" sz="3200" dirty="0" err="1">
                <a:latin typeface="Times New Roman" panose="02020603050405020304" pitchFamily="18" charset="0"/>
                <a:cs typeface="Times New Roman" panose="02020603050405020304" pitchFamily="18" charset="0"/>
              </a:rPr>
              <a:t>Ion</a:t>
            </a:r>
            <a:r>
              <a:rPr lang="tr-TR" sz="3200"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’lerinin</a:t>
            </a:r>
            <a:r>
              <a:rPr lang="tr-TR" sz="3200"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isonomia</a:t>
            </a:r>
            <a:r>
              <a:rPr lang="tr-TR" sz="3200" dirty="0">
                <a:latin typeface="Times New Roman" panose="02020603050405020304" pitchFamily="18" charset="0"/>
                <a:cs typeface="Times New Roman" panose="02020603050405020304" pitchFamily="18" charset="0"/>
              </a:rPr>
              <a:t> arzularının yankılanmaya başladığı bu tarihsel süreçte yaşananlar, üretilen felsefi düşüncelerde de kendini göstermekteydi.</a:t>
            </a:r>
          </a:p>
        </p:txBody>
      </p:sp>
    </p:spTree>
    <p:extLst>
      <p:ext uri="{BB962C8B-B14F-4D97-AF65-F5344CB8AC3E}">
        <p14:creationId xmlns:p14="http://schemas.microsoft.com/office/powerpoint/2010/main" val="186219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124222"/>
            <a:ext cx="9603275" cy="3516923"/>
          </a:xfrm>
        </p:spPr>
        <p:txBody>
          <a:bodyPr>
            <a:noAutofit/>
          </a:bodyPr>
          <a:lstStyle/>
          <a:p>
            <a:pPr marL="0" indent="0">
              <a:buNone/>
            </a:pPr>
            <a:r>
              <a:rPr lang="tr-TR" sz="3200" dirty="0">
                <a:latin typeface="Times New Roman" panose="02020603050405020304" pitchFamily="18" charset="0"/>
                <a:cs typeface="Times New Roman" panose="02020603050405020304" pitchFamily="18" charset="0"/>
              </a:rPr>
              <a:t>Pers manipülasyonundaki tiranların yönetiminden bıkmış olan </a:t>
            </a:r>
            <a:r>
              <a:rPr lang="tr-TR" sz="3200" dirty="0" err="1">
                <a:latin typeface="Times New Roman" panose="02020603050405020304" pitchFamily="18" charset="0"/>
                <a:cs typeface="Times New Roman" panose="02020603050405020304" pitchFamily="18" charset="0"/>
              </a:rPr>
              <a:t>Ion</a:t>
            </a:r>
            <a:r>
              <a:rPr lang="tr-TR" sz="3200"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’leri</a:t>
            </a:r>
            <a:r>
              <a:rPr lang="tr-TR" sz="3200" dirty="0">
                <a:latin typeface="Times New Roman" panose="02020603050405020304" pitchFamily="18" charset="0"/>
                <a:cs typeface="Times New Roman" panose="02020603050405020304" pitchFamily="18" charset="0"/>
              </a:rPr>
              <a:t> bağımsızlık ve otonomilerini kendi yetkelerine alabilmek için mücadeleye başlamışlardır.  Örneğin </a:t>
            </a:r>
            <a:r>
              <a:rPr lang="tr-TR" sz="3200" dirty="0" err="1">
                <a:latin typeface="Times New Roman" panose="02020603050405020304" pitchFamily="18" charset="0"/>
                <a:cs typeface="Times New Roman" panose="02020603050405020304" pitchFamily="18" charset="0"/>
              </a:rPr>
              <a:t>Anaksimandros’un</a:t>
            </a:r>
            <a:r>
              <a:rPr lang="tr-TR" sz="3200" dirty="0">
                <a:latin typeface="Times New Roman" panose="02020603050405020304" pitchFamily="18" charset="0"/>
                <a:cs typeface="Times New Roman" panose="02020603050405020304" pitchFamily="18" charset="0"/>
              </a:rPr>
              <a:t> kozmolojisinde bu siyasi  hareketlerin yansımaları izlenmiştir. </a:t>
            </a:r>
          </a:p>
        </p:txBody>
      </p:sp>
    </p:spTree>
    <p:extLst>
      <p:ext uri="{BB962C8B-B14F-4D97-AF65-F5344CB8AC3E}">
        <p14:creationId xmlns:p14="http://schemas.microsoft.com/office/powerpoint/2010/main" val="2183987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124222"/>
            <a:ext cx="9603275" cy="3516923"/>
          </a:xfrm>
        </p:spPr>
        <p:txBody>
          <a:bodyPr>
            <a:noAutofit/>
          </a:bodyPr>
          <a:lstStyle/>
          <a:p>
            <a:pPr marL="0" indent="0">
              <a:buNone/>
            </a:pPr>
            <a:r>
              <a:rPr lang="tr-TR" sz="3200" dirty="0" err="1">
                <a:latin typeface="Times New Roman" panose="02020603050405020304" pitchFamily="18" charset="0"/>
                <a:cs typeface="Times New Roman" panose="02020603050405020304" pitchFamily="18" charset="0"/>
              </a:rPr>
              <a:t>Anaksimandros’a</a:t>
            </a:r>
            <a:r>
              <a:rPr lang="tr-TR" sz="3200" dirty="0">
                <a:latin typeface="Times New Roman" panose="02020603050405020304" pitchFamily="18" charset="0"/>
                <a:cs typeface="Times New Roman" panose="02020603050405020304" pitchFamily="18" charset="0"/>
              </a:rPr>
              <a:t> göre doğada üstünlük tamamen dengeler yasasındadır. Artık hiçbir element diğerlerinin üstünde, dominant pozisyonda değildir. Dolayısıyla siyasal düzendeki eşitlik fikri doğaya da </a:t>
            </a:r>
            <a:r>
              <a:rPr lang="tr-TR" sz="3200">
                <a:latin typeface="Times New Roman" panose="02020603050405020304" pitchFamily="18" charset="0"/>
                <a:cs typeface="Times New Roman" panose="02020603050405020304" pitchFamily="18" charset="0"/>
              </a:rPr>
              <a:t>yansıtılmış görünmektedir.</a:t>
            </a:r>
            <a:endParaRPr lang="tr-TR" sz="3200" dirty="0">
              <a:latin typeface="Times New Roman" panose="02020603050405020304" pitchFamily="18" charset="0"/>
              <a:cs typeface="Times New Roman" panose="02020603050405020304" pitchFamily="18" charset="0"/>
            </a:endParaRPr>
          </a:p>
          <a:p>
            <a:pPr marL="0" indent="0">
              <a:buNone/>
            </a:pPr>
            <a:r>
              <a:rPr lang="tr-TR"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4428772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86</TotalTime>
  <Words>373</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TAR0362  ESKİÇAĞ’DA DEVLET VE TOPLUM</dc:title>
  <dc:creator>lenovo</dc:creator>
  <cp:lastModifiedBy>lenovo</cp:lastModifiedBy>
  <cp:revision>20</cp:revision>
  <dcterms:created xsi:type="dcterms:W3CDTF">2020-05-07T20:52:22Z</dcterms:created>
  <dcterms:modified xsi:type="dcterms:W3CDTF">2020-05-12T02:01:27Z</dcterms:modified>
</cp:coreProperties>
</file>