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Büyüköztürk, Ş. Çokluk-</a:t>
            </a:r>
            <a:r>
              <a:rPr lang="tr-TR" dirty="0" err="1"/>
              <a:t>Bökeoğlu</a:t>
            </a:r>
            <a:r>
              <a:rPr lang="tr-TR" dirty="0"/>
              <a:t>, Ö. Köklü, N. (2016). Sosyal Bilimler için İstatistik.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pPr algn="just"/>
            <a:r>
              <a:rPr lang="tr-TR" dirty="0"/>
              <a:t>Büyüköztürk, Ş. (1995). </a:t>
            </a:r>
            <a:r>
              <a:rPr lang="tr-TR" dirty="0" err="1"/>
              <a:t>Kestirisel</a:t>
            </a:r>
            <a:r>
              <a:rPr lang="tr-TR" dirty="0"/>
              <a:t> istatistik. Ankara Üniversitesi Eğitim Bilimleri Fakültesi Dergisi, 26 (1), 409-28.</a:t>
            </a:r>
          </a:p>
          <a:p>
            <a:pPr algn="just"/>
            <a:r>
              <a:rPr lang="tr-TR" dirty="0"/>
              <a:t>Büyüköztürk, Ş. (2017) Sosyal Bilimler için Veri Analizi El Kitabı: İstatistik, Araştırma Deseni SPSS Uygulamaları ve Yorum.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r>
              <a:rPr lang="tr-TR" dirty="0"/>
              <a:t>Çokluk, Ö. Şekercioğlu, G. Büyüköztürk, Ş. (2016). Sosyal Bilimler İçin Çok Değişkenli İstatistik SPSS ve LISREL Uygulamaları.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7598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Korelasyon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3776" indent="-457200" algn="just">
              <a:defRPr/>
            </a:pPr>
            <a:r>
              <a:rPr lang="tr-TR" dirty="0">
                <a:latin typeface="Comic Sans MS" pitchFamily="66" charset="0"/>
              </a:rPr>
              <a:t>Araştırmacı olayları ya da olguları tek tek betimleyebileceği gibi olaylar arasındaki ilişkileri de anlamak ve </a:t>
            </a:r>
            <a:r>
              <a:rPr lang="tr-TR" dirty="0" smtClean="0">
                <a:latin typeface="Comic Sans MS" pitchFamily="66" charset="0"/>
              </a:rPr>
              <a:t>açıklamak da  </a:t>
            </a:r>
            <a:r>
              <a:rPr lang="tr-TR" dirty="0">
                <a:latin typeface="Comic Sans MS" pitchFamily="66" charset="0"/>
              </a:rPr>
              <a:t>isteyebilir. </a:t>
            </a:r>
            <a:endParaRPr lang="tr-TR" dirty="0" smtClean="0">
              <a:latin typeface="Comic Sans MS" pitchFamily="66" charset="0"/>
            </a:endParaRPr>
          </a:p>
          <a:p>
            <a:pPr marL="493776" indent="-457200" algn="just">
              <a:defRPr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Korelasyon</a:t>
            </a:r>
            <a:r>
              <a:rPr lang="tr-TR" dirty="0">
                <a:latin typeface="Comic Sans MS" pitchFamily="66" charset="0"/>
              </a:rPr>
              <a:t>, deneklerin ya da bireylerin iki değişkene ait değerleri üzerinden, iki değişken arasındaki ilişkiyi bulmak için kullanılır.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84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Korelasyon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dirty="0" smtClean="0">
                <a:latin typeface="Comic Sans MS" pitchFamily="66" charset="0"/>
              </a:rPr>
              <a:t>Değişkenler arasındaki ilişkinin ölçümünde kullanılabilecek pek çok farklı korelasyon tekniği vardır. </a:t>
            </a:r>
            <a:endParaRPr lang="tr-TR" dirty="0">
              <a:latin typeface="Comic Sans MS" pitchFamily="66" charset="0"/>
            </a:endParaRPr>
          </a:p>
          <a:p>
            <a:pPr algn="just">
              <a:defRPr/>
            </a:pPr>
            <a:r>
              <a:rPr lang="tr-TR" dirty="0" smtClean="0">
                <a:latin typeface="Comic Sans MS" pitchFamily="66" charset="0"/>
              </a:rPr>
              <a:t>Veri </a:t>
            </a:r>
            <a:r>
              <a:rPr lang="tr-TR" dirty="0">
                <a:latin typeface="Comic Sans MS" pitchFamily="66" charset="0"/>
              </a:rPr>
              <a:t>grupları için hangi </a:t>
            </a:r>
            <a:r>
              <a:rPr lang="tr-TR" dirty="0" smtClean="0">
                <a:latin typeface="Comic Sans MS" pitchFamily="66" charset="0"/>
              </a:rPr>
              <a:t>tekniğin kullanacağına </a:t>
            </a:r>
            <a:r>
              <a:rPr lang="tr-TR" dirty="0">
                <a:latin typeface="Comic Sans MS" pitchFamily="66" charset="0"/>
              </a:rPr>
              <a:t>karar </a:t>
            </a:r>
            <a:r>
              <a:rPr lang="tr-TR" dirty="0" smtClean="0">
                <a:latin typeface="Comic Sans MS" pitchFamily="66" charset="0"/>
              </a:rPr>
              <a:t>vermede bazı faktörler dikkate alınmalıdır;  </a:t>
            </a:r>
          </a:p>
          <a:p>
            <a:pPr algn="just">
              <a:defRPr/>
            </a:pPr>
            <a:endParaRPr lang="tr-TR" dirty="0">
              <a:latin typeface="Comic Sans MS" pitchFamily="66" charset="0"/>
            </a:endParaRPr>
          </a:p>
          <a:p>
            <a:pPr marL="838200" lvl="1" indent="-381000">
              <a:buFont typeface="Wingdings" pitchFamily="2" charset="2"/>
              <a:buAutoNum type="arabicPeriod"/>
              <a:defRPr/>
            </a:pPr>
            <a:r>
              <a:rPr lang="tr-TR" dirty="0" smtClean="0">
                <a:latin typeface="Comic Sans MS" pitchFamily="66" charset="0"/>
              </a:rPr>
              <a:t>Değişkenlerin “ölçek düzeyi”</a:t>
            </a:r>
            <a:endParaRPr lang="tr-TR" dirty="0">
              <a:latin typeface="Comic Sans MS" pitchFamily="66" charset="0"/>
            </a:endParaRPr>
          </a:p>
          <a:p>
            <a:pPr marL="838200" lvl="1" indent="-381000">
              <a:buFont typeface="Wingdings" pitchFamily="2" charset="2"/>
              <a:buAutoNum type="arabicPeriod"/>
              <a:defRPr/>
            </a:pPr>
            <a:r>
              <a:rPr lang="tr-TR" dirty="0" smtClean="0">
                <a:latin typeface="Comic Sans MS" pitchFamily="66" charset="0"/>
              </a:rPr>
              <a:t>Değişkenlerin </a:t>
            </a:r>
            <a:r>
              <a:rPr lang="tr-TR" dirty="0">
                <a:latin typeface="Comic Sans MS" pitchFamily="66" charset="0"/>
              </a:rPr>
              <a:t>türü (sürekli veya süreksiz)</a:t>
            </a:r>
          </a:p>
          <a:p>
            <a:pPr marL="838200" lvl="1" indent="-381000">
              <a:buFont typeface="Wingdings" pitchFamily="2" charset="2"/>
              <a:buAutoNum type="arabicPeriod"/>
              <a:defRPr/>
            </a:pPr>
            <a:r>
              <a:rPr lang="tr-TR" dirty="0">
                <a:latin typeface="Comic Sans MS" pitchFamily="66" charset="0"/>
              </a:rPr>
              <a:t>İki veri grubunun doğrusal olup olmaması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832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Comic Sans MS" pitchFamily="66" charset="0"/>
              </a:rPr>
              <a:t>Bazı Basit Korelasyon Teknikleri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0624" indent="-384048" algn="just">
              <a:buFont typeface="Wingdings 2"/>
              <a:buChar char=""/>
              <a:defRPr/>
            </a:pPr>
            <a:r>
              <a:rPr lang="tr-TR" dirty="0" err="1">
                <a:latin typeface="Comic Sans MS" pitchFamily="66" charset="0"/>
              </a:rPr>
              <a:t>Pearson</a:t>
            </a:r>
            <a:r>
              <a:rPr lang="tr-TR" dirty="0">
                <a:latin typeface="Comic Sans MS" pitchFamily="66" charset="0"/>
              </a:rPr>
              <a:t> Momentler Çarpımı Korelasyon Katsayısı</a:t>
            </a:r>
          </a:p>
          <a:p>
            <a:pPr marL="420624" indent="-384048" algn="just">
              <a:buFont typeface="Wingdings 2"/>
              <a:buChar char=""/>
              <a:defRPr/>
            </a:pPr>
            <a:r>
              <a:rPr lang="tr-TR" dirty="0" err="1">
                <a:latin typeface="Comic Sans MS" pitchFamily="66" charset="0"/>
              </a:rPr>
              <a:t>Spearman</a:t>
            </a:r>
            <a:r>
              <a:rPr lang="tr-TR" dirty="0">
                <a:latin typeface="Comic Sans MS" pitchFamily="66" charset="0"/>
              </a:rPr>
              <a:t> Brown Sıra Farkları Korelasyon Katsayısı</a:t>
            </a:r>
          </a:p>
          <a:p>
            <a:pPr marL="420624" indent="-384048" algn="just">
              <a:buFont typeface="Wingdings 2"/>
              <a:buChar char=""/>
              <a:defRPr/>
            </a:pPr>
            <a:r>
              <a:rPr lang="tr-TR" dirty="0">
                <a:latin typeface="Comic Sans MS" pitchFamily="66" charset="0"/>
              </a:rPr>
              <a:t>Nokta Çift Serili Korelasyon Katsayısı</a:t>
            </a:r>
          </a:p>
          <a:p>
            <a:pPr marL="420624" indent="-384048" algn="just">
              <a:buFont typeface="Wingdings 2"/>
              <a:buChar char=""/>
              <a:defRPr/>
            </a:pPr>
            <a:r>
              <a:rPr lang="tr-TR" dirty="0">
                <a:latin typeface="Comic Sans MS" pitchFamily="66" charset="0"/>
              </a:rPr>
              <a:t>Çift Serili Korelasyon Katsayısı</a:t>
            </a:r>
          </a:p>
          <a:p>
            <a:pPr marL="420624" indent="-384048" algn="just">
              <a:buFont typeface="Wingdings 2"/>
              <a:buChar char=""/>
              <a:defRPr/>
            </a:pPr>
            <a:r>
              <a:rPr lang="tr-TR" dirty="0" err="1">
                <a:latin typeface="Comic Sans MS" pitchFamily="66" charset="0"/>
              </a:rPr>
              <a:t>Phi</a:t>
            </a:r>
            <a:r>
              <a:rPr lang="tr-TR" dirty="0">
                <a:latin typeface="Comic Sans MS" pitchFamily="66" charset="0"/>
              </a:rPr>
              <a:t> (Dörtlü) Korelasyon Katsayısı</a:t>
            </a:r>
          </a:p>
          <a:p>
            <a:pPr marL="420624" indent="-384048" algn="just">
              <a:buFont typeface="Wingdings 2"/>
              <a:buChar char=""/>
              <a:defRPr/>
            </a:pPr>
            <a:r>
              <a:rPr lang="tr-TR" dirty="0" err="1">
                <a:latin typeface="Comic Sans MS" pitchFamily="66" charset="0"/>
              </a:rPr>
              <a:t>Tetrakorik</a:t>
            </a:r>
            <a:r>
              <a:rPr lang="tr-TR" dirty="0">
                <a:latin typeface="Comic Sans MS" pitchFamily="66" charset="0"/>
              </a:rPr>
              <a:t> Korelasyon Katsayısı vb.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5733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Comic Sans MS" pitchFamily="66" charset="0"/>
              </a:rPr>
              <a:t>Korelasyonda Önemli Bazı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3776" indent="-457200">
              <a:defRPr/>
            </a:pPr>
            <a:r>
              <a:rPr lang="tr-TR" dirty="0">
                <a:latin typeface="Comic Sans MS" pitchFamily="66" charset="0"/>
              </a:rPr>
              <a:t>Saçılma </a:t>
            </a:r>
            <a:r>
              <a:rPr lang="tr-TR" dirty="0" smtClean="0">
                <a:latin typeface="Comic Sans MS" pitchFamily="66" charset="0"/>
              </a:rPr>
              <a:t>Diyagramı; İki </a:t>
            </a:r>
            <a:r>
              <a:rPr lang="tr-TR" dirty="0">
                <a:latin typeface="Comic Sans MS" pitchFamily="66" charset="0"/>
              </a:rPr>
              <a:t>değişken arasındaki ilişkiyi görsel olarak betimlemede kullanılan bir grafik </a:t>
            </a:r>
            <a:r>
              <a:rPr lang="tr-TR" dirty="0" smtClean="0">
                <a:latin typeface="Comic Sans MS" pitchFamily="66" charset="0"/>
              </a:rPr>
              <a:t>türü</a:t>
            </a:r>
            <a:endParaRPr lang="tr-TR" dirty="0">
              <a:latin typeface="Comic Sans MS" pitchFamily="66" charset="0"/>
            </a:endParaRPr>
          </a:p>
          <a:p>
            <a:pPr marL="420624" indent="-384048">
              <a:buFont typeface="Wingdings 2"/>
              <a:buChar char=""/>
              <a:defRPr/>
            </a:pPr>
            <a:endParaRPr lang="tr-TR" dirty="0">
              <a:latin typeface="Comic Sans MS" pitchFamily="66" charset="0"/>
            </a:endParaRPr>
          </a:p>
          <a:p>
            <a:pPr marL="457200" indent="-457200" algn="just"/>
            <a:r>
              <a:rPr lang="tr-TR" dirty="0">
                <a:latin typeface="Comic Sans MS" pitchFamily="66" charset="0"/>
              </a:rPr>
              <a:t>Korelasyon </a:t>
            </a:r>
            <a:r>
              <a:rPr lang="tr-TR" dirty="0" smtClean="0">
                <a:latin typeface="Comic Sans MS" pitchFamily="66" charset="0"/>
              </a:rPr>
              <a:t>katsayısı; </a:t>
            </a:r>
            <a:r>
              <a:rPr lang="tr-TR" altLang="tr-TR" dirty="0">
                <a:latin typeface="Comic Sans MS" panose="030F0702030302020204" pitchFamily="66" charset="0"/>
              </a:rPr>
              <a:t>Korelasyon katsayısı, iki değişken arasındaki ilişkinin önemli özelliklerini açıklayan ve özetleyen bir sayıdır. 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İlişkinin </a:t>
            </a:r>
            <a:r>
              <a:rPr lang="tr-TR" alt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tipi ve ilişkinin 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gücü </a:t>
            </a:r>
            <a:r>
              <a:rPr lang="tr-TR" altLang="tr-TR" dirty="0" smtClean="0">
                <a:latin typeface="Comic Sans MS" panose="030F0702030302020204" pitchFamily="66" charset="0"/>
              </a:rPr>
              <a:t>hakkında bilgi verir. 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36576" indent="0">
              <a:buNone/>
              <a:defRPr/>
            </a:pPr>
            <a:endParaRPr lang="tr-TR" dirty="0">
              <a:latin typeface="Comic Sans MS" pitchFamily="66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4425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Saçılma Diyagramı Örnekleri ve </a:t>
            </a:r>
            <a:br>
              <a:rPr lang="tr-TR" b="1" dirty="0" smtClean="0"/>
            </a:br>
            <a:r>
              <a:rPr lang="tr-TR" b="1" dirty="0" smtClean="0"/>
              <a:t>İlişkinin Özellikleri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569" y="2930235"/>
            <a:ext cx="2695575" cy="2902528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6401" y="2868323"/>
            <a:ext cx="2872654" cy="296444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0869" y="2868322"/>
            <a:ext cx="2715058" cy="296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886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Saçılma Diyagramı Örnekleri ve </a:t>
            </a:r>
            <a:br>
              <a:rPr lang="tr-TR" b="1" dirty="0"/>
            </a:br>
            <a:r>
              <a:rPr lang="tr-TR" b="1" dirty="0"/>
              <a:t>İlişkinin Özellikleri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35" y="2645785"/>
            <a:ext cx="3933392" cy="3367088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4255" y="2645785"/>
            <a:ext cx="4059381" cy="336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762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SPSS Uygulaması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altLang="tr-TR" b="1" dirty="0">
                <a:solidFill>
                  <a:srgbClr val="FF0000"/>
                </a:solidFill>
              </a:rPr>
              <a:t>Örnek: </a:t>
            </a:r>
            <a:r>
              <a:rPr lang="tr-TR" altLang="tr-TR" dirty="0"/>
              <a:t>Bir kurumda görev yapan personelin iş doyumu ile yaş, gelir ve denetim odağı puanları arasındaki ilişkiler araştırılıyor. Burada araştırma sorusu:</a:t>
            </a:r>
          </a:p>
          <a:p>
            <a:pPr algn="just">
              <a:buNone/>
            </a:pPr>
            <a:r>
              <a:rPr lang="tr-TR" altLang="tr-TR" dirty="0"/>
              <a:t>		“Personelin iş doyumu ile yaşı arasında anlamlı bir ilişki var mıdır?”</a:t>
            </a:r>
          </a:p>
          <a:p>
            <a:pPr algn="just">
              <a:buNone/>
            </a:pPr>
            <a:r>
              <a:rPr lang="tr-TR" altLang="tr-TR" dirty="0"/>
              <a:t>		 “Personelin </a:t>
            </a:r>
            <a:r>
              <a:rPr lang="tr-TR" altLang="tr-TR" dirty="0" smtClean="0"/>
              <a:t>geliri ile denetim odağı arasında </a:t>
            </a:r>
            <a:r>
              <a:rPr lang="tr-TR" altLang="tr-TR" dirty="0"/>
              <a:t>anlamlı bir ilişki var mıdır?” vb. şeklinde sorulabilir.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3906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SPSS Uygulaması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891" y="1690688"/>
            <a:ext cx="6456218" cy="458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87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321</Words>
  <Application>Microsoft Office PowerPoint</Application>
  <PresentationFormat>Geniş ekran</PresentationFormat>
  <Paragraphs>35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Wingdings</vt:lpstr>
      <vt:lpstr>Wingdings 2</vt:lpstr>
      <vt:lpstr>Office Teması</vt:lpstr>
      <vt:lpstr>ÖDE5024 DAVRANIŞ BİLİMLERİNDE İSTATİSTİK  Yüksek Lisans</vt:lpstr>
      <vt:lpstr>Korelasyon</vt:lpstr>
      <vt:lpstr>Korelasyon</vt:lpstr>
      <vt:lpstr>Bazı Basit Korelasyon Teknikleri</vt:lpstr>
      <vt:lpstr>Korelasyonda Önemli Bazı Kavramlar</vt:lpstr>
      <vt:lpstr>Saçılma Diyagramı Örnekleri ve  İlişkinin Özellikleri </vt:lpstr>
      <vt:lpstr>Saçılma Diyagramı Örnekleri ve  İlişkinin Özellikleri </vt:lpstr>
      <vt:lpstr>SPSS Uygulaması </vt:lpstr>
      <vt:lpstr>SPSS Uygulaması 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73</cp:revision>
  <dcterms:created xsi:type="dcterms:W3CDTF">2017-05-17T14:02:52Z</dcterms:created>
  <dcterms:modified xsi:type="dcterms:W3CDTF">2018-02-01T12:04:17Z</dcterms:modified>
</cp:coreProperties>
</file>