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32" r:id="rId4"/>
    <p:sldId id="256" r:id="rId5"/>
    <p:sldId id="257" r:id="rId6"/>
    <p:sldId id="258"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33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641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13156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57732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15971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553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3250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405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0089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8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5027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4926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96365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49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3102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7771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2155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302298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63759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59715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46599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391215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87375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0603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54187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01344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31094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4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39709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98721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6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9710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625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05657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6968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3.png"/><Relationship Id="rId7" Type="http://schemas.openxmlformats.org/officeDocument/2006/relationships/package" Target="../embeddings/Microsoft_Word_Belgesi1.docx"/><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package" Target="../embeddings/Microsoft_Word_Belgesi2.docx"/><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vmlDrawing" Target="../drawings/vmlDrawing3.vml"/><Relationship Id="rId6" Type="http://schemas.openxmlformats.org/officeDocument/2006/relationships/image" Target="../media/image28.emf"/><Relationship Id="rId5" Type="http://schemas.openxmlformats.org/officeDocument/2006/relationships/package" Target="../embeddings/Microsoft_Word_Belgesi3.docx"/><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3.png"/><Relationship Id="rId7" Type="http://schemas.openxmlformats.org/officeDocument/2006/relationships/package" Target="../embeddings/Microsoft_Word_Belgesi4.docx"/><Relationship Id="rId2" Type="http://schemas.openxmlformats.org/officeDocument/2006/relationships/slideLayout" Target="../slideLayouts/slideLayout3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2.emf"/><Relationship Id="rId2" Type="http://schemas.openxmlformats.org/officeDocument/2006/relationships/slideLayout" Target="../slideLayouts/slideLayout30.xml"/><Relationship Id="rId1" Type="http://schemas.openxmlformats.org/officeDocument/2006/relationships/vmlDrawing" Target="../drawings/vmlDrawing5.vml"/><Relationship Id="rId6" Type="http://schemas.openxmlformats.org/officeDocument/2006/relationships/package" Target="../embeddings/Microsoft_Word_Belgesi5.docx"/><Relationship Id="rId5" Type="http://schemas.openxmlformats.org/officeDocument/2006/relationships/oleObject" Target="../embeddings/oleObject5.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328386" y="2295016"/>
            <a:ext cx="4589836" cy="733446"/>
          </a:xfrm>
        </p:spPr>
        <p:txBody>
          <a:bodyPr>
            <a:normAutofit/>
          </a:bodyPr>
          <a:lstStyle/>
          <a:p>
            <a:pPr algn="l"/>
            <a:r>
              <a:rPr lang="en-US" dirty="0" err="1" smtClean="0">
                <a:solidFill>
                  <a:srgbClr val="77933C"/>
                </a:solidFill>
                <a:latin typeface="Palatino Linotype"/>
                <a:cs typeface="Palatino Linotype"/>
              </a:rPr>
              <a:t>Bölüm</a:t>
            </a:r>
            <a:r>
              <a:rPr lang="en-US" dirty="0" smtClean="0">
                <a:solidFill>
                  <a:srgbClr val="77933C"/>
                </a:solidFill>
                <a:latin typeface="Palatino Linotype"/>
                <a:cs typeface="Palatino Linotype"/>
              </a:rPr>
              <a:t> 2: </a:t>
            </a:r>
            <a:r>
              <a:rPr lang="en-US" dirty="0" err="1" smtClean="0">
                <a:solidFill>
                  <a:srgbClr val="77933C"/>
                </a:solidFill>
                <a:latin typeface="Palatino Linotype"/>
                <a:cs typeface="Palatino Linotype"/>
              </a:rPr>
              <a:t>Yönetim</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Teorileri</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ve</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Gelişimi</a:t>
            </a:r>
            <a:endParaRPr lang="en-US" dirty="0" smtClean="0">
              <a:solidFill>
                <a:srgbClr val="77933C"/>
              </a:solidFill>
              <a:latin typeface="Palatino Linotype"/>
              <a:cs typeface="Palatino Linotype"/>
            </a:endParaRPr>
          </a:p>
        </p:txBody>
      </p:sp>
      <p:sp>
        <p:nvSpPr>
          <p:cNvPr id="2" name="Title 1"/>
          <p:cNvSpPr>
            <a:spLocks noGrp="1"/>
          </p:cNvSpPr>
          <p:nvPr>
            <p:ph type="title"/>
          </p:nvPr>
        </p:nvSpPr>
        <p:spPr>
          <a:xfrm>
            <a:off x="2338270" y="176270"/>
            <a:ext cx="4129813" cy="743518"/>
          </a:xfrm>
        </p:spPr>
        <p:txBody>
          <a:bodyPr/>
          <a:lstStyle/>
          <a:p>
            <a:pPr algn="l"/>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4173165" y="3329465"/>
            <a:ext cx="4589836" cy="217386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0850" indent="-266700" algn="l">
              <a:buFont typeface="+mj-lt"/>
              <a:buAutoNum type="alphaUcPeriod"/>
            </a:pP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Bilimsel</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Yönetim</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Öncesi</a:t>
            </a:r>
            <a:endParaRPr lang="en-US" sz="2000" b="1" dirty="0" smtClean="0">
              <a:solidFill>
                <a:srgbClr val="FF0000"/>
              </a:solidFill>
              <a:latin typeface="Palatino Linotype"/>
              <a:cs typeface="Palatino Linotype"/>
            </a:endParaRPr>
          </a:p>
          <a:p>
            <a:pPr marL="450850" indent="-266700" algn="l">
              <a:buFont typeface="+mj-lt"/>
              <a:buAutoNum type="alphaUcPeriod"/>
            </a:pP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Klasik</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Yönetim</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Teorileri</a:t>
            </a:r>
            <a:endParaRPr lang="en-US" sz="2000" b="1" dirty="0" smtClean="0">
              <a:solidFill>
                <a:srgbClr val="FF0000"/>
              </a:solidFill>
              <a:latin typeface="Palatino Linotype"/>
              <a:cs typeface="Palatino Linotype"/>
            </a:endParaRPr>
          </a:p>
          <a:p>
            <a:pPr marL="450850" indent="-266700" algn="l">
              <a:buFont typeface="+mj-lt"/>
              <a:buAutoNum type="alphaUcPeriod"/>
            </a:pPr>
            <a:r>
              <a:rPr lang="en-US" sz="2000" b="1" dirty="0" smtClean="0">
                <a:solidFill>
                  <a:srgbClr val="FF0000"/>
                </a:solidFill>
                <a:latin typeface="Palatino Linotype"/>
                <a:cs typeface="Palatino Linotype"/>
              </a:rPr>
              <a:t> Neo-</a:t>
            </a:r>
            <a:r>
              <a:rPr lang="en-US" sz="2000" b="1" dirty="0" err="1" smtClean="0">
                <a:solidFill>
                  <a:srgbClr val="FF0000"/>
                </a:solidFill>
                <a:latin typeface="Palatino Linotype"/>
                <a:cs typeface="Palatino Linotype"/>
              </a:rPr>
              <a:t>Klasik</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Yönetim</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Teorileri</a:t>
            </a:r>
            <a:endParaRPr lang="en-US" sz="2000" b="1" dirty="0" smtClean="0">
              <a:solidFill>
                <a:srgbClr val="FF0000"/>
              </a:solidFill>
              <a:latin typeface="Palatino Linotype"/>
              <a:cs typeface="Palatino Linotype"/>
            </a:endParaRPr>
          </a:p>
          <a:p>
            <a:pPr marL="450850" indent="-266700" algn="l">
              <a:buFont typeface="+mj-lt"/>
              <a:buAutoNum type="alphaUcPeriod"/>
            </a:pPr>
            <a:r>
              <a:rPr lang="en-US" sz="2000" b="1" dirty="0" smtClean="0">
                <a:solidFill>
                  <a:srgbClr val="FF0000"/>
                </a:solidFill>
                <a:latin typeface="Palatino Linotype"/>
                <a:cs typeface="Palatino Linotype"/>
              </a:rPr>
              <a:t> Modern </a:t>
            </a:r>
            <a:r>
              <a:rPr lang="en-US" sz="2000" b="1" dirty="0" err="1" smtClean="0">
                <a:solidFill>
                  <a:srgbClr val="FF0000"/>
                </a:solidFill>
                <a:latin typeface="Palatino Linotype"/>
                <a:cs typeface="Palatino Linotype"/>
              </a:rPr>
              <a:t>Yönetim</a:t>
            </a:r>
            <a:r>
              <a:rPr lang="en-US" sz="2000" b="1" dirty="0" smtClean="0">
                <a:solidFill>
                  <a:srgbClr val="FF0000"/>
                </a:solidFill>
                <a:latin typeface="Palatino Linotype"/>
                <a:cs typeface="Palatino Linotype"/>
              </a:rPr>
              <a:t> </a:t>
            </a:r>
            <a:r>
              <a:rPr lang="en-US" sz="2000" b="1" dirty="0" err="1" smtClean="0">
                <a:solidFill>
                  <a:srgbClr val="FF0000"/>
                </a:solidFill>
                <a:latin typeface="Palatino Linotype"/>
                <a:cs typeface="Palatino Linotype"/>
              </a:rPr>
              <a:t>Teorileri</a:t>
            </a:r>
            <a:endParaRPr lang="en-US" sz="2000" b="1" dirty="0" smtClean="0">
              <a:solidFill>
                <a:srgbClr val="FF0000"/>
              </a:solidFill>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808" y="5130876"/>
            <a:ext cx="1219200" cy="535354"/>
          </a:xfrm>
          <a:prstGeom prst="rect">
            <a:avLst/>
          </a:prstGeom>
        </p:spPr>
      </p:pic>
      <p:pic>
        <p:nvPicPr>
          <p:cNvPr id="9" name="Picture 8" descr="Ekran Resmi 2017-09-07 17.26.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55" y="1334722"/>
            <a:ext cx="2996454" cy="4331508"/>
          </a:xfrm>
          <a:prstGeom prst="rect">
            <a:avLst/>
          </a:prstGeom>
        </p:spPr>
      </p:pic>
    </p:spTree>
    <p:extLst>
      <p:ext uri="{BB962C8B-B14F-4D97-AF65-F5344CB8AC3E}">
        <p14:creationId xmlns:p14="http://schemas.microsoft.com/office/powerpoint/2010/main" val="311327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Bilimsel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Yaklaşımı</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600200"/>
            <a:ext cx="4594579" cy="4525963"/>
          </a:xfrm>
        </p:spPr>
        <p:txBody>
          <a:bodyPr>
            <a:normAutofit fontScale="85000" lnSpcReduction="10000"/>
          </a:bodyPr>
          <a:lstStyle/>
          <a:p>
            <a:pPr marL="0" indent="0" algn="just">
              <a:buNone/>
            </a:pPr>
            <a:r>
              <a:rPr lang="tr-TR" dirty="0" smtClean="0">
                <a:latin typeface="Palatino Linotype"/>
                <a:cs typeface="Palatino Linotype"/>
              </a:rPr>
              <a:t>Sanayi </a:t>
            </a:r>
            <a:r>
              <a:rPr lang="tr-TR" dirty="0">
                <a:latin typeface="Palatino Linotype"/>
                <a:cs typeface="Palatino Linotype"/>
              </a:rPr>
              <a:t>devrimi ile birlikte kol gücüne dayalı üretim anlayışının yerini, makine gücü almıştır. Makineleşme ile birlikte gelen hızlı büyüme, işletme verimliliğini ve etkinliğini artırmak için çeşitli düşüncelerin doğmasına neden olmuştur</a:t>
            </a:r>
            <a:r>
              <a:rPr lang="tr-TR" dirty="0" smtClean="0">
                <a:latin typeface="Palatino Linotype"/>
                <a:cs typeface="Palatino Linotype"/>
              </a:rPr>
              <a:t>.</a:t>
            </a:r>
          </a:p>
          <a:p>
            <a:pPr marL="0" indent="0" algn="just">
              <a:buNone/>
            </a:pPr>
            <a:endParaRPr lang="tr-TR" dirty="0" smtClean="0">
              <a:latin typeface="Palatino Linotype"/>
              <a:cs typeface="Palatino Linotype"/>
            </a:endParaRPr>
          </a:p>
          <a:p>
            <a:pPr marL="0" indent="0" algn="just">
              <a:buNone/>
            </a:pPr>
            <a:r>
              <a:rPr lang="tr-TR" dirty="0" smtClean="0">
                <a:latin typeface="Palatino Linotype"/>
                <a:cs typeface="Palatino Linotype"/>
              </a:rPr>
              <a:t>Bu </a:t>
            </a:r>
            <a:r>
              <a:rPr lang="tr-TR" dirty="0">
                <a:latin typeface="Palatino Linotype"/>
                <a:cs typeface="Palatino Linotype"/>
              </a:rPr>
              <a:t>düşünceleri ortaya atanların başında </a:t>
            </a:r>
            <a:r>
              <a:rPr lang="tr-TR" dirty="0" err="1">
                <a:latin typeface="Palatino Linotype"/>
                <a:cs typeface="Palatino Linotype"/>
              </a:rPr>
              <a:t>Frederick</a:t>
            </a:r>
            <a:r>
              <a:rPr lang="tr-TR" dirty="0">
                <a:latin typeface="Palatino Linotype"/>
                <a:cs typeface="Palatino Linotype"/>
              </a:rPr>
              <a:t> </a:t>
            </a:r>
            <a:r>
              <a:rPr lang="tr-TR" dirty="0" err="1">
                <a:latin typeface="Palatino Linotype"/>
                <a:cs typeface="Palatino Linotype"/>
              </a:rPr>
              <a:t>Winslow</a:t>
            </a:r>
            <a:r>
              <a:rPr lang="tr-TR" dirty="0">
                <a:latin typeface="Palatino Linotype"/>
                <a:cs typeface="Palatino Linotype"/>
              </a:rPr>
              <a:t> Taylor gelmektedir. Taylor’un “Bilimsel Yönetim </a:t>
            </a:r>
            <a:r>
              <a:rPr lang="tr-TR" dirty="0" err="1">
                <a:latin typeface="Palatino Linotype"/>
                <a:cs typeface="Palatino Linotype"/>
              </a:rPr>
              <a:t>Yaklaşımı”nın</a:t>
            </a:r>
            <a:r>
              <a:rPr lang="tr-TR" dirty="0">
                <a:latin typeface="Palatino Linotype"/>
                <a:cs typeface="Palatino Linotype"/>
              </a:rPr>
              <a:t> gelişmesine; Frank ve </a:t>
            </a:r>
            <a:r>
              <a:rPr lang="tr-TR" dirty="0" err="1">
                <a:latin typeface="Palatino Linotype"/>
                <a:cs typeface="Palatino Linotype"/>
              </a:rPr>
              <a:t>Lillian</a:t>
            </a:r>
            <a:r>
              <a:rPr lang="tr-TR" dirty="0">
                <a:latin typeface="Palatino Linotype"/>
                <a:cs typeface="Palatino Linotype"/>
              </a:rPr>
              <a:t> </a:t>
            </a:r>
            <a:r>
              <a:rPr lang="tr-TR" dirty="0" err="1">
                <a:latin typeface="Palatino Linotype"/>
                <a:cs typeface="Palatino Linotype"/>
              </a:rPr>
              <a:t>Gilberth</a:t>
            </a:r>
            <a:r>
              <a:rPr lang="tr-TR" dirty="0">
                <a:latin typeface="Palatino Linotype"/>
                <a:cs typeface="Palatino Linotype"/>
              </a:rPr>
              <a:t> </a:t>
            </a:r>
            <a:r>
              <a:rPr lang="tr-TR" dirty="0" err="1">
                <a:latin typeface="Palatino Linotype"/>
                <a:cs typeface="Palatino Linotype"/>
              </a:rPr>
              <a:t>Harrington</a:t>
            </a:r>
            <a:r>
              <a:rPr lang="tr-TR" dirty="0">
                <a:latin typeface="Palatino Linotype"/>
                <a:cs typeface="Palatino Linotype"/>
              </a:rPr>
              <a:t> </a:t>
            </a:r>
            <a:r>
              <a:rPr lang="tr-TR" dirty="0" err="1">
                <a:latin typeface="Palatino Linotype"/>
                <a:cs typeface="Palatino Linotype"/>
              </a:rPr>
              <a:t>Emerson</a:t>
            </a:r>
            <a:r>
              <a:rPr lang="tr-TR" dirty="0">
                <a:latin typeface="Palatino Linotype"/>
                <a:cs typeface="Palatino Linotype"/>
              </a:rPr>
              <a:t>, Henry L. </a:t>
            </a:r>
            <a:r>
              <a:rPr lang="tr-TR" dirty="0" err="1">
                <a:latin typeface="Palatino Linotype"/>
                <a:cs typeface="Palatino Linotype"/>
              </a:rPr>
              <a:t>Gantt</a:t>
            </a:r>
            <a:r>
              <a:rPr lang="tr-TR" dirty="0">
                <a:latin typeface="Palatino Linotype"/>
                <a:cs typeface="Palatino Linotype"/>
              </a:rPr>
              <a:t>, gibi düşünürlerde katkıda bulunmuştur. Bu düşünürlerin fikir, düşünce ve çalışmaları sonucu oluşan Bilimsel Yönetim Yaklaşımı süreci, endüstri devriminin etkilerinin yaşandığı 1900’lü yıllarda işlerin analiz edilerek temel bileşenlerinin ayrılması ile sınıflandırılması sonucu ortaya çıkmıştır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19 16.13.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778" y="1713088"/>
            <a:ext cx="4092221" cy="3830983"/>
          </a:xfrm>
          <a:prstGeom prst="rect">
            <a:avLst/>
          </a:prstGeom>
        </p:spPr>
      </p:pic>
    </p:spTree>
    <p:extLst>
      <p:ext uri="{BB962C8B-B14F-4D97-AF65-F5344CB8AC3E}">
        <p14:creationId xmlns:p14="http://schemas.microsoft.com/office/powerpoint/2010/main" val="389429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Frederick </a:t>
            </a:r>
            <a:r>
              <a:rPr lang="en-US" sz="2700" b="1" dirty="0">
                <a:solidFill>
                  <a:srgbClr val="002060"/>
                </a:solidFill>
                <a:latin typeface="Palatino Linotype"/>
                <a:cs typeface="Palatino Linotype"/>
              </a:rPr>
              <a:t>Winslow </a:t>
            </a:r>
            <a:r>
              <a:rPr lang="en-US" sz="2700" b="1" dirty="0" smtClean="0">
                <a:solidFill>
                  <a:srgbClr val="002060"/>
                </a:solidFill>
                <a:latin typeface="Palatino Linotype"/>
                <a:cs typeface="Palatino Linotype"/>
              </a:rPr>
              <a:t>Taylor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4832280"/>
          </a:xfrm>
        </p:spPr>
        <p:txBody>
          <a:bodyPr>
            <a:normAutofit/>
          </a:bodyPr>
          <a:lstStyle/>
          <a:p>
            <a:pPr marL="0" indent="0" algn="just">
              <a:buNone/>
            </a:pPr>
            <a:r>
              <a:rPr lang="tr-TR" dirty="0">
                <a:latin typeface="Palatino Linotype"/>
                <a:cs typeface="Palatino Linotype"/>
              </a:rPr>
              <a:t>Bilimsel yönetim yaklaşımının kurucusu olan Amerikalı makine mühendisi </a:t>
            </a:r>
            <a:r>
              <a:rPr lang="tr-TR" dirty="0" err="1">
                <a:latin typeface="Palatino Linotype"/>
                <a:cs typeface="Palatino Linotype"/>
              </a:rPr>
              <a:t>Fredirick</a:t>
            </a:r>
            <a:r>
              <a:rPr lang="tr-TR" dirty="0">
                <a:latin typeface="Palatino Linotype"/>
                <a:cs typeface="Palatino Linotype"/>
              </a:rPr>
              <a:t> W. Taylor, israf ve kayıplara yol açan etkenleri rasyonel yöntemlerle kontrol altına alarak verimliliği artırma çabalarına ilişkin otuz yıllık deneyim ve araştırmaları sonucunda esasen Amerikan Makine Mühendisleri Birliğine sunulmak üzere hazırladığı ve mühendislere, sanayi ve imalat kuruluşlarının idarecileri ve bu kurumlarda çalışan herkese hitap edeceğini düşündüğü “Bilimsel Yönetimin İlkeleri” başlıklı çalışması 1911 yılında yayınlanmıştır</a:t>
            </a:r>
            <a:r>
              <a:rPr lang="tr-TR" dirty="0" smtClean="0">
                <a:latin typeface="Palatino Linotype"/>
                <a:cs typeface="Palatino Linotype"/>
              </a:rPr>
              <a:t>.</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2177449"/>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r>
              <a:rPr lang="tr-TR" sz="900" b="1" dirty="0" smtClean="0">
                <a:effectLst/>
              </a:rPr>
              <a:t>F. </a:t>
            </a:r>
            <a:r>
              <a:rPr lang="tr-TR" sz="900" b="1" dirty="0" err="1" smtClean="0">
                <a:effectLst/>
              </a:rPr>
              <a:t>Winslow</a:t>
            </a:r>
            <a:r>
              <a:rPr lang="tr-TR" sz="900" b="1" dirty="0" smtClean="0">
                <a:effectLst/>
              </a:rPr>
              <a:t> Taylor</a:t>
            </a:r>
            <a:endParaRPr lang="tr-TR" sz="1600" dirty="0">
              <a:effectLst/>
            </a:endParaRPr>
          </a:p>
        </p:txBody>
      </p:sp>
      <p:pic>
        <p:nvPicPr>
          <p:cNvPr id="9" name="Picture 8" descr="Ekran Resmi 2017-08-19 16.16.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261" y="1417637"/>
            <a:ext cx="2001444" cy="1799999"/>
          </a:xfrm>
          <a:prstGeom prst="rect">
            <a:avLst/>
          </a:prstGeom>
        </p:spPr>
      </p:pic>
      <p:pic>
        <p:nvPicPr>
          <p:cNvPr id="10" name="Picture 9" descr="Ekran Resmi 2017-08-19 16.18.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8801" y="3542973"/>
            <a:ext cx="1907999" cy="2554969"/>
          </a:xfrm>
          <a:prstGeom prst="rect">
            <a:avLst/>
          </a:prstGeom>
        </p:spPr>
      </p:pic>
    </p:spTree>
    <p:extLst>
      <p:ext uri="{BB962C8B-B14F-4D97-AF65-F5344CB8AC3E}">
        <p14:creationId xmlns:p14="http://schemas.microsoft.com/office/powerpoint/2010/main" val="799019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Frederick </a:t>
            </a:r>
            <a:r>
              <a:rPr lang="en-US" sz="2700" b="1" dirty="0">
                <a:solidFill>
                  <a:srgbClr val="002060"/>
                </a:solidFill>
                <a:latin typeface="Palatino Linotype"/>
                <a:cs typeface="Palatino Linotype"/>
              </a:rPr>
              <a:t>Winslow </a:t>
            </a:r>
            <a:r>
              <a:rPr lang="en-US" sz="2700" b="1" dirty="0" smtClean="0">
                <a:solidFill>
                  <a:srgbClr val="002060"/>
                </a:solidFill>
                <a:latin typeface="Palatino Linotype"/>
                <a:cs typeface="Palatino Linotype"/>
              </a:rPr>
              <a:t>Taylor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3465689" cy="3657149"/>
          </a:xfrm>
        </p:spPr>
        <p:txBody>
          <a:bodyPr>
            <a:normAutofit fontScale="92500" lnSpcReduction="10000"/>
          </a:bodyPr>
          <a:lstStyle/>
          <a:p>
            <a:pPr marL="0" indent="0" algn="just">
              <a:buNone/>
            </a:pPr>
            <a:r>
              <a:rPr lang="tr-TR" dirty="0" smtClean="0">
                <a:latin typeface="Palatino Linotype"/>
                <a:cs typeface="Palatino Linotype"/>
              </a:rPr>
              <a:t>Taylor</a:t>
            </a:r>
            <a:r>
              <a:rPr lang="tr-TR" dirty="0">
                <a:latin typeface="Palatino Linotype"/>
                <a:cs typeface="Palatino Linotype"/>
              </a:rPr>
              <a:t>; eski yönetim sisteminde başarı, neredeyse tamamen işçinin gayretli çalışmasına bağlanmıştır ve bu gayretin gerçekten elde edilmesi kolaylıkla sağlanamamaktadır. </a:t>
            </a:r>
            <a:endParaRPr lang="tr-TR" dirty="0" smtClean="0">
              <a:latin typeface="Palatino Linotype"/>
              <a:cs typeface="Palatino Linotype"/>
            </a:endParaRPr>
          </a:p>
          <a:p>
            <a:pPr marL="0" indent="0" algn="just">
              <a:buNone/>
            </a:pPr>
            <a:endParaRPr lang="tr-TR" dirty="0" smtClean="0">
              <a:latin typeface="Palatino Linotype"/>
              <a:cs typeface="Palatino Linotype"/>
            </a:endParaRPr>
          </a:p>
          <a:p>
            <a:pPr marL="0" indent="0" algn="just">
              <a:buNone/>
            </a:pPr>
            <a:r>
              <a:rPr lang="tr-TR" dirty="0" smtClean="0">
                <a:latin typeface="Palatino Linotype"/>
                <a:cs typeface="Palatino Linotype"/>
              </a:rPr>
              <a:t>Bilimsel </a:t>
            </a:r>
            <a:r>
              <a:rPr lang="tr-TR" dirty="0">
                <a:latin typeface="Palatino Linotype"/>
                <a:cs typeface="Palatino Linotype"/>
              </a:rPr>
              <a:t>yönetim altında ise, çalışanın gayreti, hüneri, iyi niyeti eski sistemde mümkün olandan daha fazla ve tam bir düzenlilik içindedir. </a:t>
            </a:r>
            <a:endParaRPr lang="tr-TR" dirty="0" smtClean="0">
              <a:latin typeface="Palatino Linotype"/>
              <a:cs typeface="Palatino Linotype"/>
            </a:endParaRPr>
          </a:p>
          <a:p>
            <a:pPr marL="0" indent="0" algn="just">
              <a:buNone/>
            </a:pPr>
            <a:endParaRPr lang="tr-TR"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19 16.44.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888" y="1417638"/>
            <a:ext cx="5221111" cy="3533395"/>
          </a:xfrm>
          <a:prstGeom prst="rect">
            <a:avLst/>
          </a:prstGeom>
        </p:spPr>
      </p:pic>
      <p:sp>
        <p:nvSpPr>
          <p:cNvPr id="11" name="Content Placeholder 2"/>
          <p:cNvSpPr txBox="1">
            <a:spLocks/>
          </p:cNvSpPr>
          <p:nvPr/>
        </p:nvSpPr>
        <p:spPr>
          <a:xfrm>
            <a:off x="412045" y="5063921"/>
            <a:ext cx="8343601" cy="130951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dirty="0" smtClean="0">
                <a:latin typeface="Palatino Linotype"/>
                <a:cs typeface="Palatino Linotype"/>
              </a:rPr>
              <a:t>İşçi tarafındaki bu gelişmeye ek olarak yöneticiler de eski sistemde hayal bile etmedikleri yeni sorumluluk, görev ve yüklerle karşılaşacaklardır. Taylor’un dört başlık altında topladığı bu görev ve yükleri bilimsel yönetimin ilkeleri olarak adlandırmıştır.</a:t>
            </a:r>
            <a:endParaRPr lang="tr-TR" dirty="0">
              <a:latin typeface="Palatino Linotype"/>
              <a:cs typeface="Palatino Linotype"/>
            </a:endParaRPr>
          </a:p>
        </p:txBody>
      </p:sp>
    </p:spTree>
    <p:extLst>
      <p:ext uri="{BB962C8B-B14F-4D97-AF65-F5344CB8AC3E}">
        <p14:creationId xmlns:p14="http://schemas.microsoft.com/office/powerpoint/2010/main" val="2830089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Frank </a:t>
            </a:r>
            <a:r>
              <a:rPr lang="en-US" sz="2700" b="1" dirty="0" err="1">
                <a:solidFill>
                  <a:srgbClr val="002060"/>
                </a:solidFill>
                <a:latin typeface="Palatino Linotype"/>
                <a:cs typeface="Palatino Linotype"/>
              </a:rPr>
              <a:t>ve</a:t>
            </a:r>
            <a:r>
              <a:rPr lang="en-US" sz="2700" b="1" dirty="0">
                <a:solidFill>
                  <a:srgbClr val="002060"/>
                </a:solidFill>
                <a:latin typeface="Palatino Linotype"/>
                <a:cs typeface="Palatino Linotype"/>
              </a:rPr>
              <a:t> Lillian </a:t>
            </a:r>
            <a:r>
              <a:rPr lang="en-US" sz="2700" b="1" dirty="0" err="1" smtClean="0">
                <a:solidFill>
                  <a:srgbClr val="002060"/>
                </a:solidFill>
                <a:latin typeface="Palatino Linotype"/>
                <a:cs typeface="Palatino Linotype"/>
              </a:rPr>
              <a:t>Gilbreth</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4832280"/>
          </a:xfrm>
        </p:spPr>
        <p:txBody>
          <a:bodyPr>
            <a:normAutofit/>
          </a:bodyPr>
          <a:lstStyle/>
          <a:p>
            <a:pPr marL="0" indent="0" algn="just">
              <a:buNone/>
            </a:pPr>
            <a:r>
              <a:rPr lang="tr-TR" sz="1600" dirty="0">
                <a:latin typeface="Palatino Linotype"/>
                <a:cs typeface="Palatino Linotype"/>
              </a:rPr>
              <a:t>İnşaat endüstrisinde ilk işe başladığından beri Frank </a:t>
            </a:r>
            <a:r>
              <a:rPr lang="tr-TR" sz="1600" dirty="0" err="1">
                <a:latin typeface="Palatino Linotype"/>
                <a:cs typeface="Palatino Linotype"/>
              </a:rPr>
              <a:t>Gilbreth</a:t>
            </a:r>
            <a:r>
              <a:rPr lang="tr-TR" sz="1600" dirty="0">
                <a:latin typeface="Palatino Linotype"/>
                <a:cs typeface="Palatino Linotype"/>
              </a:rPr>
              <a:t> işçilerin kendi çalışma metotlarını geliştirdiğini ve hiçbir işçinin aynı metodu kullanmadığını gözlemlemiştir. </a:t>
            </a:r>
            <a:endParaRPr lang="tr-TR" sz="1600" dirty="0" smtClean="0">
              <a:latin typeface="Palatino Linotype"/>
              <a:cs typeface="Palatino Linotype"/>
            </a:endParaRPr>
          </a:p>
          <a:p>
            <a:pPr marL="0" indent="0" algn="just">
              <a:buNone/>
            </a:pPr>
            <a:endParaRPr lang="tr-TR" sz="1600" dirty="0" smtClean="0">
              <a:latin typeface="Palatino Linotype"/>
              <a:cs typeface="Palatino Linotype"/>
            </a:endParaRPr>
          </a:p>
          <a:p>
            <a:pPr marL="0" indent="0" algn="just">
              <a:buNone/>
            </a:pPr>
            <a:r>
              <a:rPr lang="tr-TR" sz="1600" dirty="0" smtClean="0">
                <a:latin typeface="Palatino Linotype"/>
                <a:cs typeface="Palatino Linotype"/>
              </a:rPr>
              <a:t>Tuğla </a:t>
            </a:r>
            <a:r>
              <a:rPr lang="tr-TR" sz="1600" dirty="0">
                <a:latin typeface="Palatino Linotype"/>
                <a:cs typeface="Palatino Linotype"/>
              </a:rPr>
              <a:t>örme işini incelerken işçilerin işlerini yaparken her zaman aynı metodu kullanmadıklarını fark etmiş ve bu gözlemler ona yapılacak işler için en iyi yolu araştırmaya sevk etmiştir. </a:t>
            </a:r>
            <a:endParaRPr lang="tr-TR" sz="1600" dirty="0" smtClean="0">
              <a:latin typeface="Palatino Linotype"/>
              <a:cs typeface="Palatino Linotype"/>
            </a:endParaRPr>
          </a:p>
          <a:p>
            <a:pPr marL="0" indent="0" algn="just">
              <a:buNone/>
            </a:pPr>
            <a:endParaRPr lang="tr-TR" sz="1600" dirty="0">
              <a:latin typeface="Palatino Linotype"/>
              <a:cs typeface="Palatino Linotype"/>
            </a:endParaRPr>
          </a:p>
          <a:p>
            <a:pPr marL="0" indent="0" algn="just">
              <a:buNone/>
            </a:pPr>
            <a:r>
              <a:rPr lang="tr-TR" sz="1600" dirty="0" smtClean="0">
                <a:latin typeface="Palatino Linotype"/>
                <a:cs typeface="Palatino Linotype"/>
              </a:rPr>
              <a:t>Frank </a:t>
            </a:r>
            <a:r>
              <a:rPr lang="tr-TR" sz="1600" dirty="0">
                <a:latin typeface="Palatino Linotype"/>
                <a:cs typeface="Palatino Linotype"/>
              </a:rPr>
              <a:t>tuğla örme işinde birçok yenilik geliştirmiştir. İcat ettiği yapı iskelesi sayesinde çalışma platformunu çabucak ayarlayabiliyor ve böylelikle işçiler her zaman en uygun seviyede çalışma yapabiliyordu. Bunun yanında yapı iskelesine koyduğu raf ile tuğlalar ile harç iskeleye konuluyor, işçilerin eğilip tuğla ve harç almak için harcadıkları zamandan tasarruf ediliyordu. Frank tuğla ve harcı iskeleye öyle yerleştirmiştir ki tuğla örme işçisi bir eli ile tuğlayı diğer eli ile harcı alabiliyordu. Bu sayede oluşturduğu hareket etütleri ile önemli derecede veremlilik </a:t>
            </a:r>
            <a:r>
              <a:rPr lang="tr-TR" sz="1600" dirty="0" smtClean="0">
                <a:latin typeface="Palatino Linotype"/>
                <a:cs typeface="Palatino Linotype"/>
              </a:rPr>
              <a:t>sağlayabiliyordu.</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4237673"/>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r>
              <a:rPr lang="tr-TR" sz="900" b="1" dirty="0" err="1"/>
              <a:t>Lillian</a:t>
            </a:r>
            <a:r>
              <a:rPr lang="tr-TR" sz="900" b="1" dirty="0"/>
              <a:t> </a:t>
            </a:r>
            <a:r>
              <a:rPr lang="tr-TR" sz="900" b="1" dirty="0" err="1" smtClean="0"/>
              <a:t>Gilbreth</a:t>
            </a: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1000" b="1" dirty="0" smtClean="0"/>
          </a:p>
          <a:p>
            <a:pPr algn="ctr">
              <a:spcBef>
                <a:spcPts val="600"/>
              </a:spcBef>
            </a:pPr>
            <a:endParaRPr lang="tr-TR" sz="100" b="1" dirty="0"/>
          </a:p>
          <a:p>
            <a:pPr algn="ctr">
              <a:spcBef>
                <a:spcPts val="600"/>
              </a:spcBef>
            </a:pPr>
            <a:r>
              <a:rPr lang="tr-TR" sz="900" b="1" dirty="0" smtClean="0"/>
              <a:t>Frank </a:t>
            </a:r>
            <a:r>
              <a:rPr lang="tr-TR" sz="900" b="1" dirty="0" err="1" smtClean="0"/>
              <a:t>Gilbreth</a:t>
            </a: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endParaRPr lang="tr-TR" sz="1600" dirty="0">
              <a:effectLst/>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820111" y="1417638"/>
            <a:ext cx="1767911" cy="1785584"/>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820110" y="3428999"/>
            <a:ext cx="1767911" cy="1806223"/>
          </a:xfrm>
          <a:prstGeom prst="rect">
            <a:avLst/>
          </a:prstGeom>
          <a:noFill/>
          <a:ln>
            <a:noFill/>
          </a:ln>
        </p:spPr>
      </p:pic>
    </p:spTree>
    <p:extLst>
      <p:ext uri="{BB962C8B-B14F-4D97-AF65-F5344CB8AC3E}">
        <p14:creationId xmlns:p14="http://schemas.microsoft.com/office/powerpoint/2010/main" val="2596058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Frank </a:t>
            </a:r>
            <a:r>
              <a:rPr lang="en-US" sz="2700" b="1" dirty="0" err="1">
                <a:solidFill>
                  <a:srgbClr val="002060"/>
                </a:solidFill>
                <a:latin typeface="Palatino Linotype"/>
                <a:cs typeface="Palatino Linotype"/>
              </a:rPr>
              <a:t>ve</a:t>
            </a:r>
            <a:r>
              <a:rPr lang="en-US" sz="2700" b="1" dirty="0">
                <a:solidFill>
                  <a:srgbClr val="002060"/>
                </a:solidFill>
                <a:latin typeface="Palatino Linotype"/>
                <a:cs typeface="Palatino Linotype"/>
              </a:rPr>
              <a:t> Lillian </a:t>
            </a:r>
            <a:r>
              <a:rPr lang="en-US" sz="2700" b="1" dirty="0" err="1" smtClean="0">
                <a:solidFill>
                  <a:srgbClr val="002060"/>
                </a:solidFill>
                <a:latin typeface="Palatino Linotype"/>
                <a:cs typeface="Palatino Linotype"/>
              </a:rPr>
              <a:t>Gilbreth</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293884"/>
            <a:ext cx="3152122" cy="4832280"/>
          </a:xfrm>
        </p:spPr>
        <p:txBody>
          <a:bodyPr>
            <a:normAutofit/>
          </a:bodyPr>
          <a:lstStyle/>
          <a:p>
            <a:pPr marL="0" indent="0" algn="just">
              <a:buNone/>
            </a:pPr>
            <a:r>
              <a:rPr lang="tr-TR" sz="1800" dirty="0">
                <a:latin typeface="Palatino Linotype"/>
                <a:cs typeface="Palatino Linotype"/>
              </a:rPr>
              <a:t>Taylor’un zaman etütlerine önem vermesi yanında hareket etütlerine hız veren </a:t>
            </a:r>
            <a:r>
              <a:rPr lang="tr-TR" sz="1800" dirty="0" err="1">
                <a:latin typeface="Palatino Linotype"/>
                <a:cs typeface="Palatino Linotype"/>
              </a:rPr>
              <a:t>Gilbreth</a:t>
            </a:r>
            <a:r>
              <a:rPr lang="tr-TR" sz="1800" dirty="0">
                <a:latin typeface="Palatino Linotype"/>
                <a:cs typeface="Palatino Linotype"/>
              </a:rPr>
              <a:t> tuğla örme işlerini incelemiştir. Tuğla örme işleminde yaptığı </a:t>
            </a:r>
            <a:r>
              <a:rPr lang="tr-TR" sz="1800" dirty="0" smtClean="0">
                <a:latin typeface="Palatino Linotype"/>
                <a:cs typeface="Palatino Linotype"/>
              </a:rPr>
              <a:t>basitleştirmelerde </a:t>
            </a:r>
            <a:r>
              <a:rPr lang="tr-TR" sz="1800" dirty="0">
                <a:latin typeface="Palatino Linotype"/>
                <a:cs typeface="Palatino Linotype"/>
              </a:rPr>
              <a:t>dış duvar örmesinde 18 hareketi 4-5 harekete ve iç duvarı örmede 18 hareketi 2’ye indirmiş ve yeni yöntemlerle bir saatlik işgücü ile 120 yerine 350 tuğla örme imkanı </a:t>
            </a:r>
            <a:r>
              <a:rPr lang="tr-TR" sz="1800" dirty="0" smtClean="0">
                <a:latin typeface="Palatino Linotype"/>
                <a:cs typeface="Palatino Linotype"/>
              </a:rPr>
              <a:t>sağlamıştır</a:t>
            </a:r>
            <a:r>
              <a:rPr lang="tr-TR" sz="1800" dirty="0">
                <a:latin typeface="Palatino Linotype"/>
                <a:cs typeface="Palatino Linotype"/>
              </a:rPr>
              <a:t>.</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21 11.1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321" y="1417638"/>
            <a:ext cx="5343879" cy="3977101"/>
          </a:xfrm>
          <a:prstGeom prst="rect">
            <a:avLst/>
          </a:prstGeom>
        </p:spPr>
      </p:pic>
    </p:spTree>
    <p:extLst>
      <p:ext uri="{BB962C8B-B14F-4D97-AF65-F5344CB8AC3E}">
        <p14:creationId xmlns:p14="http://schemas.microsoft.com/office/powerpoint/2010/main" val="327020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Harrington Emerson</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1655338"/>
          </a:xfrm>
        </p:spPr>
        <p:txBody>
          <a:bodyPr>
            <a:normAutofit/>
          </a:bodyPr>
          <a:lstStyle/>
          <a:p>
            <a:pPr marL="0" indent="0" algn="just">
              <a:buNone/>
            </a:pPr>
            <a:r>
              <a:rPr lang="tr-TR" sz="1600" dirty="0" err="1">
                <a:latin typeface="Palatino Linotype"/>
                <a:cs typeface="Palatino Linotype"/>
              </a:rPr>
              <a:t>Harington</a:t>
            </a:r>
            <a:r>
              <a:rPr lang="tr-TR" sz="1600" dirty="0">
                <a:latin typeface="Palatino Linotype"/>
                <a:cs typeface="Palatino Linotype"/>
              </a:rPr>
              <a:t> </a:t>
            </a:r>
            <a:r>
              <a:rPr lang="tr-TR" sz="1600" dirty="0" err="1">
                <a:latin typeface="Palatino Linotype"/>
                <a:cs typeface="Palatino Linotype"/>
              </a:rPr>
              <a:t>Emerson</a:t>
            </a:r>
            <a:r>
              <a:rPr lang="tr-TR" sz="1600" dirty="0">
                <a:latin typeface="Palatino Linotype"/>
                <a:cs typeface="Palatino Linotype"/>
              </a:rPr>
              <a:t> 1913 yılında yazdığı “</a:t>
            </a:r>
            <a:r>
              <a:rPr lang="tr-TR" sz="1600" dirty="0" err="1">
                <a:latin typeface="Palatino Linotype"/>
                <a:cs typeface="Palatino Linotype"/>
              </a:rPr>
              <a:t>Twelve</a:t>
            </a:r>
            <a:r>
              <a:rPr lang="tr-TR" sz="1600" dirty="0">
                <a:latin typeface="Palatino Linotype"/>
                <a:cs typeface="Palatino Linotype"/>
              </a:rPr>
              <a:t> </a:t>
            </a:r>
            <a:r>
              <a:rPr lang="tr-TR" sz="1600" dirty="0" err="1">
                <a:latin typeface="Palatino Linotype"/>
                <a:cs typeface="Palatino Linotype"/>
              </a:rPr>
              <a:t>Principles</a:t>
            </a:r>
            <a:r>
              <a:rPr lang="tr-TR" sz="1600" dirty="0">
                <a:latin typeface="Palatino Linotype"/>
                <a:cs typeface="Palatino Linotype"/>
              </a:rPr>
              <a:t> of </a:t>
            </a:r>
            <a:r>
              <a:rPr lang="tr-TR" sz="1600" dirty="0" err="1">
                <a:latin typeface="Palatino Linotype"/>
                <a:cs typeface="Palatino Linotype"/>
              </a:rPr>
              <a:t>Efficienciy</a:t>
            </a:r>
            <a:r>
              <a:rPr lang="tr-TR" sz="1600" dirty="0">
                <a:latin typeface="Palatino Linotype"/>
                <a:cs typeface="Palatino Linotype"/>
              </a:rPr>
              <a:t>” Verimliliğin </a:t>
            </a:r>
            <a:r>
              <a:rPr lang="tr-TR" sz="1600" dirty="0" err="1">
                <a:latin typeface="Palatino Linotype"/>
                <a:cs typeface="Palatino Linotype"/>
              </a:rPr>
              <a:t>Oniki</a:t>
            </a:r>
            <a:r>
              <a:rPr lang="tr-TR" sz="1600" dirty="0">
                <a:latin typeface="Palatino Linotype"/>
                <a:cs typeface="Palatino Linotype"/>
              </a:rPr>
              <a:t> İlkesi adlı kitabında bir organizasyon için israfın önlenmesi ve örgütlenmenin oluşturularak verimliliğin sağlanması için </a:t>
            </a:r>
            <a:r>
              <a:rPr lang="tr-TR" sz="1600" dirty="0" err="1">
                <a:latin typeface="Palatino Linotype"/>
                <a:cs typeface="Palatino Linotype"/>
              </a:rPr>
              <a:t>oniki</a:t>
            </a:r>
            <a:r>
              <a:rPr lang="tr-TR" sz="1600" dirty="0">
                <a:latin typeface="Palatino Linotype"/>
                <a:cs typeface="Palatino Linotype"/>
              </a:rPr>
              <a:t> ilkeden söz etmiştir. Bu </a:t>
            </a:r>
            <a:r>
              <a:rPr lang="tr-TR" sz="1600" dirty="0" smtClean="0">
                <a:latin typeface="Palatino Linotype"/>
                <a:cs typeface="Palatino Linotype"/>
              </a:rPr>
              <a:t>ilkeler:</a:t>
            </a: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4832281"/>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r>
              <a:rPr lang="tr-TR" sz="900" b="1" dirty="0" err="1" smtClean="0"/>
              <a:t>Harrington</a:t>
            </a:r>
            <a:r>
              <a:rPr lang="tr-TR" sz="900" b="1" dirty="0" smtClean="0"/>
              <a:t> </a:t>
            </a:r>
            <a:r>
              <a:rPr lang="tr-TR" sz="900" b="1" dirty="0" err="1" smtClean="0"/>
              <a:t>Emerson</a:t>
            </a: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endParaRPr lang="tr-TR" sz="1600" dirty="0">
              <a:effectLst/>
            </a:endParaRPr>
          </a:p>
        </p:txBody>
      </p:sp>
      <p:pic>
        <p:nvPicPr>
          <p:cNvPr id="5" name="Picture 4" descr="Ekran Resmi 2017-08-21 11.29.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110" y="1417638"/>
            <a:ext cx="1767913" cy="2013656"/>
          </a:xfrm>
          <a:prstGeom prst="rect">
            <a:avLst/>
          </a:prstGeom>
        </p:spPr>
      </p:pic>
      <p:pic>
        <p:nvPicPr>
          <p:cNvPr id="9" name="Picture 8" descr="Ekran Resmi 2017-08-21 11.32.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093" y="3640668"/>
            <a:ext cx="1795218" cy="2401710"/>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694886675"/>
              </p:ext>
            </p:extLst>
          </p:nvPr>
        </p:nvGraphicFramePr>
        <p:xfrm>
          <a:off x="477838" y="2755900"/>
          <a:ext cx="6097587" cy="3665538"/>
        </p:xfrm>
        <a:graphic>
          <a:graphicData uri="http://schemas.openxmlformats.org/presentationml/2006/ole">
            <mc:AlternateContent xmlns:mc="http://schemas.openxmlformats.org/markup-compatibility/2006">
              <mc:Choice xmlns:v="urn:schemas-microsoft-com:vml" Requires="v">
                <p:oleObj spid="_x0000_s1083" name="Document" r:id="rId7" imgW="4648200" imgH="3175000" progId="Word.Document.12">
                  <p:embed/>
                </p:oleObj>
              </mc:Choice>
              <mc:Fallback>
                <p:oleObj name="Document" r:id="rId7" imgW="4648200" imgH="3175000" progId="Word.Document.12">
                  <p:embed/>
                  <p:pic>
                    <p:nvPicPr>
                      <p:cNvPr id="0" name=""/>
                      <p:cNvPicPr/>
                      <p:nvPr/>
                    </p:nvPicPr>
                    <p:blipFill>
                      <a:blip r:embed="rId8"/>
                      <a:stretch>
                        <a:fillRect/>
                      </a:stretch>
                    </p:blipFill>
                    <p:spPr>
                      <a:xfrm>
                        <a:off x="477838" y="2755900"/>
                        <a:ext cx="6097587" cy="3665538"/>
                      </a:xfrm>
                      <a:prstGeom prst="rect">
                        <a:avLst/>
                      </a:prstGeom>
                    </p:spPr>
                  </p:pic>
                </p:oleObj>
              </mc:Fallback>
            </mc:AlternateContent>
          </a:graphicData>
        </a:graphic>
      </p:graphicFrame>
    </p:spTree>
    <p:extLst>
      <p:ext uri="{BB962C8B-B14F-4D97-AF65-F5344CB8AC3E}">
        <p14:creationId xmlns:p14="http://schemas.microsoft.com/office/powerpoint/2010/main" val="293580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Henry L. Gantt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2320516"/>
          </a:xfrm>
        </p:spPr>
        <p:txBody>
          <a:bodyPr>
            <a:normAutofit lnSpcReduction="10000"/>
          </a:bodyPr>
          <a:lstStyle/>
          <a:p>
            <a:pPr marL="0" indent="0" algn="just">
              <a:buNone/>
            </a:pPr>
            <a:r>
              <a:rPr lang="tr-TR" sz="1600" dirty="0"/>
              <a:t>Taylor’un en yakın meslektaşlarından biri olan Henry </a:t>
            </a:r>
            <a:r>
              <a:rPr lang="tr-TR" sz="1600" dirty="0" err="1"/>
              <a:t>Gantt</a:t>
            </a:r>
            <a:r>
              <a:rPr lang="tr-TR" sz="1600" dirty="0"/>
              <a:t>, onunla birlikte </a:t>
            </a:r>
            <a:r>
              <a:rPr lang="tr-TR" sz="1600" dirty="0" err="1"/>
              <a:t>Midvale</a:t>
            </a:r>
            <a:r>
              <a:rPr lang="tr-TR" sz="1600" dirty="0"/>
              <a:t> ve </a:t>
            </a:r>
            <a:r>
              <a:rPr lang="tr-TR" sz="1600" dirty="0" err="1"/>
              <a:t>Bethlehem</a:t>
            </a:r>
            <a:r>
              <a:rPr lang="tr-TR" sz="1600" dirty="0"/>
              <a:t> çelik işletmeleri dahil çeşitli kuruluşlarda çalışmıştır. </a:t>
            </a:r>
            <a:r>
              <a:rPr lang="tr-TR" sz="1600" dirty="0" err="1" smtClean="0"/>
              <a:t>Gantt’ın</a:t>
            </a:r>
            <a:r>
              <a:rPr lang="tr-TR" sz="1600" dirty="0" smtClean="0"/>
              <a:t> en </a:t>
            </a:r>
            <a:r>
              <a:rPr lang="tr-TR" sz="1600" dirty="0"/>
              <a:t>iyi bilinen çalışmaları olan planlama, zamanlama ve kontrol grafiklerini gösteren “</a:t>
            </a:r>
            <a:r>
              <a:rPr lang="tr-TR" sz="1600" dirty="0" err="1"/>
              <a:t>Gantt</a:t>
            </a:r>
            <a:r>
              <a:rPr lang="tr-TR" sz="1600" dirty="0"/>
              <a:t> şemaları” bugün bile kullanılmaktadır. </a:t>
            </a:r>
            <a:r>
              <a:rPr lang="tr-TR" sz="1600" dirty="0" err="1"/>
              <a:t>Gantt</a:t>
            </a:r>
            <a:r>
              <a:rPr lang="tr-TR" sz="1600" dirty="0"/>
              <a:t> aynı zamanda benzeri olmayan bir ücret teşvik sistemi geliştirmiştir. Buna göre işçilere verilen zaman limiti içinde gereken standartlara ulaştıkları zaman ek ödeme yapıldığı gibi onların ustaları da, işçiler bu istenen düzeye gelince pirim verilerek ödüllendiriliyordu. </a:t>
            </a:r>
            <a:r>
              <a:rPr lang="tr-TR" sz="1600" dirty="0" err="1"/>
              <a:t>Gantt</a:t>
            </a:r>
            <a:r>
              <a:rPr lang="tr-TR" sz="1600" dirty="0"/>
              <a:t> zorluk çeken işçileri eğitmeleri için ustaları sürekli olarak </a:t>
            </a:r>
            <a:r>
              <a:rPr lang="tr-TR" sz="1600" dirty="0" smtClean="0"/>
              <a:t>özendirmiştir</a:t>
            </a:r>
            <a:r>
              <a:rPr lang="tr-TR" sz="1600" dirty="0"/>
              <a:t>.</a:t>
            </a:r>
            <a:endParaRPr lang="tr-TR" sz="16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4"/>
            <a:ext cx="2277356" cy="3391006"/>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ctr">
              <a:spcBef>
                <a:spcPts val="600"/>
              </a:spcBef>
            </a:pPr>
            <a:endParaRPr lang="tr-TR" sz="900" b="1" dirty="0"/>
          </a:p>
          <a:p>
            <a:pPr algn="ctr">
              <a:spcBef>
                <a:spcPts val="600"/>
              </a:spcBef>
            </a:pPr>
            <a:r>
              <a:rPr lang="tr-TR" sz="900" b="1" dirty="0" smtClean="0"/>
              <a:t>Henry L. </a:t>
            </a:r>
            <a:r>
              <a:rPr lang="tr-TR" sz="900" b="1" dirty="0" err="1" smtClean="0"/>
              <a:t>Gantt</a:t>
            </a:r>
            <a:endParaRPr lang="tr-TR" sz="900" b="1" dirty="0" smtClean="0"/>
          </a:p>
          <a:p>
            <a:pPr algn="ctr">
              <a:spcBef>
                <a:spcPts val="600"/>
              </a:spcBef>
            </a:pPr>
            <a:endParaRPr lang="tr-TR" sz="900" b="1" dirty="0"/>
          </a:p>
          <a:p>
            <a:pPr algn="just">
              <a:spcBef>
                <a:spcPts val="600"/>
              </a:spcBef>
            </a:pPr>
            <a:r>
              <a:rPr lang="tr-TR" sz="1200" dirty="0"/>
              <a:t>H.L. </a:t>
            </a:r>
            <a:r>
              <a:rPr lang="tr-TR" sz="1200" dirty="0" err="1"/>
              <a:t>Gantt</a:t>
            </a:r>
            <a:r>
              <a:rPr lang="tr-TR" sz="1200" dirty="0"/>
              <a:t>, bugün uygulanan PERT (Program Evaluation </a:t>
            </a:r>
            <a:r>
              <a:rPr lang="tr-TR" sz="1200" dirty="0" err="1"/>
              <a:t>and</a:t>
            </a:r>
            <a:r>
              <a:rPr lang="tr-TR" sz="1200" dirty="0"/>
              <a:t> </a:t>
            </a:r>
            <a:r>
              <a:rPr lang="tr-TR" sz="1200" dirty="0" err="1"/>
              <a:t>Review</a:t>
            </a:r>
            <a:r>
              <a:rPr lang="tr-TR" sz="1200" dirty="0"/>
              <a:t> </a:t>
            </a:r>
            <a:r>
              <a:rPr lang="tr-TR" sz="1200" dirty="0" err="1"/>
              <a:t>Techinques</a:t>
            </a:r>
            <a:r>
              <a:rPr lang="tr-TR" sz="1200" dirty="0"/>
              <a:t>)'in, esasını teşkil eden, '' </a:t>
            </a:r>
            <a:r>
              <a:rPr lang="tr-TR" sz="1200" dirty="0" err="1"/>
              <a:t>Gantt</a:t>
            </a:r>
            <a:r>
              <a:rPr lang="tr-TR" sz="1200" dirty="0"/>
              <a:t> şemaları'' ya da grafik tekniklerini geliştirmiştir.</a:t>
            </a:r>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smtClean="0"/>
          </a:p>
          <a:p>
            <a:pPr algn="ctr">
              <a:spcBef>
                <a:spcPts val="600"/>
              </a:spcBef>
            </a:pPr>
            <a:endParaRPr lang="tr-TR" sz="900" b="1" dirty="0"/>
          </a:p>
          <a:p>
            <a:pPr algn="ctr">
              <a:spcBef>
                <a:spcPts val="600"/>
              </a:spcBef>
            </a:pPr>
            <a:endParaRPr lang="tr-TR" sz="9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endParaRPr lang="tr-TR" sz="900" b="1" dirty="0" smtClean="0">
              <a:effectLst/>
            </a:endParaRPr>
          </a:p>
          <a:p>
            <a:pPr algn="ctr">
              <a:spcBef>
                <a:spcPts val="600"/>
              </a:spcBef>
            </a:pPr>
            <a:endParaRPr lang="tr-TR" sz="900" b="1" dirty="0"/>
          </a:p>
          <a:p>
            <a:pPr algn="ctr">
              <a:spcBef>
                <a:spcPts val="600"/>
              </a:spcBef>
            </a:pPr>
            <a:endParaRPr lang="tr-TR" sz="1600" dirty="0">
              <a:effectLst/>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852093" y="1417637"/>
            <a:ext cx="1795218" cy="1644473"/>
          </a:xfrm>
          <a:prstGeom prst="rect">
            <a:avLst/>
          </a:prstGeom>
          <a:noFill/>
          <a:ln>
            <a:noFill/>
          </a:ln>
        </p:spPr>
      </p:pic>
      <p:pic>
        <p:nvPicPr>
          <p:cNvPr id="12" name="Picture 11" descr="Ekran Resmi 2017-08-21 11.40.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99" y="3614400"/>
            <a:ext cx="5884335" cy="2620593"/>
          </a:xfrm>
          <a:prstGeom prst="rect">
            <a:avLst/>
          </a:prstGeom>
        </p:spPr>
      </p:pic>
    </p:spTree>
    <p:extLst>
      <p:ext uri="{BB962C8B-B14F-4D97-AF65-F5344CB8AC3E}">
        <p14:creationId xmlns:p14="http://schemas.microsoft.com/office/powerpoint/2010/main" val="322200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Süreci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Yaklaşımı</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600200"/>
            <a:ext cx="3508023" cy="4525963"/>
          </a:xfrm>
        </p:spPr>
        <p:txBody>
          <a:bodyPr>
            <a:normAutofit/>
          </a:bodyPr>
          <a:lstStyle/>
          <a:p>
            <a:pPr marL="0" indent="0" algn="just">
              <a:buNone/>
            </a:pPr>
            <a:r>
              <a:rPr lang="tr-TR" dirty="0">
                <a:latin typeface="Palatino Linotype"/>
                <a:cs typeface="Palatino Linotype"/>
              </a:rPr>
              <a:t>Klasik yönetim teorilerinin ikinci önemli ismi olan </a:t>
            </a:r>
            <a:r>
              <a:rPr lang="tr-TR" dirty="0" err="1">
                <a:latin typeface="Palatino Linotype"/>
                <a:cs typeface="Palatino Linotype"/>
              </a:rPr>
              <a:t>Henri</a:t>
            </a:r>
            <a:r>
              <a:rPr lang="tr-TR" dirty="0">
                <a:latin typeface="Palatino Linotype"/>
                <a:cs typeface="Palatino Linotype"/>
              </a:rPr>
              <a:t> </a:t>
            </a:r>
            <a:r>
              <a:rPr lang="tr-TR" dirty="0" err="1">
                <a:latin typeface="Palatino Linotype"/>
                <a:cs typeface="Palatino Linotype"/>
              </a:rPr>
              <a:t>Fayol</a:t>
            </a:r>
            <a:r>
              <a:rPr lang="tr-TR" dirty="0">
                <a:latin typeface="Palatino Linotype"/>
                <a:cs typeface="Palatino Linotype"/>
              </a:rPr>
              <a:t> maden mühendisi olarak çalıştığı işletmelerde çeşitli kademelerde yöneticilik görevleri yerine getirmiştir. Bu görevler sırasında yönetim ve yöneticilik ile ilgili karşılaştığı sorunlar ve bu sorunlara yönelik ürettiği çözümleri “</a:t>
            </a:r>
            <a:r>
              <a:rPr lang="tr-TR" b="1" dirty="0">
                <a:latin typeface="Palatino Linotype"/>
                <a:cs typeface="Palatino Linotype"/>
              </a:rPr>
              <a:t>Yönetim Süreci Yaklaşımı</a:t>
            </a:r>
            <a:r>
              <a:rPr lang="tr-TR" dirty="0">
                <a:latin typeface="Palatino Linotype"/>
                <a:cs typeface="Palatino Linotype"/>
              </a:rPr>
              <a:t>” olarak adlandırılmaktadır.</a:t>
            </a:r>
          </a:p>
          <a:p>
            <a:pPr marL="0" indent="0" algn="just">
              <a:buNone/>
            </a:pP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7-08-21 11.54.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222" y="1735666"/>
            <a:ext cx="5203518" cy="3937001"/>
          </a:xfrm>
          <a:prstGeom prst="rect">
            <a:avLst/>
          </a:prstGeom>
        </p:spPr>
      </p:pic>
    </p:spTree>
    <p:extLst>
      <p:ext uri="{BB962C8B-B14F-4D97-AF65-F5344CB8AC3E}">
        <p14:creationId xmlns:p14="http://schemas.microsoft.com/office/powerpoint/2010/main" val="47154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Henri </a:t>
            </a:r>
            <a:r>
              <a:rPr lang="en-US" sz="2700" b="1" dirty="0" err="1" smtClean="0">
                <a:solidFill>
                  <a:schemeClr val="tx2">
                    <a:lumMod val="60000"/>
                    <a:lumOff val="40000"/>
                  </a:schemeClr>
                </a:solidFill>
                <a:latin typeface="Palatino Linotype"/>
                <a:cs typeface="Palatino Linotype"/>
              </a:rPr>
              <a:t>Fayol</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93884"/>
            <a:ext cx="6118579" cy="4832280"/>
          </a:xfrm>
        </p:spPr>
        <p:txBody>
          <a:bodyPr>
            <a:normAutofit/>
          </a:bodyPr>
          <a:lstStyle/>
          <a:p>
            <a:pPr marL="0" indent="0" algn="just">
              <a:buNone/>
            </a:pPr>
            <a:r>
              <a:rPr lang="tr-TR" dirty="0" err="1" smtClean="0">
                <a:latin typeface="Palatino Linotype"/>
                <a:cs typeface="Palatino Linotype"/>
              </a:rPr>
              <a:t>Fayol</a:t>
            </a:r>
            <a:r>
              <a:rPr lang="tr-TR" dirty="0" smtClean="0">
                <a:latin typeface="Palatino Linotype"/>
                <a:cs typeface="Palatino Linotype"/>
              </a:rPr>
              <a:t>, </a:t>
            </a:r>
            <a:r>
              <a:rPr lang="tr-TR" dirty="0">
                <a:latin typeface="Palatino Linotype"/>
                <a:cs typeface="Palatino Linotype"/>
              </a:rPr>
              <a:t>işlerin küçük parçalara ayrılıp detaylı incelenmesinden ziyade, örgütün tümünün yönetimi üzerine yoğunlaşmıştı. </a:t>
            </a:r>
            <a:endParaRPr lang="tr-TR" dirty="0" smtClean="0">
              <a:latin typeface="Palatino Linotype"/>
              <a:cs typeface="Palatino Linotype"/>
            </a:endParaRP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Fransa’da </a:t>
            </a:r>
            <a:r>
              <a:rPr lang="tr-TR" dirty="0">
                <a:latin typeface="Palatino Linotype"/>
                <a:cs typeface="Palatino Linotype"/>
              </a:rPr>
              <a:t>büyük bir maden ocağı işletmesinin başındaki genç bir mühendis olarak </a:t>
            </a:r>
            <a:r>
              <a:rPr lang="tr-TR" dirty="0" err="1">
                <a:latin typeface="Palatino Linotype"/>
                <a:cs typeface="Palatino Linotype"/>
              </a:rPr>
              <a:t>Fayol</a:t>
            </a:r>
            <a:r>
              <a:rPr lang="tr-TR" dirty="0">
                <a:latin typeface="Palatino Linotype"/>
                <a:cs typeface="Palatino Linotype"/>
              </a:rPr>
              <a:t>, hayatının büyük bölümünü yöneticilik işinin önemi, bunun öğretilebilir bir meslek olduğu, ülkelerin kalkınmasında yöneticilik eğitiminin önemi gibi konularda çalışmalara ayırmıştır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4832281"/>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r>
              <a:rPr lang="tr-TR" sz="900" b="1" dirty="0" err="1" smtClean="0">
                <a:effectLst/>
              </a:rPr>
              <a:t>Henri</a:t>
            </a:r>
            <a:r>
              <a:rPr lang="tr-TR" sz="900" b="1" dirty="0" smtClean="0">
                <a:effectLst/>
              </a:rPr>
              <a:t> </a:t>
            </a:r>
            <a:r>
              <a:rPr lang="tr-TR" sz="900" b="1" dirty="0" err="1" smtClean="0">
                <a:effectLst/>
              </a:rPr>
              <a:t>Fayol</a:t>
            </a:r>
            <a:endParaRPr lang="tr-TR" sz="1600" dirty="0">
              <a:effectLst/>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891619" y="1417638"/>
            <a:ext cx="1645603" cy="1771473"/>
          </a:xfrm>
          <a:prstGeom prst="rect">
            <a:avLst/>
          </a:prstGeom>
          <a:noFill/>
          <a:ln>
            <a:noFill/>
          </a:ln>
        </p:spPr>
      </p:pic>
      <p:pic>
        <p:nvPicPr>
          <p:cNvPr id="5" name="Picture 4" descr="Ekran Resmi 2017-08-21 11.59.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883" y="3572053"/>
            <a:ext cx="1720894" cy="2453391"/>
          </a:xfrm>
          <a:prstGeom prst="rect">
            <a:avLst/>
          </a:prstGeom>
        </p:spPr>
      </p:pic>
    </p:spTree>
    <p:extLst>
      <p:ext uri="{BB962C8B-B14F-4D97-AF65-F5344CB8AC3E}">
        <p14:creationId xmlns:p14="http://schemas.microsoft.com/office/powerpoint/2010/main" val="3542675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Henri </a:t>
            </a:r>
            <a:r>
              <a:rPr lang="en-US" sz="2700" b="1" dirty="0" err="1" smtClean="0">
                <a:solidFill>
                  <a:srgbClr val="002060"/>
                </a:solidFill>
                <a:latin typeface="Palatino Linotype"/>
                <a:cs typeface="Palatino Linotype"/>
              </a:rPr>
              <a:t>Fayol</a:t>
            </a:r>
            <a:r>
              <a:rPr lang="en-US" sz="2700" b="1" dirty="0" smtClean="0">
                <a:solidFill>
                  <a:srgbClr val="002060"/>
                </a:solidFill>
                <a:latin typeface="Palatino Linotype"/>
                <a:cs typeface="Palatino Linotype"/>
              </a:rPr>
              <a:t> – </a:t>
            </a:r>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Fonksiyonları</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8496001" cy="2586672"/>
          </a:xfrm>
        </p:spPr>
        <p:txBody>
          <a:bodyPr>
            <a:normAutofit/>
          </a:bodyPr>
          <a:lstStyle/>
          <a:p>
            <a:pPr marL="0" indent="0" algn="just">
              <a:buNone/>
            </a:pPr>
            <a:r>
              <a:rPr lang="tr-TR" sz="2400" dirty="0" err="1">
                <a:latin typeface="Palatino Linotype"/>
                <a:cs typeface="Palatino Linotype"/>
              </a:rPr>
              <a:t>Fayol</a:t>
            </a:r>
            <a:r>
              <a:rPr lang="tr-TR" sz="2400" dirty="0">
                <a:latin typeface="Palatino Linotype"/>
                <a:cs typeface="Palatino Linotype"/>
              </a:rPr>
              <a:t>, bir örgütte yürütülen faaliyetleri (işletmecilik faaliyetleri) işletme ister büyük isterse küçük olsun, işler ister basit ister karmaşık olsun altı grupta toplandığını ileri sürmüştür. Bu </a:t>
            </a:r>
            <a:r>
              <a:rPr lang="tr-TR" sz="2400" dirty="0" smtClean="0">
                <a:latin typeface="Palatino Linotype"/>
                <a:cs typeface="Palatino Linotype"/>
              </a:rPr>
              <a:t>faaliyetler: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274142254"/>
              </p:ext>
            </p:extLst>
          </p:nvPr>
        </p:nvGraphicFramePr>
        <p:xfrm>
          <a:off x="513645" y="3154013"/>
          <a:ext cx="8229599" cy="2784475"/>
        </p:xfrm>
        <a:graphic>
          <a:graphicData uri="http://schemas.openxmlformats.org/presentationml/2006/ole">
            <mc:AlternateContent xmlns:mc="http://schemas.openxmlformats.org/markup-compatibility/2006">
              <mc:Choice xmlns:v="urn:schemas-microsoft-com:vml" Requires="v">
                <p:oleObj spid="_x0000_s3127" name="Document" r:id="rId5" imgW="4660900" imgH="1600200" progId="Word.Document.12">
                  <p:embed/>
                </p:oleObj>
              </mc:Choice>
              <mc:Fallback>
                <p:oleObj name="Document" r:id="rId5" imgW="4660900" imgH="1600200" progId="Word.Document.12">
                  <p:embed/>
                  <p:pic>
                    <p:nvPicPr>
                      <p:cNvPr id="0" name=""/>
                      <p:cNvPicPr/>
                      <p:nvPr/>
                    </p:nvPicPr>
                    <p:blipFill>
                      <a:blip r:embed="rId6"/>
                      <a:stretch>
                        <a:fillRect/>
                      </a:stretch>
                    </p:blipFill>
                    <p:spPr>
                      <a:xfrm>
                        <a:off x="513645" y="3154013"/>
                        <a:ext cx="8229599" cy="2784475"/>
                      </a:xfrm>
                      <a:prstGeom prst="rect">
                        <a:avLst/>
                      </a:prstGeom>
                    </p:spPr>
                  </p:pic>
                </p:oleObj>
              </mc:Fallback>
            </mc:AlternateContent>
          </a:graphicData>
        </a:graphic>
      </p:graphicFrame>
    </p:spTree>
    <p:extLst>
      <p:ext uri="{BB962C8B-B14F-4D97-AF65-F5344CB8AC3E}">
        <p14:creationId xmlns:p14="http://schemas.microsoft.com/office/powerpoint/2010/main" val="77043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14778" y="2295016"/>
            <a:ext cx="7051322"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2: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Teorileri</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ve</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Gelişimi</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818444" y="3329466"/>
            <a:ext cx="7347656"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A. </a:t>
            </a:r>
          </a:p>
          <a:p>
            <a:r>
              <a:rPr lang="en-US" b="1" dirty="0" err="1" smtClean="0">
                <a:solidFill>
                  <a:srgbClr val="FF0000"/>
                </a:solidFill>
                <a:latin typeface="Palatino Linotype"/>
                <a:cs typeface="Palatino Linotype"/>
              </a:rPr>
              <a:t>Bilimsel</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Öncesi</a:t>
            </a:r>
            <a:endParaRPr lang="en-US" b="1" dirty="0">
              <a:solidFill>
                <a:srgbClr val="FF0000"/>
              </a:solidFill>
              <a:latin typeface="Palatino Linotype"/>
              <a:cs typeface="Palatino Linotype"/>
            </a:endParaRPr>
          </a:p>
        </p:txBody>
      </p:sp>
      <p:sp>
        <p:nvSpPr>
          <p:cNvPr id="5" name="Title 1"/>
          <p:cNvSpPr txBox="1">
            <a:spLocks/>
          </p:cNvSpPr>
          <p:nvPr/>
        </p:nvSpPr>
        <p:spPr>
          <a:xfrm>
            <a:off x="423333" y="5884333"/>
            <a:ext cx="7384239" cy="7792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593754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Henri </a:t>
            </a:r>
            <a:r>
              <a:rPr lang="en-US" sz="2700" b="1" dirty="0" err="1" smtClean="0">
                <a:solidFill>
                  <a:srgbClr val="002060"/>
                </a:solidFill>
                <a:latin typeface="Palatino Linotype"/>
                <a:cs typeface="Palatino Linotype"/>
              </a:rPr>
              <a:t>Fayol</a:t>
            </a:r>
            <a:r>
              <a:rPr lang="en-US" sz="2700" b="1" dirty="0" smtClean="0">
                <a:solidFill>
                  <a:srgbClr val="002060"/>
                </a:solidFill>
                <a:latin typeface="Palatino Linotype"/>
                <a:cs typeface="Palatino Linotype"/>
              </a:rPr>
              <a:t> – 14 </a:t>
            </a:r>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İlkesi</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8390468" cy="1895227"/>
          </a:xfrm>
        </p:spPr>
        <p:txBody>
          <a:bodyPr>
            <a:normAutofit/>
          </a:bodyPr>
          <a:lstStyle/>
          <a:p>
            <a:pPr marL="0" indent="0" algn="just">
              <a:buNone/>
            </a:pPr>
            <a:r>
              <a:rPr lang="tr-TR" sz="2000" dirty="0" err="1">
                <a:latin typeface="Palatino Linotype"/>
                <a:cs typeface="Palatino Linotype"/>
              </a:rPr>
              <a:t>Fayol</a:t>
            </a:r>
            <a:r>
              <a:rPr lang="tr-TR" sz="2000" dirty="0">
                <a:latin typeface="Palatino Linotype"/>
                <a:cs typeface="Palatino Linotype"/>
              </a:rPr>
              <a:t> yönetim faaliyetlerinin yerine getirilmesinde 14 ilke belirlemiştir. Bu ilkeler: sosyal yapıyı, yani idare edilen kuruluşu güçlendiren, işlemesini kolaylaştıran kural ve araçlardır</a:t>
            </a:r>
            <a:r>
              <a:rPr lang="tr-TR" sz="2000" dirty="0" smtClean="0">
                <a:latin typeface="Palatino Linotype"/>
                <a:cs typeface="Palatino Linotype"/>
              </a:rPr>
              <a:t>.</a:t>
            </a:r>
            <a:endParaRPr lang="tr-TR" sz="2000" dirty="0">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2527967828"/>
              </p:ext>
            </p:extLst>
          </p:nvPr>
        </p:nvGraphicFramePr>
        <p:xfrm>
          <a:off x="431800" y="2400300"/>
          <a:ext cx="8389938" cy="3851275"/>
        </p:xfrm>
        <a:graphic>
          <a:graphicData uri="http://schemas.openxmlformats.org/presentationml/2006/ole">
            <mc:AlternateContent xmlns:mc="http://schemas.openxmlformats.org/markup-compatibility/2006">
              <mc:Choice xmlns:v="urn:schemas-microsoft-com:vml" Requires="v">
                <p:oleObj spid="_x0000_s4151" name="Document" r:id="rId5" imgW="4648200" imgH="3111500" progId="Word.Document.12">
                  <p:embed/>
                </p:oleObj>
              </mc:Choice>
              <mc:Fallback>
                <p:oleObj name="Document" r:id="rId5" imgW="4648200" imgH="3111500" progId="Word.Document.12">
                  <p:embed/>
                  <p:pic>
                    <p:nvPicPr>
                      <p:cNvPr id="0" name=""/>
                      <p:cNvPicPr/>
                      <p:nvPr/>
                    </p:nvPicPr>
                    <p:blipFill>
                      <a:blip r:embed="rId6"/>
                      <a:stretch>
                        <a:fillRect/>
                      </a:stretch>
                    </p:blipFill>
                    <p:spPr>
                      <a:xfrm>
                        <a:off x="431800" y="2400300"/>
                        <a:ext cx="8389938" cy="3851275"/>
                      </a:xfrm>
                      <a:prstGeom prst="rect">
                        <a:avLst/>
                      </a:prstGeom>
                    </p:spPr>
                  </p:pic>
                </p:oleObj>
              </mc:Fallback>
            </mc:AlternateContent>
          </a:graphicData>
        </a:graphic>
      </p:graphicFrame>
    </p:spTree>
    <p:extLst>
      <p:ext uri="{BB962C8B-B14F-4D97-AF65-F5344CB8AC3E}">
        <p14:creationId xmlns:p14="http://schemas.microsoft.com/office/powerpoint/2010/main" val="738832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Lyndall</a:t>
            </a:r>
            <a:r>
              <a:rPr lang="en-US" sz="2700" b="1" dirty="0" smtClean="0">
                <a:solidFill>
                  <a:srgbClr val="002060"/>
                </a:solidFill>
                <a:latin typeface="Palatino Linotype"/>
                <a:cs typeface="Palatino Linotype"/>
              </a:rPr>
              <a:t> F. </a:t>
            </a:r>
            <a:r>
              <a:rPr lang="en-US" sz="2700" b="1" dirty="0" err="1" smtClean="0">
                <a:solidFill>
                  <a:srgbClr val="002060"/>
                </a:solidFill>
                <a:latin typeface="Palatino Linotype"/>
                <a:cs typeface="Palatino Linotype"/>
              </a:rPr>
              <a:t>Urwick</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1384407"/>
          </a:xfrm>
        </p:spPr>
        <p:txBody>
          <a:bodyPr>
            <a:normAutofit/>
          </a:bodyPr>
          <a:lstStyle/>
          <a:p>
            <a:pPr marL="0" indent="0" algn="just">
              <a:buNone/>
            </a:pPr>
            <a:r>
              <a:rPr lang="tr-TR" sz="1800" dirty="0" err="1">
                <a:latin typeface="Palatino Linotype"/>
                <a:cs typeface="Palatino Linotype"/>
              </a:rPr>
              <a:t>Urwick</a:t>
            </a:r>
            <a:r>
              <a:rPr lang="tr-TR" sz="1800" dirty="0">
                <a:latin typeface="Palatino Linotype"/>
                <a:cs typeface="Palatino Linotype"/>
              </a:rPr>
              <a:t> yönetim bilimine ilişkin çalışmaları </a:t>
            </a:r>
            <a:r>
              <a:rPr lang="tr-TR" sz="1800" dirty="0" err="1">
                <a:latin typeface="Palatino Linotype"/>
                <a:cs typeface="Palatino Linotype"/>
              </a:rPr>
              <a:t>Fayol</a:t>
            </a:r>
            <a:r>
              <a:rPr lang="tr-TR" sz="1800" dirty="0">
                <a:latin typeface="Palatino Linotype"/>
                <a:cs typeface="Palatino Linotype"/>
              </a:rPr>
              <a:t> gibi yönetim ilkeleri üzerine olmuştur. “</a:t>
            </a:r>
            <a:r>
              <a:rPr lang="tr-TR" sz="1800" dirty="0" err="1">
                <a:latin typeface="Palatino Linotype"/>
                <a:cs typeface="Palatino Linotype"/>
              </a:rPr>
              <a:t>The</a:t>
            </a:r>
            <a:r>
              <a:rPr lang="tr-TR" sz="1800" dirty="0">
                <a:latin typeface="Palatino Linotype"/>
                <a:cs typeface="Palatino Linotype"/>
              </a:rPr>
              <a:t> </a:t>
            </a:r>
            <a:r>
              <a:rPr lang="tr-TR" sz="1800" dirty="0" err="1">
                <a:latin typeface="Palatino Linotype"/>
                <a:cs typeface="Palatino Linotype"/>
              </a:rPr>
              <a:t>elements</a:t>
            </a:r>
            <a:r>
              <a:rPr lang="tr-TR" sz="1800" dirty="0">
                <a:latin typeface="Palatino Linotype"/>
                <a:cs typeface="Palatino Linotype"/>
              </a:rPr>
              <a:t> of </a:t>
            </a:r>
            <a:r>
              <a:rPr lang="tr-TR" sz="1800" dirty="0" err="1">
                <a:latin typeface="Palatino Linotype"/>
                <a:cs typeface="Palatino Linotype"/>
              </a:rPr>
              <a:t>administration</a:t>
            </a:r>
            <a:r>
              <a:rPr lang="tr-TR" sz="1800" dirty="0">
                <a:latin typeface="Palatino Linotype"/>
                <a:cs typeface="Palatino Linotype"/>
              </a:rPr>
              <a:t>” adlı kitabında bu ilkeleri açıklamıştır. Bu ilkeleri sekiz temel başlık altında toplamıştır:</a:t>
            </a: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4832281"/>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smtClean="0"/>
          </a:p>
          <a:p>
            <a:pPr algn="l">
              <a:spcBef>
                <a:spcPts val="600"/>
              </a:spcBef>
            </a:pPr>
            <a:endParaRPr lang="tr-TR" sz="1000" b="1" dirty="0"/>
          </a:p>
          <a:p>
            <a:pPr algn="l">
              <a:spcBef>
                <a:spcPts val="600"/>
              </a:spcBef>
            </a:pPr>
            <a:endParaRPr lang="tr-TR" sz="1000" b="1" dirty="0" smtClean="0"/>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p:txBody>
      </p:sp>
      <p:pic>
        <p:nvPicPr>
          <p:cNvPr id="9" name="Picture 8" descr="Ekran Resmi 2017-08-21 12.10.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578" y="1417638"/>
            <a:ext cx="1933222" cy="1898473"/>
          </a:xfrm>
          <a:prstGeom prst="rect">
            <a:avLst/>
          </a:prstGeom>
        </p:spPr>
      </p:pic>
      <p:pic>
        <p:nvPicPr>
          <p:cNvPr id="10" name="Picture 9" descr="Ekran Resmi 2017-08-21 12.13.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501" y="3443111"/>
            <a:ext cx="1911966" cy="2582333"/>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980607228"/>
              </p:ext>
            </p:extLst>
          </p:nvPr>
        </p:nvGraphicFramePr>
        <p:xfrm>
          <a:off x="485423" y="2779889"/>
          <a:ext cx="2407355" cy="3406599"/>
        </p:xfrm>
        <a:graphic>
          <a:graphicData uri="http://schemas.openxmlformats.org/presentationml/2006/ole">
            <mc:AlternateContent xmlns:mc="http://schemas.openxmlformats.org/markup-compatibility/2006">
              <mc:Choice xmlns:v="urn:schemas-microsoft-com:vml" Requires="v">
                <p:oleObj spid="_x0000_s5174" name="Document" r:id="rId7" imgW="4648200" imgH="2743200" progId="Word.Document.12">
                  <p:embed/>
                </p:oleObj>
              </mc:Choice>
              <mc:Fallback>
                <p:oleObj name="Document" r:id="rId7" imgW="4648200" imgH="2743200" progId="Word.Document.12">
                  <p:embed/>
                  <p:pic>
                    <p:nvPicPr>
                      <p:cNvPr id="0" name=""/>
                      <p:cNvPicPr/>
                      <p:nvPr/>
                    </p:nvPicPr>
                    <p:blipFill>
                      <a:blip r:embed="rId8"/>
                      <a:stretch>
                        <a:fillRect/>
                      </a:stretch>
                    </p:blipFill>
                    <p:spPr>
                      <a:xfrm>
                        <a:off x="485423" y="2779889"/>
                        <a:ext cx="2407355" cy="3406599"/>
                      </a:xfrm>
                      <a:prstGeom prst="rect">
                        <a:avLst/>
                      </a:prstGeom>
                    </p:spPr>
                  </p:pic>
                </p:oleObj>
              </mc:Fallback>
            </mc:AlternateContent>
          </a:graphicData>
        </a:graphic>
      </p:graphicFrame>
      <p:sp>
        <p:nvSpPr>
          <p:cNvPr id="13" name="Content Placeholder 2"/>
          <p:cNvSpPr txBox="1">
            <a:spLocks/>
          </p:cNvSpPr>
          <p:nvPr/>
        </p:nvSpPr>
        <p:spPr>
          <a:xfrm>
            <a:off x="2908193" y="2678291"/>
            <a:ext cx="3667585" cy="3093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600" dirty="0" err="1">
                <a:latin typeface="Palatino Linotype"/>
                <a:cs typeface="Palatino Linotype"/>
              </a:rPr>
              <a:t>Urwick'e</a:t>
            </a:r>
            <a:r>
              <a:rPr lang="tr-TR" sz="1600" dirty="0">
                <a:latin typeface="Palatino Linotype"/>
                <a:cs typeface="Palatino Linotype"/>
              </a:rPr>
              <a:t> göre tepeden tabana açık ve net bir otorite çizgisi olmalıdır. Bu durum bilinmeli ve tanınmalıdır. Her konumun görevleri, yetki ve sorumlulukları ve diğer konumlarla ilişkileri yazılı olarak tanımlanmalı ve ilgili herkese bildirilmelidir. Yetki sorumluluk denkliği uygulanmalıdır. Denetim alanı beş kişiyi aşmamalı, en fazla altı olmalıdır. Çünkü yönetici sadece astları değil aynı zamanda onlar arasındaki karşılıklı ilişkileri de denetlemek zorundadır </a:t>
            </a:r>
          </a:p>
        </p:txBody>
      </p:sp>
    </p:spTree>
    <p:extLst>
      <p:ext uri="{BB962C8B-B14F-4D97-AF65-F5344CB8AC3E}">
        <p14:creationId xmlns:p14="http://schemas.microsoft.com/office/powerpoint/2010/main" val="1122381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Luther </a:t>
            </a:r>
            <a:r>
              <a:rPr lang="en-US" sz="2700" b="1" dirty="0" err="1" smtClean="0">
                <a:solidFill>
                  <a:srgbClr val="002060"/>
                </a:solidFill>
                <a:latin typeface="Palatino Linotype"/>
                <a:cs typeface="Palatino Linotype"/>
              </a:rPr>
              <a:t>Gulick</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2149227"/>
          </a:xfrm>
        </p:spPr>
        <p:txBody>
          <a:bodyPr>
            <a:normAutofit lnSpcReduction="10000"/>
          </a:bodyPr>
          <a:lstStyle/>
          <a:p>
            <a:pPr marL="0" indent="0" algn="just">
              <a:buNone/>
            </a:pPr>
            <a:r>
              <a:rPr lang="tr-TR" sz="1800" dirty="0">
                <a:latin typeface="Palatino Linotype"/>
                <a:cs typeface="Palatino Linotype"/>
              </a:rPr>
              <a:t>Luther </a:t>
            </a:r>
            <a:r>
              <a:rPr lang="tr-TR" sz="1800" dirty="0" err="1">
                <a:latin typeface="Palatino Linotype"/>
                <a:cs typeface="Palatino Linotype"/>
              </a:rPr>
              <a:t>Gulick</a:t>
            </a:r>
            <a:r>
              <a:rPr lang="tr-TR" sz="1800" dirty="0">
                <a:latin typeface="Palatino Linotype"/>
                <a:cs typeface="Palatino Linotype"/>
              </a:rPr>
              <a:t> yapmış olduğu çalışmalarda </a:t>
            </a:r>
            <a:r>
              <a:rPr lang="tr-TR" sz="1800" dirty="0" err="1">
                <a:latin typeface="Palatino Linotype"/>
                <a:cs typeface="Palatino Linotype"/>
              </a:rPr>
              <a:t>Henri</a:t>
            </a:r>
            <a:r>
              <a:rPr lang="tr-TR" sz="1800" dirty="0">
                <a:latin typeface="Palatino Linotype"/>
                <a:cs typeface="Palatino Linotype"/>
              </a:rPr>
              <a:t> </a:t>
            </a:r>
            <a:r>
              <a:rPr lang="tr-TR" sz="1800" dirty="0" err="1">
                <a:latin typeface="Palatino Linotype"/>
                <a:cs typeface="Palatino Linotype"/>
              </a:rPr>
              <a:t>Fayol</a:t>
            </a:r>
            <a:r>
              <a:rPr lang="tr-TR" sz="1800" dirty="0">
                <a:latin typeface="Palatino Linotype"/>
                <a:cs typeface="Palatino Linotype"/>
              </a:rPr>
              <a:t> gibi yönetim fonksiyonları üzerinde durmuş ve </a:t>
            </a:r>
            <a:r>
              <a:rPr lang="tr-TR" sz="1800" dirty="0" err="1">
                <a:latin typeface="Palatino Linotype"/>
                <a:cs typeface="Palatino Linotype"/>
              </a:rPr>
              <a:t>Fayol’a</a:t>
            </a:r>
            <a:r>
              <a:rPr lang="tr-TR" sz="1800" dirty="0">
                <a:latin typeface="Palatino Linotype"/>
                <a:cs typeface="Palatino Linotype"/>
              </a:rPr>
              <a:t> ilave olarak yeni bir ayrıma gitmiştir</a:t>
            </a:r>
            <a:r>
              <a:rPr lang="tr-TR" sz="1800" dirty="0" smtClean="0">
                <a:latin typeface="Palatino Linotype"/>
                <a:cs typeface="Palatino Linotype"/>
              </a:rPr>
              <a:t>.</a:t>
            </a:r>
          </a:p>
          <a:p>
            <a:pPr marL="0" indent="0" algn="just">
              <a:buNone/>
            </a:pPr>
            <a:endParaRPr lang="tr-TR" sz="900" dirty="0">
              <a:latin typeface="Palatino Linotype"/>
              <a:cs typeface="Palatino Linotype"/>
            </a:endParaRPr>
          </a:p>
          <a:p>
            <a:pPr marL="0" indent="0" algn="just">
              <a:buNone/>
            </a:pPr>
            <a:r>
              <a:rPr lang="tr-TR" sz="1800" dirty="0" err="1" smtClean="0">
                <a:latin typeface="Palatino Linotype"/>
                <a:cs typeface="Palatino Linotype"/>
              </a:rPr>
              <a:t>Gulick</a:t>
            </a:r>
            <a:r>
              <a:rPr lang="tr-TR" sz="1800" dirty="0" smtClean="0">
                <a:latin typeface="Palatino Linotype"/>
                <a:cs typeface="Palatino Linotype"/>
              </a:rPr>
              <a:t> </a:t>
            </a:r>
            <a:r>
              <a:rPr lang="tr-TR" sz="1800" dirty="0">
                <a:latin typeface="Palatino Linotype"/>
                <a:cs typeface="Palatino Linotype"/>
              </a:rPr>
              <a:t>ortaya koyduğu yönetim fonksiyonlarını İngilizce baş harflerini kullanarak </a:t>
            </a:r>
            <a:r>
              <a:rPr lang="tr-TR" sz="1800" b="1" dirty="0">
                <a:latin typeface="Palatino Linotype"/>
                <a:cs typeface="Palatino Linotype"/>
              </a:rPr>
              <a:t>POSDCORB </a:t>
            </a:r>
            <a:r>
              <a:rPr lang="tr-TR" sz="1800" dirty="0">
                <a:latin typeface="Palatino Linotype"/>
                <a:cs typeface="Palatino Linotype"/>
              </a:rPr>
              <a:t>olarak adlandırmıştır. Bu ilkeleri altı temel başlık altında toplamıştır </a:t>
            </a: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4731561"/>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smtClean="0"/>
          </a:p>
          <a:p>
            <a:pPr algn="l">
              <a:spcBef>
                <a:spcPts val="600"/>
              </a:spcBef>
            </a:pPr>
            <a:endParaRPr lang="tr-TR" sz="1000" b="1" dirty="0"/>
          </a:p>
          <a:p>
            <a:pPr algn="l">
              <a:spcBef>
                <a:spcPts val="600"/>
              </a:spcBef>
            </a:pPr>
            <a:endParaRPr lang="tr-TR" sz="1000" b="1" dirty="0" smtClean="0"/>
          </a:p>
          <a:p>
            <a:pPr algn="l">
              <a:spcBef>
                <a:spcPts val="600"/>
              </a:spcBef>
            </a:pPr>
            <a:endParaRPr lang="tr-TR" sz="1000" b="1" dirty="0"/>
          </a:p>
          <a:p>
            <a:pPr algn="ctr">
              <a:spcBef>
                <a:spcPts val="600"/>
              </a:spcBef>
            </a:pPr>
            <a:endParaRPr lang="tr-TR" sz="1000" b="1" dirty="0"/>
          </a:p>
          <a:p>
            <a:pPr algn="ctr">
              <a:spcBef>
                <a:spcPts val="600"/>
              </a:spcBef>
            </a:pPr>
            <a:r>
              <a:rPr lang="tr-TR" sz="900" b="1" dirty="0" smtClean="0"/>
              <a:t>Luther </a:t>
            </a:r>
            <a:r>
              <a:rPr lang="tr-TR" sz="900" b="1" dirty="0" err="1" smtClean="0"/>
              <a:t>Gulick</a:t>
            </a:r>
            <a:endParaRPr lang="tr-TR" sz="900" b="1" dirty="0" smtClean="0">
              <a:effectLst/>
            </a:endParaRPr>
          </a:p>
        </p:txBody>
      </p:sp>
      <p:pic>
        <p:nvPicPr>
          <p:cNvPr id="5" name="Picture 4" descr="Ekran Resmi 2017-08-21 12.20.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834" y="1417638"/>
            <a:ext cx="1897855" cy="2025473"/>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1043552376"/>
              </p:ext>
            </p:extLst>
          </p:nvPr>
        </p:nvGraphicFramePr>
        <p:xfrm>
          <a:off x="497770" y="3683172"/>
          <a:ext cx="5965825" cy="2508250"/>
        </p:xfrm>
        <a:graphic>
          <a:graphicData uri="http://schemas.openxmlformats.org/presentationml/2006/ole">
            <mc:AlternateContent xmlns:mc="http://schemas.openxmlformats.org/markup-compatibility/2006">
              <mc:Choice xmlns:v="urn:schemas-microsoft-com:vml" Requires="v">
                <p:oleObj spid="_x0000_s6198" name="Document" r:id="rId6" imgW="4648200" imgH="1955800" progId="Word.Document.12">
                  <p:embed/>
                </p:oleObj>
              </mc:Choice>
              <mc:Fallback>
                <p:oleObj name="Document" r:id="rId6" imgW="4648200" imgH="1955800" progId="Word.Document.12">
                  <p:embed/>
                  <p:pic>
                    <p:nvPicPr>
                      <p:cNvPr id="0" name=""/>
                      <p:cNvPicPr/>
                      <p:nvPr/>
                    </p:nvPicPr>
                    <p:blipFill>
                      <a:blip r:embed="rId7"/>
                      <a:stretch>
                        <a:fillRect/>
                      </a:stretch>
                    </p:blipFill>
                    <p:spPr>
                      <a:xfrm>
                        <a:off x="497770" y="3683172"/>
                        <a:ext cx="5965825" cy="2508250"/>
                      </a:xfrm>
                      <a:prstGeom prst="rect">
                        <a:avLst/>
                      </a:prstGeom>
                    </p:spPr>
                  </p:pic>
                </p:oleObj>
              </mc:Fallback>
            </mc:AlternateContent>
          </a:graphicData>
        </a:graphic>
      </p:graphicFrame>
      <p:pic>
        <p:nvPicPr>
          <p:cNvPr id="16" name="Picture 15" descr="Ekran Resmi 2017-08-21 12.29.5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8494" y="3951112"/>
            <a:ext cx="1972417" cy="1933222"/>
          </a:xfrm>
          <a:prstGeom prst="rect">
            <a:avLst/>
          </a:prstGeom>
        </p:spPr>
      </p:pic>
    </p:spTree>
    <p:extLst>
      <p:ext uri="{BB962C8B-B14F-4D97-AF65-F5344CB8AC3E}">
        <p14:creationId xmlns:p14="http://schemas.microsoft.com/office/powerpoint/2010/main" val="3546790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Bürokratik</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Yaklaşımı</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600200"/>
            <a:ext cx="3508023" cy="4525963"/>
          </a:xfrm>
        </p:spPr>
        <p:txBody>
          <a:bodyPr>
            <a:noAutofit/>
          </a:bodyPr>
          <a:lstStyle/>
          <a:p>
            <a:pPr marL="0" indent="0" algn="just">
              <a:buNone/>
            </a:pPr>
            <a:r>
              <a:rPr lang="tr-TR" sz="1800" dirty="0">
                <a:latin typeface="Palatino Linotype"/>
                <a:cs typeface="Palatino Linotype"/>
              </a:rPr>
              <a:t>Klasik yönetim teorilerinin üçüncü yaklaşımı olan “</a:t>
            </a:r>
            <a:r>
              <a:rPr lang="tr-TR" sz="1800" b="1" dirty="0">
                <a:latin typeface="Palatino Linotype"/>
                <a:cs typeface="Palatino Linotype"/>
              </a:rPr>
              <a:t>Bürokratik Yönetim Yaklaşımı</a:t>
            </a:r>
            <a:r>
              <a:rPr lang="tr-TR" sz="1800" dirty="0">
                <a:latin typeface="Palatino Linotype"/>
                <a:cs typeface="Palatino Linotype"/>
              </a:rPr>
              <a:t>”, 1900’lerin başlarında Alman sosyoloğu </a:t>
            </a:r>
            <a:r>
              <a:rPr lang="tr-TR" sz="1800" dirty="0" err="1">
                <a:latin typeface="Palatino Linotype"/>
                <a:cs typeface="Palatino Linotype"/>
              </a:rPr>
              <a:t>Max</a:t>
            </a:r>
            <a:r>
              <a:rPr lang="tr-TR" sz="1800" dirty="0">
                <a:latin typeface="Palatino Linotype"/>
                <a:cs typeface="Palatino Linotype"/>
              </a:rPr>
              <a:t> </a:t>
            </a:r>
            <a:r>
              <a:rPr lang="tr-TR" sz="1800" dirty="0" err="1">
                <a:latin typeface="Palatino Linotype"/>
                <a:cs typeface="Palatino Linotype"/>
              </a:rPr>
              <a:t>Weber</a:t>
            </a:r>
            <a:r>
              <a:rPr lang="tr-TR" sz="1800" dirty="0">
                <a:latin typeface="Palatino Linotype"/>
                <a:cs typeface="Palatino Linotype"/>
              </a:rPr>
              <a:t> tarafından geliştirilmiştir. </a:t>
            </a:r>
            <a:endParaRPr lang="tr-TR" sz="1800" dirty="0" smtClean="0">
              <a:latin typeface="Palatino Linotype"/>
              <a:cs typeface="Palatino Linotype"/>
            </a:endParaRPr>
          </a:p>
          <a:p>
            <a:pPr marL="0" indent="0" algn="just">
              <a:buNone/>
            </a:pPr>
            <a:endParaRPr lang="tr-TR" sz="1050" dirty="0">
              <a:latin typeface="Palatino Linotype"/>
              <a:cs typeface="Palatino Linotype"/>
            </a:endParaRPr>
          </a:p>
          <a:p>
            <a:pPr marL="0" indent="0" algn="just">
              <a:buNone/>
            </a:pPr>
            <a:r>
              <a:rPr lang="tr-TR" sz="1800" dirty="0" smtClean="0">
                <a:latin typeface="Palatino Linotype"/>
                <a:cs typeface="Palatino Linotype"/>
              </a:rPr>
              <a:t>Bürokrasi </a:t>
            </a:r>
            <a:r>
              <a:rPr lang="tr-TR" sz="1800" dirty="0">
                <a:latin typeface="Palatino Linotype"/>
                <a:cs typeface="Palatino Linotype"/>
              </a:rPr>
              <a:t>günlük dilde kullandığımız işlerin geciktirilmesi, yokuşa sürülmesi, bu gün git yarın gel anlamının aksine, bir örgütün yapısını ifade </a:t>
            </a:r>
            <a:r>
              <a:rPr lang="tr-TR" sz="1800" dirty="0" smtClean="0">
                <a:latin typeface="Palatino Linotype"/>
                <a:cs typeface="Palatino Linotype"/>
              </a:rPr>
              <a:t>etmektedir.</a:t>
            </a:r>
            <a:endParaRPr lang="tr-TR" sz="18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21 12.34.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222" y="1727198"/>
            <a:ext cx="5061550" cy="3620911"/>
          </a:xfrm>
          <a:prstGeom prst="rect">
            <a:avLst/>
          </a:prstGeom>
        </p:spPr>
      </p:pic>
    </p:spTree>
    <p:extLst>
      <p:ext uri="{BB962C8B-B14F-4D97-AF65-F5344CB8AC3E}">
        <p14:creationId xmlns:p14="http://schemas.microsoft.com/office/powerpoint/2010/main" val="3953947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Max Weber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4"/>
            <a:ext cx="6118579" cy="4832280"/>
          </a:xfrm>
        </p:spPr>
        <p:txBody>
          <a:bodyPr>
            <a:normAutofit/>
          </a:bodyPr>
          <a:lstStyle/>
          <a:p>
            <a:pPr marL="0" indent="0" algn="just">
              <a:buNone/>
            </a:pPr>
            <a:r>
              <a:rPr lang="tr-TR" dirty="0" err="1">
                <a:latin typeface="Palatino Linotype"/>
                <a:cs typeface="Palatino Linotype"/>
              </a:rPr>
              <a:t>Weber’e</a:t>
            </a:r>
            <a:r>
              <a:rPr lang="tr-TR" dirty="0">
                <a:latin typeface="Palatino Linotype"/>
                <a:cs typeface="Palatino Linotype"/>
              </a:rPr>
              <a:t> göre temel örgütlenme biçimi olarak benimsediği bürokrasi, yeni bir örgütlenme biçimi değildir. Ve büyük çağdaş kapitalist işletmeler gibi eski medeniyetler/toplumlar da bürokratik yapıya sahip olmuşlardır. </a:t>
            </a:r>
            <a:endParaRPr lang="tr-TR" dirty="0" smtClean="0">
              <a:latin typeface="Palatino Linotype"/>
              <a:cs typeface="Palatino Linotype"/>
            </a:endParaRPr>
          </a:p>
          <a:p>
            <a:pPr marL="0" indent="0" algn="just">
              <a:buNone/>
            </a:pPr>
            <a:endParaRPr lang="tr-TR" sz="1700" dirty="0">
              <a:latin typeface="Palatino Linotype"/>
              <a:cs typeface="Palatino Linotype"/>
            </a:endParaRPr>
          </a:p>
          <a:p>
            <a:pPr marL="0" indent="0" algn="just">
              <a:buNone/>
            </a:pPr>
            <a:r>
              <a:rPr lang="tr-TR" dirty="0" smtClean="0">
                <a:latin typeface="Palatino Linotype"/>
                <a:cs typeface="Palatino Linotype"/>
              </a:rPr>
              <a:t>Kendi </a:t>
            </a:r>
            <a:r>
              <a:rPr lang="tr-TR" dirty="0">
                <a:latin typeface="Palatino Linotype"/>
                <a:cs typeface="Palatino Linotype"/>
              </a:rPr>
              <a:t>bünyesinden elde ettiği kaynak ile yaşamını sürdüren bürokratik yapıda ücretlendirme, kurallar çerçevesinde belirlenir. </a:t>
            </a:r>
            <a:endParaRPr lang="tr-TR" dirty="0" smtClean="0">
              <a:latin typeface="Palatino Linotype"/>
              <a:cs typeface="Palatino Linotype"/>
            </a:endParaRPr>
          </a:p>
          <a:p>
            <a:pPr marL="0" indent="0" algn="just">
              <a:buNone/>
            </a:pPr>
            <a:endParaRPr lang="tr-TR" sz="1700" dirty="0">
              <a:latin typeface="Palatino Linotype"/>
              <a:cs typeface="Palatino Linotype"/>
            </a:endParaRPr>
          </a:p>
          <a:p>
            <a:pPr marL="0" indent="0" algn="just">
              <a:buNone/>
            </a:pPr>
            <a:r>
              <a:rPr lang="tr-TR" dirty="0" smtClean="0">
                <a:latin typeface="Palatino Linotype"/>
                <a:cs typeface="Palatino Linotype"/>
              </a:rPr>
              <a:t>Çok </a:t>
            </a:r>
            <a:r>
              <a:rPr lang="tr-TR" dirty="0">
                <a:latin typeface="Palatino Linotype"/>
                <a:cs typeface="Palatino Linotype"/>
              </a:rPr>
              <a:t>sayıda uzmanın etkin ve akıllı bir biçimde bir araya gelmesi ile fonksiyonel bir niteliğe kavuşarak oluşan bürokrasi için para ekonomisinin kurulması zorunlu olmasa bile, bu onun sürdürülebilirliği için bir ön </a:t>
            </a:r>
            <a:r>
              <a:rPr lang="tr-TR" dirty="0" smtClean="0">
                <a:latin typeface="Palatino Linotype"/>
                <a:cs typeface="Palatino Linotype"/>
              </a:rPr>
              <a:t>koşuldur.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4832281"/>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r>
              <a:rPr lang="tr-TR" sz="900" b="1" dirty="0" err="1" smtClean="0">
                <a:effectLst/>
              </a:rPr>
              <a:t>Max</a:t>
            </a:r>
            <a:r>
              <a:rPr lang="tr-TR" sz="900" b="1" dirty="0" smtClean="0">
                <a:effectLst/>
              </a:rPr>
              <a:t> </a:t>
            </a:r>
            <a:r>
              <a:rPr lang="tr-TR" sz="900" b="1" dirty="0" err="1" smtClean="0">
                <a:effectLst/>
              </a:rPr>
              <a:t>Weber</a:t>
            </a:r>
            <a:endParaRPr lang="tr-TR" sz="1600" dirty="0">
              <a:effectLst/>
            </a:endParaRPr>
          </a:p>
        </p:txBody>
      </p:sp>
      <p:pic>
        <p:nvPicPr>
          <p:cNvPr id="10" name="Picture 9" descr="maxweber"/>
          <p:cNvPicPr/>
          <p:nvPr/>
        </p:nvPicPr>
        <p:blipFill>
          <a:blip r:embed="rId3">
            <a:extLst>
              <a:ext uri="{28A0092B-C50C-407E-A947-70E740481C1C}">
                <a14:useLocalDpi xmlns:a14="http://schemas.microsoft.com/office/drawing/2010/main" val="0"/>
              </a:ext>
            </a:extLst>
          </a:blip>
          <a:srcRect/>
          <a:stretch>
            <a:fillRect/>
          </a:stretch>
        </p:blipFill>
        <p:spPr bwMode="auto">
          <a:xfrm>
            <a:off x="6778413" y="1349656"/>
            <a:ext cx="1829364" cy="1895899"/>
          </a:xfrm>
          <a:prstGeom prst="rect">
            <a:avLst/>
          </a:prstGeom>
          <a:noFill/>
          <a:ln>
            <a:noFill/>
          </a:ln>
        </p:spPr>
      </p:pic>
      <p:pic>
        <p:nvPicPr>
          <p:cNvPr id="9" name="Picture 8" descr="Ekran Resmi 2017-08-21 12.42.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191" y="3541889"/>
            <a:ext cx="1813586" cy="2455333"/>
          </a:xfrm>
          <a:prstGeom prst="rect">
            <a:avLst/>
          </a:prstGeom>
        </p:spPr>
      </p:pic>
    </p:spTree>
    <p:extLst>
      <p:ext uri="{BB962C8B-B14F-4D97-AF65-F5344CB8AC3E}">
        <p14:creationId xmlns:p14="http://schemas.microsoft.com/office/powerpoint/2010/main" val="4271753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Max </a:t>
            </a:r>
            <a:r>
              <a:rPr lang="en-US" sz="2700" b="1" dirty="0" err="1" smtClean="0">
                <a:solidFill>
                  <a:srgbClr val="002060"/>
                </a:solidFill>
                <a:latin typeface="Palatino Linotype"/>
                <a:cs typeface="Palatino Linotype"/>
              </a:rPr>
              <a:t>Weber’in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Bürokratik</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Modeli</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5"/>
            <a:ext cx="6118579" cy="1373116"/>
          </a:xfrm>
        </p:spPr>
        <p:txBody>
          <a:bodyPr>
            <a:normAutofit fontScale="85000" lnSpcReduction="10000"/>
          </a:bodyPr>
          <a:lstStyle/>
          <a:p>
            <a:pPr marL="0" indent="0" algn="just">
              <a:buNone/>
            </a:pPr>
            <a:r>
              <a:rPr lang="tr-TR" dirty="0" err="1">
                <a:latin typeface="Palatino Linotype"/>
                <a:cs typeface="Palatino Linotype"/>
              </a:rPr>
              <a:t>Max</a:t>
            </a:r>
            <a:r>
              <a:rPr lang="tr-TR" dirty="0">
                <a:latin typeface="Palatino Linotype"/>
                <a:cs typeface="Palatino Linotype"/>
              </a:rPr>
              <a:t> </a:t>
            </a:r>
            <a:r>
              <a:rPr lang="tr-TR" dirty="0" err="1">
                <a:latin typeface="Palatino Linotype"/>
                <a:cs typeface="Palatino Linotype"/>
              </a:rPr>
              <a:t>Weber’e</a:t>
            </a:r>
            <a:r>
              <a:rPr lang="tr-TR" dirty="0">
                <a:latin typeface="Palatino Linotype"/>
                <a:cs typeface="Palatino Linotype"/>
              </a:rPr>
              <a:t> göre bürokratik bir yapı etkinlik açısından ideal bir organizasyon yapısıdır. Sosyal açıdan bürokratik yapıların neden gerekli olduğu, bunların nasıl çalışmaları gerektiği gibi tartışmalara girmeden, mikro açıdan bir örgüt modeli olarak geliştirilen bürokratik organizasyon yapısının başlıca özellikleri şöyle özetlenebilir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759222" y="1293883"/>
            <a:ext cx="2093912" cy="4832281"/>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p:txBody>
      </p:sp>
      <p:sp>
        <p:nvSpPr>
          <p:cNvPr id="11" name="Content Placeholder 2"/>
          <p:cNvSpPr txBox="1">
            <a:spLocks/>
          </p:cNvSpPr>
          <p:nvPr/>
        </p:nvSpPr>
        <p:spPr>
          <a:xfrm>
            <a:off x="452491" y="2555912"/>
            <a:ext cx="6323843" cy="3248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tr-TR" sz="1300" b="1" dirty="0">
                <a:solidFill>
                  <a:srgbClr val="002060"/>
                </a:solidFill>
                <a:latin typeface="Palatino Linotype"/>
                <a:ea typeface="+mj-ea"/>
                <a:cs typeface="Palatino Linotype"/>
              </a:rPr>
              <a:t>1.Fonksiyonel uzmanlaşmaya dayanan işbölümünün oluşturulması.</a:t>
            </a:r>
          </a:p>
          <a:p>
            <a:pPr marL="0" indent="0">
              <a:spcBef>
                <a:spcPts val="0"/>
              </a:spcBef>
              <a:buFont typeface="Arial"/>
              <a:buNone/>
            </a:pPr>
            <a:endParaRPr lang="tr-TR" sz="1300" b="1" dirty="0">
              <a:solidFill>
                <a:srgbClr val="002060"/>
              </a:solidFill>
              <a:latin typeface="Palatino Linotype"/>
              <a:ea typeface="+mj-ea"/>
              <a:cs typeface="Palatino Linotype"/>
            </a:endParaRPr>
          </a:p>
          <a:p>
            <a:pPr marL="0" indent="0">
              <a:spcBef>
                <a:spcPts val="0"/>
              </a:spcBef>
              <a:buFont typeface="Arial"/>
              <a:buNone/>
            </a:pPr>
            <a:r>
              <a:rPr lang="tr-TR" sz="1300" b="1" dirty="0">
                <a:solidFill>
                  <a:srgbClr val="002060"/>
                </a:solidFill>
                <a:latin typeface="Palatino Linotype"/>
                <a:ea typeface="+mj-ea"/>
                <a:cs typeface="Palatino Linotype"/>
              </a:rPr>
              <a:t>2.Açık ve net bir şekilde belirlenmiş hiyerarşik bir yapı; böylece her kademe bir üst kademe tarafından kontrol edilecektir.</a:t>
            </a:r>
          </a:p>
          <a:p>
            <a:pPr marL="0" indent="0">
              <a:spcBef>
                <a:spcPts val="0"/>
              </a:spcBef>
              <a:buFont typeface="Arial"/>
              <a:buNone/>
            </a:pPr>
            <a:endParaRPr lang="tr-TR" sz="1300" b="1" dirty="0">
              <a:solidFill>
                <a:srgbClr val="002060"/>
              </a:solidFill>
              <a:latin typeface="Palatino Linotype"/>
              <a:ea typeface="+mj-ea"/>
              <a:cs typeface="Palatino Linotype"/>
            </a:endParaRPr>
          </a:p>
          <a:p>
            <a:pPr marL="0" indent="0">
              <a:spcBef>
                <a:spcPts val="0"/>
              </a:spcBef>
              <a:buFont typeface="Arial"/>
              <a:buNone/>
            </a:pPr>
            <a:r>
              <a:rPr lang="tr-TR" sz="1300" b="1" dirty="0">
                <a:solidFill>
                  <a:srgbClr val="002060"/>
                </a:solidFill>
                <a:latin typeface="Palatino Linotype"/>
                <a:ea typeface="+mj-ea"/>
                <a:cs typeface="Palatino Linotype"/>
              </a:rPr>
              <a:t>3.İlke ve yöntemler; her kademede işlerin nasıl yapılacağı ile ilgili olarak ayrıntılı ve somut ilkeler ve yöntemler geliştirilecektir.</a:t>
            </a:r>
          </a:p>
          <a:p>
            <a:pPr marL="0" indent="0">
              <a:spcBef>
                <a:spcPts val="0"/>
              </a:spcBef>
              <a:buFont typeface="Arial"/>
              <a:buNone/>
            </a:pPr>
            <a:endParaRPr lang="tr-TR" sz="1300" b="1" dirty="0">
              <a:solidFill>
                <a:srgbClr val="002060"/>
              </a:solidFill>
              <a:latin typeface="Palatino Linotype"/>
              <a:ea typeface="+mj-ea"/>
              <a:cs typeface="Palatino Linotype"/>
            </a:endParaRPr>
          </a:p>
          <a:p>
            <a:pPr marL="0" indent="0">
              <a:spcBef>
                <a:spcPts val="0"/>
              </a:spcBef>
              <a:buFont typeface="Arial"/>
              <a:buNone/>
            </a:pPr>
            <a:r>
              <a:rPr lang="tr-TR" sz="1300" b="1" dirty="0">
                <a:solidFill>
                  <a:srgbClr val="002060"/>
                </a:solidFill>
                <a:latin typeface="Palatino Linotype"/>
                <a:ea typeface="+mj-ea"/>
                <a:cs typeface="Palatino Linotype"/>
              </a:rPr>
              <a:t>4.Gayrişahsi ilişkiler; </a:t>
            </a:r>
            <a:r>
              <a:rPr lang="tr-TR" sz="1300" b="1" dirty="0" err="1">
                <a:solidFill>
                  <a:srgbClr val="002060"/>
                </a:solidFill>
                <a:latin typeface="Palatino Linotype"/>
                <a:ea typeface="+mj-ea"/>
                <a:cs typeface="Palatino Linotype"/>
              </a:rPr>
              <a:t>Weber’e</a:t>
            </a:r>
            <a:r>
              <a:rPr lang="tr-TR" sz="1300" b="1" dirty="0">
                <a:solidFill>
                  <a:srgbClr val="002060"/>
                </a:solidFill>
                <a:latin typeface="Palatino Linotype"/>
                <a:ea typeface="+mj-ea"/>
                <a:cs typeface="Palatino Linotype"/>
              </a:rPr>
              <a:t> göre bir personelin sadece bulunduğu kademelerin ilkeleri doğrultusunda rasyonel olarak herhangi bir kızgınlık veya aşırı arzu göstermeden, hissi bir bağ geliştirmeden, davranması gerekir.</a:t>
            </a:r>
          </a:p>
          <a:p>
            <a:pPr marL="0" indent="0">
              <a:spcBef>
                <a:spcPts val="0"/>
              </a:spcBef>
              <a:buFont typeface="Arial"/>
              <a:buNone/>
            </a:pPr>
            <a:endParaRPr lang="tr-TR" sz="1300" b="1" dirty="0">
              <a:solidFill>
                <a:srgbClr val="002060"/>
              </a:solidFill>
              <a:latin typeface="Palatino Linotype"/>
              <a:ea typeface="+mj-ea"/>
              <a:cs typeface="Palatino Linotype"/>
            </a:endParaRPr>
          </a:p>
          <a:p>
            <a:pPr marL="0" indent="0">
              <a:spcBef>
                <a:spcPts val="0"/>
              </a:spcBef>
              <a:buFont typeface="Arial"/>
              <a:buNone/>
            </a:pPr>
            <a:r>
              <a:rPr lang="tr-TR" sz="1300" b="1" dirty="0">
                <a:solidFill>
                  <a:srgbClr val="002060"/>
                </a:solidFill>
                <a:latin typeface="Palatino Linotype"/>
                <a:ea typeface="+mj-ea"/>
                <a:cs typeface="Palatino Linotype"/>
              </a:rPr>
              <a:t>5.Teknik yetenekler esasına dayanan bir personel seçim ve terfi sistemi; personel işin gerektirdiği teknik bilgi ve yeteneği ölçen sınav sonuçlarına göre seçilecek ve terfi ettirilecektir.</a:t>
            </a:r>
          </a:p>
          <a:p>
            <a:pPr marL="0" indent="0">
              <a:spcBef>
                <a:spcPts val="0"/>
              </a:spcBef>
              <a:buFont typeface="Arial"/>
              <a:buNone/>
            </a:pPr>
            <a:endParaRPr lang="tr-TR" sz="1300" b="1" dirty="0">
              <a:solidFill>
                <a:srgbClr val="002060"/>
              </a:solidFill>
              <a:latin typeface="Palatino Linotype"/>
              <a:ea typeface="+mj-ea"/>
              <a:cs typeface="Palatino Linotype"/>
            </a:endParaRPr>
          </a:p>
          <a:p>
            <a:pPr marL="0" indent="0">
              <a:spcBef>
                <a:spcPts val="0"/>
              </a:spcBef>
              <a:buFont typeface="Arial"/>
              <a:buNone/>
            </a:pPr>
            <a:r>
              <a:rPr lang="tr-TR" sz="1300" b="1" dirty="0">
                <a:solidFill>
                  <a:srgbClr val="002060"/>
                </a:solidFill>
                <a:latin typeface="Palatino Linotype"/>
                <a:ea typeface="+mj-ea"/>
                <a:cs typeface="Palatino Linotype"/>
              </a:rPr>
              <a:t>6.Yasal yetkinin uygulanması; organizasyon birimleri yasal yetki ile birbirlerine bağlanacaktır.</a:t>
            </a:r>
          </a:p>
        </p:txBody>
      </p:sp>
      <p:pic>
        <p:nvPicPr>
          <p:cNvPr id="5" name="Picture 4" descr="Ekran Resmi 2017-08-21 12.50.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667" y="1375668"/>
            <a:ext cx="1744134" cy="2194444"/>
          </a:xfrm>
          <a:prstGeom prst="rect">
            <a:avLst/>
          </a:prstGeom>
        </p:spPr>
      </p:pic>
      <p:pic>
        <p:nvPicPr>
          <p:cNvPr id="12" name="Picture 11" descr="Ekran Resmi 2017-08-21 12.51.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517" y="3626558"/>
            <a:ext cx="1764000" cy="2464631"/>
          </a:xfrm>
          <a:prstGeom prst="rect">
            <a:avLst/>
          </a:prstGeom>
        </p:spPr>
      </p:pic>
    </p:spTree>
    <p:extLst>
      <p:ext uri="{BB962C8B-B14F-4D97-AF65-F5344CB8AC3E}">
        <p14:creationId xmlns:p14="http://schemas.microsoft.com/office/powerpoint/2010/main" val="724343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Klasik</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Teorilerinin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Temel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İlkeleri</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293885"/>
            <a:ext cx="8229601" cy="1203782"/>
          </a:xfrm>
        </p:spPr>
        <p:txBody>
          <a:bodyPr>
            <a:normAutofit/>
          </a:bodyPr>
          <a:lstStyle/>
          <a:p>
            <a:pPr marL="0" indent="0" algn="just">
              <a:buNone/>
            </a:pPr>
            <a:r>
              <a:rPr lang="tr-TR" dirty="0">
                <a:latin typeface="Palatino Linotype"/>
                <a:cs typeface="Palatino Linotype"/>
              </a:rPr>
              <a:t>Klasik yönetim teorilerinin ilkeleri bir “formel örgüt” yapısının kurulmasında dikkate alınması gerekli ilkeler olarak geniş bir uygulama alanı bulmuştur. Bu ilkeler aşağıdaki gibi özetlenebilir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454378" y="2504610"/>
            <a:ext cx="8229601" cy="35208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buFont typeface="Arial"/>
              <a:buAutoNum type="arabicPeriod"/>
            </a:pPr>
            <a:r>
              <a:rPr lang="tr-TR" sz="2700" b="1" dirty="0">
                <a:solidFill>
                  <a:schemeClr val="tx2">
                    <a:lumMod val="60000"/>
                    <a:lumOff val="40000"/>
                  </a:schemeClr>
                </a:solidFill>
                <a:latin typeface="Palatino Linotype"/>
                <a:ea typeface="+mj-ea"/>
                <a:cs typeface="Palatino Linotype"/>
              </a:rPr>
              <a:t>Amaç birliği ilkesi</a:t>
            </a:r>
          </a:p>
          <a:p>
            <a:pPr marL="514350" indent="-514350" algn="just">
              <a:buFont typeface="Arial"/>
              <a:buAutoNum type="arabicPeriod"/>
            </a:pPr>
            <a:r>
              <a:rPr lang="tr-TR" sz="2700" b="1" dirty="0">
                <a:solidFill>
                  <a:schemeClr val="tx2">
                    <a:lumMod val="60000"/>
                    <a:lumOff val="40000"/>
                  </a:schemeClr>
                </a:solidFill>
                <a:latin typeface="Palatino Linotype"/>
                <a:ea typeface="+mj-ea"/>
                <a:cs typeface="Palatino Linotype"/>
              </a:rPr>
              <a:t>İşbölümü ve uzmanlaşma ilkesi</a:t>
            </a:r>
          </a:p>
          <a:p>
            <a:pPr marL="514350" indent="-514350" algn="just">
              <a:buFont typeface="Arial"/>
              <a:buAutoNum type="arabicPeriod"/>
            </a:pPr>
            <a:r>
              <a:rPr lang="tr-TR" sz="2700" b="1" dirty="0">
                <a:solidFill>
                  <a:schemeClr val="tx2">
                    <a:lumMod val="60000"/>
                    <a:lumOff val="40000"/>
                  </a:schemeClr>
                </a:solidFill>
                <a:latin typeface="Palatino Linotype"/>
                <a:ea typeface="+mj-ea"/>
                <a:cs typeface="Palatino Linotype"/>
              </a:rPr>
              <a:t>Yetki ve sorumluluk denkliği ilkesi</a:t>
            </a:r>
          </a:p>
          <a:p>
            <a:pPr marL="514350" indent="-514350" algn="just">
              <a:buFont typeface="Arial"/>
              <a:buAutoNum type="arabicPeriod"/>
            </a:pPr>
            <a:r>
              <a:rPr lang="tr-TR" sz="2700" b="1" dirty="0">
                <a:solidFill>
                  <a:schemeClr val="tx2">
                    <a:lumMod val="60000"/>
                    <a:lumOff val="40000"/>
                  </a:schemeClr>
                </a:solidFill>
                <a:latin typeface="Palatino Linotype"/>
                <a:ea typeface="+mj-ea"/>
                <a:cs typeface="Palatino Linotype"/>
              </a:rPr>
              <a:t>Emir-komuta birliği ilkesi</a:t>
            </a:r>
          </a:p>
          <a:p>
            <a:pPr marL="514350" indent="-514350" algn="just">
              <a:buFont typeface="Arial"/>
              <a:buAutoNum type="arabicPeriod"/>
            </a:pPr>
            <a:r>
              <a:rPr lang="tr-TR" sz="2700" b="1" dirty="0">
                <a:solidFill>
                  <a:schemeClr val="tx2">
                    <a:lumMod val="60000"/>
                    <a:lumOff val="40000"/>
                  </a:schemeClr>
                </a:solidFill>
                <a:latin typeface="Palatino Linotype"/>
                <a:ea typeface="+mj-ea"/>
                <a:cs typeface="Palatino Linotype"/>
              </a:rPr>
              <a:t>Denetim alanı ilkesi</a:t>
            </a:r>
          </a:p>
          <a:p>
            <a:pPr marL="514350" indent="-514350" algn="just">
              <a:buFont typeface="Arial"/>
              <a:buAutoNum type="arabicPeriod"/>
            </a:pPr>
            <a:r>
              <a:rPr lang="tr-TR" sz="2700" b="1" dirty="0">
                <a:solidFill>
                  <a:schemeClr val="tx2">
                    <a:lumMod val="60000"/>
                    <a:lumOff val="40000"/>
                  </a:schemeClr>
                </a:solidFill>
                <a:latin typeface="Palatino Linotype"/>
                <a:ea typeface="+mj-ea"/>
                <a:cs typeface="Palatino Linotype"/>
              </a:rPr>
              <a:t>Hiyerarşik yapı ilkesi</a:t>
            </a:r>
          </a:p>
          <a:p>
            <a:pPr marL="514350" indent="-514350" algn="just">
              <a:buFont typeface="Arial"/>
              <a:buAutoNum type="arabicPeriod"/>
            </a:pPr>
            <a:endParaRPr lang="tr-TR" dirty="0">
              <a:latin typeface="Palatino Linotype"/>
              <a:cs typeface="Palatino Linotype"/>
            </a:endParaRPr>
          </a:p>
        </p:txBody>
      </p:sp>
    </p:spTree>
    <p:extLst>
      <p:ext uri="{BB962C8B-B14F-4D97-AF65-F5344CB8AC3E}">
        <p14:creationId xmlns:p14="http://schemas.microsoft.com/office/powerpoint/2010/main" val="1678597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70084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İçindekiler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dirty="0" smtClean="0">
                <a:latin typeface="Palatino Linotype"/>
                <a:cs typeface="Palatino Linotype"/>
              </a:rPr>
              <a:t>Adam Smith</a:t>
            </a:r>
          </a:p>
          <a:p>
            <a:r>
              <a:rPr lang="en-US" dirty="0" smtClean="0">
                <a:latin typeface="Palatino Linotype"/>
                <a:cs typeface="Palatino Linotype"/>
              </a:rPr>
              <a:t>Charles Babbage</a:t>
            </a:r>
          </a:p>
          <a:p>
            <a:r>
              <a:rPr lang="en-US" dirty="0" smtClean="0">
                <a:latin typeface="Palatino Linotype"/>
                <a:cs typeface="Palatino Linotype"/>
              </a:rPr>
              <a:t>Robert Owen</a:t>
            </a: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6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Bilimsel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Öncesi</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417638"/>
            <a:ext cx="4318000" cy="4709628"/>
          </a:xfrm>
        </p:spPr>
        <p:txBody>
          <a:bodyPr>
            <a:normAutofit/>
          </a:bodyPr>
          <a:lstStyle/>
          <a:p>
            <a:pPr marL="0" indent="0" algn="just">
              <a:buNone/>
            </a:pPr>
            <a:r>
              <a:rPr lang="tr-TR" dirty="0">
                <a:latin typeface="Palatino Linotype"/>
                <a:cs typeface="Palatino Linotype"/>
              </a:rPr>
              <a:t>Bilimsel yönetim öncesi dönemde işçiler, tamamen kendi nezaretçilerinin idaresi altında ve sosyal kast sistemine dayalı </a:t>
            </a:r>
            <a:r>
              <a:rPr lang="tr-TR" dirty="0" err="1">
                <a:latin typeface="Palatino Linotype"/>
                <a:cs typeface="Palatino Linotype"/>
              </a:rPr>
              <a:t>otokratik</a:t>
            </a:r>
            <a:r>
              <a:rPr lang="tr-TR" dirty="0">
                <a:latin typeface="Palatino Linotype"/>
                <a:cs typeface="Palatino Linotype"/>
              </a:rPr>
              <a:t> bir ilişki içinde </a:t>
            </a:r>
            <a:r>
              <a:rPr lang="tr-TR" dirty="0" err="1" smtClean="0">
                <a:latin typeface="Palatino Linotype"/>
                <a:cs typeface="Palatino Linotype"/>
              </a:rPr>
              <a:t>bulunmaktay-dılar</a:t>
            </a:r>
            <a:r>
              <a:rPr lang="tr-TR" dirty="0">
                <a:latin typeface="Palatino Linotype"/>
                <a:cs typeface="Palatino Linotype"/>
              </a:rPr>
              <a:t>. Bir bütün incelemeye ihtiyaç duyulmamıştı. Bu dönemde, aynı işleri yapan sanatkar loncaları oluşturuldu. Loncalar, bugünkü esnaf ve sanatkar birliklerinin öncüleri </a:t>
            </a:r>
            <a:r>
              <a:rPr lang="tr-TR" dirty="0" smtClean="0">
                <a:latin typeface="Palatino Linotype"/>
                <a:cs typeface="Palatino Linotype"/>
              </a:rPr>
              <a:t>olmuştur.</a:t>
            </a:r>
            <a:endParaRPr lang="en-US" dirty="0" smtClean="0">
              <a:latin typeface="Palatino Linotype"/>
              <a:cs typeface="Palatino Linotype"/>
            </a:endParaRPr>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31 11.47.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30" y="1549400"/>
            <a:ext cx="4406869" cy="3162300"/>
          </a:xfrm>
          <a:prstGeom prst="rect">
            <a:avLst/>
          </a:prstGeom>
        </p:spPr>
      </p:pic>
    </p:spTree>
    <p:extLst>
      <p:ext uri="{BB962C8B-B14F-4D97-AF65-F5344CB8AC3E}">
        <p14:creationId xmlns:p14="http://schemas.microsoft.com/office/powerpoint/2010/main" val="129213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700" b="1" dirty="0" smtClean="0">
                <a:solidFill>
                  <a:srgbClr val="002060"/>
                </a:solidFill>
                <a:latin typeface="Palatino Linotype"/>
                <a:cs typeface="Palatino Linotype"/>
              </a:rPr>
              <a:t>Adam Smith</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417638"/>
            <a:ext cx="6019800" cy="5129918"/>
          </a:xfrm>
        </p:spPr>
        <p:txBody>
          <a:bodyPr>
            <a:normAutofit/>
          </a:bodyPr>
          <a:lstStyle/>
          <a:p>
            <a:pPr marL="0" indent="0" algn="just">
              <a:buNone/>
            </a:pPr>
            <a:r>
              <a:rPr lang="tr-TR" dirty="0">
                <a:latin typeface="Palatino Linotype"/>
                <a:cs typeface="Palatino Linotype"/>
              </a:rPr>
              <a:t>Smith’in 1776 yılında yayınladığı "</a:t>
            </a:r>
            <a:r>
              <a:rPr lang="tr-TR" dirty="0" err="1">
                <a:latin typeface="Palatino Linotype"/>
                <a:cs typeface="Palatino Linotype"/>
              </a:rPr>
              <a:t>Wealth</a:t>
            </a:r>
            <a:r>
              <a:rPr lang="tr-TR" dirty="0">
                <a:latin typeface="Palatino Linotype"/>
                <a:cs typeface="Palatino Linotype"/>
              </a:rPr>
              <a:t> of Nations" Ulusların Refahı adlı kitabı, üretim ve gelir dağılımı teorisini içermekte ve bu prensiplerin ışığında geçmişi değerlendirmektedir. </a:t>
            </a:r>
            <a:endParaRPr lang="tr-TR" dirty="0" smtClean="0">
              <a:latin typeface="Palatino Linotype"/>
              <a:cs typeface="Palatino Linotype"/>
            </a:endParaRPr>
          </a:p>
          <a:p>
            <a:pPr marL="0" indent="0" algn="just">
              <a:buNone/>
            </a:pPr>
            <a:endParaRPr lang="tr-TR" sz="1800" dirty="0">
              <a:latin typeface="Palatino Linotype"/>
              <a:cs typeface="Palatino Linotype"/>
            </a:endParaRPr>
          </a:p>
          <a:p>
            <a:pPr marL="0" indent="0" algn="just">
              <a:buNone/>
            </a:pPr>
            <a:r>
              <a:rPr lang="tr-TR" dirty="0" smtClean="0">
                <a:latin typeface="Palatino Linotype"/>
                <a:cs typeface="Palatino Linotype"/>
              </a:rPr>
              <a:t>Smith </a:t>
            </a:r>
            <a:r>
              <a:rPr lang="tr-TR" dirty="0">
                <a:latin typeface="Palatino Linotype"/>
                <a:cs typeface="Palatino Linotype"/>
              </a:rPr>
              <a:t>iktisadi işbölümünü, ulusların zenginliğini artırmanın en önemli faktörü olarak tanımlamaktadır. </a:t>
            </a:r>
            <a:endParaRPr lang="tr-TR" dirty="0" smtClean="0">
              <a:latin typeface="Palatino Linotype"/>
              <a:cs typeface="Palatino Linotype"/>
            </a:endParaRPr>
          </a:p>
          <a:p>
            <a:pPr marL="0" indent="0" algn="just">
              <a:buNone/>
            </a:pPr>
            <a:endParaRPr lang="tr-TR" sz="1800" dirty="0">
              <a:latin typeface="Palatino Linotype"/>
              <a:cs typeface="Palatino Linotype"/>
            </a:endParaRPr>
          </a:p>
          <a:p>
            <a:pPr marL="0" indent="0" algn="just">
              <a:buNone/>
            </a:pPr>
            <a:r>
              <a:rPr lang="tr-TR" dirty="0" smtClean="0">
                <a:latin typeface="Palatino Linotype"/>
                <a:cs typeface="Palatino Linotype"/>
              </a:rPr>
              <a:t>İşbölümü</a:t>
            </a:r>
            <a:r>
              <a:rPr lang="tr-TR" dirty="0">
                <a:latin typeface="Palatino Linotype"/>
                <a:cs typeface="Palatino Linotype"/>
              </a:rPr>
              <a:t>, üretim artışına, teknik ilerlemeye ve sermaye birikimine yol açmaktadır. İşbölümü, mübadele gerektirmekte ve piyasanın büyüklüğü tarafından sınırlanmaktadır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26043"/>
            <a:ext cx="1219200" cy="535354"/>
          </a:xfrm>
          <a:prstGeom prst="rect">
            <a:avLst/>
          </a:prstGeom>
        </p:spPr>
      </p:pic>
      <p:cxnSp>
        <p:nvCxnSpPr>
          <p:cNvPr id="6" name="Straight Connector 5"/>
          <p:cNvCxnSpPr/>
          <p:nvPr/>
        </p:nvCxnSpPr>
        <p:spPr>
          <a:xfrm flipV="1">
            <a:off x="457201" y="967815"/>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98045"/>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082218"/>
            <a:ext cx="2277356" cy="5076000"/>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r>
              <a:rPr lang="tr-TR" sz="900" b="1" dirty="0" smtClean="0">
                <a:effectLst/>
              </a:rPr>
              <a:t>Adam </a:t>
            </a:r>
            <a:r>
              <a:rPr lang="tr-TR" sz="900" b="1" dirty="0">
                <a:effectLst/>
              </a:rPr>
              <a:t>Smith</a:t>
            </a:r>
            <a:endParaRPr lang="tr-TR" sz="1600" dirty="0">
              <a:effectLst/>
            </a:endParaRPr>
          </a:p>
          <a:p>
            <a:pPr algn="just">
              <a:spcBef>
                <a:spcPts val="600"/>
              </a:spcBef>
            </a:pPr>
            <a:r>
              <a:rPr lang="tr-TR" sz="900" dirty="0">
                <a:effectLst/>
              </a:rPr>
              <a:t>İskoçyalı ekonomist ve filozof olan Adam Smith, Glasgow ve Oxford Üniversitelerinde öğrenim görmüş ve daha sonra Glasgow Üniversitesi’nde ahlak felsefesi profesörü olmuştur. Çok geniş sahaya yayılan çeşitli yazıları vardır. Ekonomi, bunlar arasında en önemlisidir. </a:t>
            </a:r>
            <a:endParaRPr lang="tr-TR" sz="1600" dirty="0">
              <a:effectLst/>
            </a:endParaRPr>
          </a:p>
        </p:txBody>
      </p:sp>
      <p:pic>
        <p:nvPicPr>
          <p:cNvPr id="9" name="Picture 8" descr="ケ橸ઉ"/>
          <p:cNvPicPr/>
          <p:nvPr/>
        </p:nvPicPr>
        <p:blipFill>
          <a:blip r:embed="rId3">
            <a:extLst>
              <a:ext uri="{28A0092B-C50C-407E-A947-70E740481C1C}">
                <a14:useLocalDpi xmlns:a14="http://schemas.microsoft.com/office/drawing/2010/main" val="0"/>
              </a:ext>
            </a:extLst>
          </a:blip>
          <a:srcRect/>
          <a:stretch>
            <a:fillRect/>
          </a:stretch>
        </p:blipFill>
        <p:spPr bwMode="auto">
          <a:xfrm>
            <a:off x="6928554" y="1123036"/>
            <a:ext cx="1622777" cy="1473409"/>
          </a:xfrm>
          <a:prstGeom prst="rect">
            <a:avLst/>
          </a:prstGeom>
          <a:noFill/>
          <a:ln>
            <a:noFill/>
          </a:ln>
        </p:spPr>
      </p:pic>
      <p:pic>
        <p:nvPicPr>
          <p:cNvPr id="5" name="Picture 4" descr="Ekran Resmi 2017-08-19 13.54.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688" y="3711222"/>
            <a:ext cx="1691446" cy="2441230"/>
          </a:xfrm>
          <a:prstGeom prst="rect">
            <a:avLst/>
          </a:prstGeom>
        </p:spPr>
      </p:pic>
    </p:spTree>
    <p:extLst>
      <p:ext uri="{BB962C8B-B14F-4D97-AF65-F5344CB8AC3E}">
        <p14:creationId xmlns:p14="http://schemas.microsoft.com/office/powerpoint/2010/main" val="533355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700" b="1" dirty="0" smtClean="0">
                <a:solidFill>
                  <a:srgbClr val="002060"/>
                </a:solidFill>
                <a:latin typeface="Palatino Linotype"/>
                <a:cs typeface="Palatino Linotype"/>
              </a:rPr>
              <a:t>Charles Babbage</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165369"/>
            <a:ext cx="6019800" cy="5332675"/>
          </a:xfrm>
        </p:spPr>
        <p:txBody>
          <a:bodyPr>
            <a:normAutofit/>
          </a:bodyPr>
          <a:lstStyle/>
          <a:p>
            <a:pPr marL="0" indent="0" algn="just">
              <a:buNone/>
            </a:pPr>
            <a:r>
              <a:rPr lang="tr-TR" dirty="0">
                <a:latin typeface="Palatino Linotype"/>
                <a:cs typeface="Palatino Linotype"/>
              </a:rPr>
              <a:t>Charles </a:t>
            </a:r>
            <a:r>
              <a:rPr lang="tr-TR" dirty="0" err="1" smtClean="0">
                <a:latin typeface="Palatino Linotype"/>
                <a:cs typeface="Palatino Linotype"/>
              </a:rPr>
              <a:t>Babbage</a:t>
            </a:r>
            <a:r>
              <a:rPr lang="tr-TR" dirty="0" smtClean="0">
                <a:latin typeface="Palatino Linotype"/>
                <a:cs typeface="Palatino Linotype"/>
              </a:rPr>
              <a:t> 1830</a:t>
            </a:r>
            <a:r>
              <a:rPr lang="tr-TR" dirty="0">
                <a:latin typeface="Palatino Linotype"/>
                <a:cs typeface="Palatino Linotype"/>
              </a:rPr>
              <a:t>’</a:t>
            </a:r>
            <a:r>
              <a:rPr lang="tr-TR" dirty="0" smtClean="0">
                <a:latin typeface="Palatino Linotype"/>
                <a:cs typeface="Palatino Linotype"/>
              </a:rPr>
              <a:t>ların ortalarında </a:t>
            </a:r>
            <a:r>
              <a:rPr lang="tr-TR" dirty="0">
                <a:latin typeface="Palatino Linotype"/>
                <a:cs typeface="Palatino Linotype"/>
              </a:rPr>
              <a:t>çözümleyici makine diye adlandırılan ve çağdaş sayısal (dijital) bilgisayarların öncüsü olan aygıtın tasarımını gerçekleştirdi. Bu aygıtta delikli kartlardan gelen komutlar uyarınca herhangi bir aritmetik işlemin yapılabilmesi öngörülüyordu. Ayrıca sayıların saklanabileceği bir bellek birimi, işlemlerin art arda ve sırasıyla yapılmasını sağlayacak ardışık kontrol ve bugünkü bilgisayarın daha birçok temel öğesi makinede yer alacaktı. Ama çözümleyici makine hiçbir zaman tamamlanamadı. </a:t>
            </a: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Yönetimle </a:t>
            </a:r>
            <a:r>
              <a:rPr lang="tr-TR" dirty="0">
                <a:latin typeface="Palatino Linotype"/>
                <a:cs typeface="Palatino Linotype"/>
              </a:rPr>
              <a:t>ilgili olarak yazılan ilk kitap olan “</a:t>
            </a:r>
            <a:r>
              <a:rPr lang="tr-TR" b="1" dirty="0">
                <a:latin typeface="Palatino Linotype"/>
                <a:cs typeface="Palatino Linotype"/>
              </a:rPr>
              <a:t>Makineler ve İmalatçıların Ekonomisi</a:t>
            </a:r>
            <a:r>
              <a:rPr lang="tr-TR" dirty="0">
                <a:latin typeface="Palatino Linotype"/>
                <a:cs typeface="Palatino Linotype"/>
              </a:rPr>
              <a:t>” isimli eseri yazdı. Çeşitli örgütlerdeki yönetim sorunlarının çözümü ile ilgilendi. Verimliliğin artmasında katkıda bulunan çalışanlara kârdan pay verilmesini önerdi. </a:t>
            </a:r>
            <a:endParaRPr lang="tr-TR" dirty="0" smtClean="0">
              <a:latin typeface="Palatino Linotype"/>
              <a:cs typeface="Palatino Linotype"/>
            </a:endParaRPr>
          </a:p>
          <a:p>
            <a:pPr marL="0" indent="0" algn="just">
              <a:buNone/>
            </a:pP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26043"/>
            <a:ext cx="1219200" cy="535354"/>
          </a:xfrm>
          <a:prstGeom prst="rect">
            <a:avLst/>
          </a:prstGeom>
        </p:spPr>
      </p:pic>
      <p:cxnSp>
        <p:nvCxnSpPr>
          <p:cNvPr id="6" name="Straight Connector 5"/>
          <p:cNvCxnSpPr/>
          <p:nvPr/>
        </p:nvCxnSpPr>
        <p:spPr>
          <a:xfrm flipV="1">
            <a:off x="457201" y="967815"/>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98045"/>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082218"/>
            <a:ext cx="2277356" cy="5076000"/>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r>
              <a:rPr lang="tr-TR" sz="900" b="1" dirty="0" smtClean="0">
                <a:effectLst/>
              </a:rPr>
              <a:t>Charles </a:t>
            </a:r>
            <a:r>
              <a:rPr lang="tr-TR" sz="900" b="1" dirty="0" err="1" smtClean="0">
                <a:effectLst/>
              </a:rPr>
              <a:t>Babbage</a:t>
            </a:r>
            <a:endParaRPr lang="tr-TR" sz="1600" dirty="0">
              <a:effectLst/>
            </a:endParaRPr>
          </a:p>
          <a:p>
            <a:pPr algn="just"/>
            <a:r>
              <a:rPr lang="tr-TR" sz="900" dirty="0">
                <a:latin typeface="Palatino Linotype"/>
                <a:cs typeface="Palatino Linotype"/>
              </a:rPr>
              <a:t>İngiltere’de Cambridge Üniversite’sinde matematik profesörü olarak </a:t>
            </a:r>
            <a:r>
              <a:rPr lang="tr-TR" sz="900" dirty="0" smtClean="0">
                <a:latin typeface="Palatino Linotype"/>
                <a:cs typeface="Palatino Linotype"/>
              </a:rPr>
              <a:t>çalıştı. </a:t>
            </a:r>
            <a:r>
              <a:rPr lang="tr-TR" sz="900" dirty="0">
                <a:latin typeface="Palatino Linotype"/>
                <a:cs typeface="Palatino Linotype"/>
              </a:rPr>
              <a:t>1822 yılında mekanik hesap makineleri ile ilgili buluşuyla tanınan </a:t>
            </a:r>
            <a:r>
              <a:rPr lang="tr-TR" sz="900" dirty="0" err="1">
                <a:latin typeface="Palatino Linotype"/>
                <a:cs typeface="Palatino Linotype"/>
              </a:rPr>
              <a:t>Babbage</a:t>
            </a:r>
            <a:r>
              <a:rPr lang="tr-TR" sz="900" dirty="0">
                <a:latin typeface="Palatino Linotype"/>
                <a:cs typeface="Palatino Linotype"/>
              </a:rPr>
              <a:t> üretimin etkililiği üzerinde durdu. </a:t>
            </a:r>
          </a:p>
        </p:txBody>
      </p:sp>
      <p:pic>
        <p:nvPicPr>
          <p:cNvPr id="10" name="Picture 9" descr="Ekran Resmi 2017-08-19 14.02.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14" y="1165369"/>
            <a:ext cx="1368379" cy="1600409"/>
          </a:xfrm>
          <a:prstGeom prst="rect">
            <a:avLst/>
          </a:prstGeom>
        </p:spPr>
      </p:pic>
      <p:pic>
        <p:nvPicPr>
          <p:cNvPr id="11" name="Picture 10" descr="Ekran Resmi 2017-08-19 14.08.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148" y="3922888"/>
            <a:ext cx="1570091" cy="2235329"/>
          </a:xfrm>
          <a:prstGeom prst="rect">
            <a:avLst/>
          </a:prstGeom>
        </p:spPr>
      </p:pic>
    </p:spTree>
    <p:extLst>
      <p:ext uri="{BB962C8B-B14F-4D97-AF65-F5344CB8AC3E}">
        <p14:creationId xmlns:p14="http://schemas.microsoft.com/office/powerpoint/2010/main" val="2013327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700" b="1" dirty="0" smtClean="0">
                <a:solidFill>
                  <a:srgbClr val="002060"/>
                </a:solidFill>
                <a:latin typeface="Palatino Linotype"/>
                <a:cs typeface="Palatino Linotype"/>
              </a:rPr>
              <a:t>Robert Owen</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165369"/>
            <a:ext cx="6019800" cy="2715187"/>
          </a:xfrm>
        </p:spPr>
        <p:txBody>
          <a:bodyPr>
            <a:normAutofit lnSpcReduction="10000"/>
          </a:bodyPr>
          <a:lstStyle/>
          <a:p>
            <a:pPr marL="0" indent="0" algn="just">
              <a:buNone/>
            </a:pPr>
            <a:r>
              <a:rPr lang="tr-TR" dirty="0" smtClean="0">
                <a:latin typeface="Palatino Linotype"/>
                <a:cs typeface="Palatino Linotype"/>
              </a:rPr>
              <a:t>İngiliz </a:t>
            </a:r>
            <a:r>
              <a:rPr lang="tr-TR" dirty="0">
                <a:latin typeface="Palatino Linotype"/>
                <a:cs typeface="Palatino Linotype"/>
              </a:rPr>
              <a:t>reformcu ve işletmeci olan </a:t>
            </a:r>
            <a:r>
              <a:rPr lang="tr-TR" dirty="0" err="1">
                <a:latin typeface="Palatino Linotype"/>
                <a:cs typeface="Palatino Linotype"/>
              </a:rPr>
              <a:t>Owen</a:t>
            </a:r>
            <a:r>
              <a:rPr lang="tr-TR" dirty="0">
                <a:latin typeface="Palatino Linotype"/>
                <a:cs typeface="Palatino Linotype"/>
              </a:rPr>
              <a:t> örgütlerde insan kaynakları üzerinde duran ilk kişilerden biridir. </a:t>
            </a:r>
            <a:r>
              <a:rPr lang="tr-TR" dirty="0" err="1">
                <a:latin typeface="Palatino Linotype"/>
                <a:cs typeface="Palatino Linotype"/>
              </a:rPr>
              <a:t>Owen’dan</a:t>
            </a:r>
            <a:r>
              <a:rPr lang="tr-TR" dirty="0">
                <a:latin typeface="Palatino Linotype"/>
                <a:cs typeface="Palatino Linotype"/>
              </a:rPr>
              <a:t> önce çalışanlara makine gibi bakan işletme sahipleri söz konusuydu. Ancak </a:t>
            </a:r>
            <a:r>
              <a:rPr lang="tr-TR" dirty="0" err="1">
                <a:latin typeface="Palatino Linotype"/>
                <a:cs typeface="Palatino Linotype"/>
              </a:rPr>
              <a:t>Owen’un</a:t>
            </a:r>
            <a:r>
              <a:rPr lang="tr-TR" dirty="0">
                <a:latin typeface="Palatino Linotype"/>
                <a:cs typeface="Palatino Linotype"/>
              </a:rPr>
              <a:t> tekstil fabrikası verimlilikte örnek bir işletme olmuştu. Bunun nedeni ise, yüksek olarak belirlenen asgari ücret ödenmesi, çalışma saatlerinin azaltılması, yemek yardımı yapılması ve dinlenme merkezlerinin açılması gibi yeniliklerin getirilmesiydi</a:t>
            </a:r>
            <a:r>
              <a:rPr lang="tr-TR" dirty="0" smtClean="0">
                <a:latin typeface="Palatino Linotype"/>
                <a:cs typeface="Palatino Linotype"/>
              </a:rPr>
              <a:t>.</a:t>
            </a:r>
            <a:r>
              <a:rPr lang="tr-TR" dirty="0" smtClean="0"/>
              <a:t>.</a:t>
            </a:r>
            <a:endParaRPr lang="tr-TR"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26043"/>
            <a:ext cx="1219200" cy="535354"/>
          </a:xfrm>
          <a:prstGeom prst="rect">
            <a:avLst/>
          </a:prstGeom>
        </p:spPr>
      </p:pic>
      <p:cxnSp>
        <p:nvCxnSpPr>
          <p:cNvPr id="6" name="Straight Connector 5"/>
          <p:cNvCxnSpPr/>
          <p:nvPr/>
        </p:nvCxnSpPr>
        <p:spPr>
          <a:xfrm flipV="1">
            <a:off x="457201" y="967815"/>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98045"/>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2177449"/>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a:p>
            <a:pPr algn="ctr">
              <a:spcBef>
                <a:spcPts val="600"/>
              </a:spcBef>
            </a:pPr>
            <a:r>
              <a:rPr lang="tr-TR" sz="900" b="1" dirty="0" smtClean="0">
                <a:effectLst/>
              </a:rPr>
              <a:t>Robert </a:t>
            </a:r>
            <a:r>
              <a:rPr lang="tr-TR" sz="900" b="1" dirty="0" err="1" smtClean="0">
                <a:effectLst/>
              </a:rPr>
              <a:t>Owen</a:t>
            </a:r>
            <a:endParaRPr lang="tr-TR" sz="1600" dirty="0">
              <a:effectLst/>
            </a:endParaRPr>
          </a:p>
        </p:txBody>
      </p:sp>
      <p:pic>
        <p:nvPicPr>
          <p:cNvPr id="5" name="Picture 4" descr="Ekran Resmi 2017-08-19 15.52.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256" y="1391145"/>
            <a:ext cx="2152588" cy="1759655"/>
          </a:xfrm>
          <a:prstGeom prst="rect">
            <a:avLst/>
          </a:prstGeom>
        </p:spPr>
      </p:pic>
      <p:pic>
        <p:nvPicPr>
          <p:cNvPr id="9" name="Picture 8" descr="Ekran Resmi 2017-08-19 15.54.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3" y="3675945"/>
            <a:ext cx="3798360" cy="2788845"/>
          </a:xfrm>
          <a:prstGeom prst="rect">
            <a:avLst/>
          </a:prstGeom>
        </p:spPr>
      </p:pic>
      <p:sp>
        <p:nvSpPr>
          <p:cNvPr id="12" name="Content Placeholder 2"/>
          <p:cNvSpPr txBox="1">
            <a:spLocks/>
          </p:cNvSpPr>
          <p:nvPr/>
        </p:nvSpPr>
        <p:spPr>
          <a:xfrm>
            <a:off x="4360333" y="3697110"/>
            <a:ext cx="4666438" cy="252893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dirty="0" smtClean="0">
                <a:latin typeface="Palatino Linotype"/>
                <a:cs typeface="Palatino Linotype"/>
              </a:rPr>
              <a:t>1880 yıllarında başlayan planlı ve birbiriyle etkileşim halindeki yönetim hareketi, endüstri toplumundaki yönetim sorunlarına düşünürlerin ve uygulamacıların kafa yormalarına neden olmuştur. Yönetim sorunlarına başlangıçta ilgilenen düşünür ve uygulamacılarının çoğunlukla mühendis olmaları bilimsel yönetimin bir mühendis gözü ile mekanik olarak algılanmasına neden olduğu da söylenebilir</a:t>
            </a:r>
            <a:r>
              <a:rPr lang="tr-TR" dirty="0" smtClean="0"/>
              <a:t>.</a:t>
            </a:r>
            <a:endParaRPr lang="tr-TR" dirty="0"/>
          </a:p>
        </p:txBody>
      </p:sp>
    </p:spTree>
    <p:extLst>
      <p:ext uri="{BB962C8B-B14F-4D97-AF65-F5344CB8AC3E}">
        <p14:creationId xmlns:p14="http://schemas.microsoft.com/office/powerpoint/2010/main" val="3701522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14778" y="2295016"/>
            <a:ext cx="6810022"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2: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Teorileri</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ve</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Gelişimi</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B</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Klasik</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Teorileri</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111426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İçindekiler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en-US" b="1" dirty="0" err="1" smtClean="0">
                <a:latin typeface="Palatino Linotype"/>
                <a:cs typeface="Palatino Linotype"/>
              </a:rPr>
              <a:t>Bilimsel</a:t>
            </a:r>
            <a:r>
              <a:rPr lang="en-US" b="1" dirty="0" smtClean="0">
                <a:latin typeface="Palatino Linotype"/>
                <a:cs typeface="Palatino Linotype"/>
              </a:rPr>
              <a:t> </a:t>
            </a:r>
            <a:r>
              <a:rPr lang="en-US" b="1" dirty="0" err="1" smtClean="0">
                <a:latin typeface="Palatino Linotype"/>
                <a:cs typeface="Palatino Linotype"/>
              </a:rPr>
              <a:t>Yönetim</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smtClean="0">
                <a:latin typeface="Palatino Linotype"/>
                <a:cs typeface="Palatino Linotype"/>
              </a:rPr>
              <a:t>Frederick Winslow Taylor</a:t>
            </a:r>
          </a:p>
          <a:p>
            <a:r>
              <a:rPr lang="en-US" dirty="0" smtClean="0">
                <a:latin typeface="Palatino Linotype"/>
                <a:cs typeface="Palatino Linotype"/>
              </a:rPr>
              <a:t>Frank </a:t>
            </a:r>
            <a:r>
              <a:rPr lang="en-US" dirty="0" err="1" smtClean="0">
                <a:latin typeface="Palatino Linotype"/>
                <a:cs typeface="Palatino Linotype"/>
              </a:rPr>
              <a:t>ve</a:t>
            </a:r>
            <a:r>
              <a:rPr lang="en-US" dirty="0" smtClean="0">
                <a:latin typeface="Palatino Linotype"/>
                <a:cs typeface="Palatino Linotype"/>
              </a:rPr>
              <a:t> Lillian </a:t>
            </a:r>
            <a:r>
              <a:rPr lang="en-US" dirty="0" err="1" smtClean="0">
                <a:latin typeface="Palatino Linotype"/>
                <a:cs typeface="Palatino Linotype"/>
              </a:rPr>
              <a:t>Gilbreth</a:t>
            </a:r>
            <a:endParaRPr lang="en-US" dirty="0" smtClean="0">
              <a:latin typeface="Palatino Linotype"/>
              <a:cs typeface="Palatino Linotype"/>
            </a:endParaRPr>
          </a:p>
          <a:p>
            <a:r>
              <a:rPr lang="en-US" dirty="0" smtClean="0">
                <a:latin typeface="Palatino Linotype"/>
                <a:cs typeface="Palatino Linotype"/>
              </a:rPr>
              <a:t>Harrington Emerson</a:t>
            </a:r>
          </a:p>
          <a:p>
            <a:r>
              <a:rPr lang="en-US" dirty="0" smtClean="0">
                <a:latin typeface="Palatino Linotype"/>
                <a:cs typeface="Palatino Linotype"/>
              </a:rPr>
              <a:t>Henry L. Gantt</a:t>
            </a:r>
          </a:p>
          <a:p>
            <a:r>
              <a:rPr lang="en-US" b="1" dirty="0" err="1" smtClean="0">
                <a:latin typeface="Palatino Linotype"/>
                <a:cs typeface="Palatino Linotype"/>
              </a:rPr>
              <a:t>Yönetim</a:t>
            </a:r>
            <a:r>
              <a:rPr lang="en-US" b="1" dirty="0" smtClean="0">
                <a:latin typeface="Palatino Linotype"/>
                <a:cs typeface="Palatino Linotype"/>
              </a:rPr>
              <a:t> </a:t>
            </a:r>
            <a:r>
              <a:rPr lang="en-US" b="1" dirty="0" err="1" smtClean="0">
                <a:latin typeface="Palatino Linotype"/>
                <a:cs typeface="Palatino Linotype"/>
              </a:rPr>
              <a:t>Süreci</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smtClean="0">
                <a:latin typeface="Palatino Linotype"/>
                <a:cs typeface="Palatino Linotype"/>
              </a:rPr>
              <a:t>Henri </a:t>
            </a:r>
            <a:r>
              <a:rPr lang="en-US" dirty="0" err="1" smtClean="0">
                <a:latin typeface="Palatino Linotype"/>
                <a:cs typeface="Palatino Linotype"/>
              </a:rPr>
              <a:t>Fayol</a:t>
            </a:r>
            <a:endParaRPr lang="en-US" dirty="0" smtClean="0">
              <a:latin typeface="Palatino Linotype"/>
              <a:cs typeface="Palatino Linotype"/>
            </a:endParaRPr>
          </a:p>
          <a:p>
            <a:r>
              <a:rPr lang="en-US" dirty="0" err="1" smtClean="0">
                <a:latin typeface="Palatino Linotype"/>
                <a:cs typeface="Palatino Linotype"/>
              </a:rPr>
              <a:t>Lyndall</a:t>
            </a:r>
            <a:r>
              <a:rPr lang="en-US" dirty="0" smtClean="0">
                <a:latin typeface="Palatino Linotype"/>
                <a:cs typeface="Palatino Linotype"/>
              </a:rPr>
              <a:t> F. </a:t>
            </a:r>
            <a:r>
              <a:rPr lang="en-US" dirty="0" err="1" smtClean="0">
                <a:latin typeface="Palatino Linotype"/>
                <a:cs typeface="Palatino Linotype"/>
              </a:rPr>
              <a:t>Urwick</a:t>
            </a:r>
            <a:endParaRPr lang="en-US" dirty="0" smtClean="0">
              <a:latin typeface="Palatino Linotype"/>
              <a:cs typeface="Palatino Linotype"/>
            </a:endParaRPr>
          </a:p>
          <a:p>
            <a:r>
              <a:rPr lang="en-US" dirty="0" smtClean="0">
                <a:latin typeface="Palatino Linotype"/>
                <a:cs typeface="Palatino Linotype"/>
              </a:rPr>
              <a:t>Luther </a:t>
            </a:r>
            <a:r>
              <a:rPr lang="en-US" dirty="0" err="1" smtClean="0">
                <a:latin typeface="Palatino Linotype"/>
                <a:cs typeface="Palatino Linotype"/>
              </a:rPr>
              <a:t>Gulick</a:t>
            </a:r>
            <a:endParaRPr lang="en-US" dirty="0" smtClean="0">
              <a:latin typeface="Palatino Linotype"/>
              <a:cs typeface="Palatino Linotype"/>
            </a:endParaRPr>
          </a:p>
          <a:p>
            <a:r>
              <a:rPr lang="en-US" b="1" dirty="0" err="1" smtClean="0">
                <a:latin typeface="Palatino Linotype"/>
                <a:cs typeface="Palatino Linotype"/>
              </a:rPr>
              <a:t>Bürokratik</a:t>
            </a:r>
            <a:r>
              <a:rPr lang="en-US" b="1" dirty="0" smtClean="0">
                <a:latin typeface="Palatino Linotype"/>
                <a:cs typeface="Palatino Linotype"/>
              </a:rPr>
              <a:t> </a:t>
            </a:r>
            <a:r>
              <a:rPr lang="en-US" b="1" dirty="0" err="1" smtClean="0">
                <a:latin typeface="Palatino Linotype"/>
                <a:cs typeface="Palatino Linotype"/>
              </a:rPr>
              <a:t>Yönetim</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smtClean="0">
                <a:latin typeface="Palatino Linotype"/>
                <a:cs typeface="Palatino Linotype"/>
              </a:rPr>
              <a:t>Max Weber</a:t>
            </a:r>
          </a:p>
          <a:p>
            <a:r>
              <a:rPr lang="en-US" dirty="0" err="1" smtClean="0">
                <a:latin typeface="Palatino Linotype"/>
                <a:cs typeface="Palatino Linotype"/>
              </a:rPr>
              <a:t>Klasik</a:t>
            </a:r>
            <a:r>
              <a:rPr lang="en-US" dirty="0" smtClean="0">
                <a:latin typeface="Palatino Linotype"/>
                <a:cs typeface="Palatino Linotype"/>
              </a:rPr>
              <a:t> </a:t>
            </a:r>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Teorilerinin</a:t>
            </a:r>
            <a:r>
              <a:rPr lang="en-US" dirty="0" smtClean="0">
                <a:latin typeface="Palatino Linotype"/>
                <a:cs typeface="Palatino Linotype"/>
              </a:rPr>
              <a:t> </a:t>
            </a:r>
            <a:r>
              <a:rPr lang="en-US" dirty="0" err="1" smtClean="0">
                <a:latin typeface="Palatino Linotype"/>
                <a:cs typeface="Palatino Linotype"/>
              </a:rPr>
              <a:t>Temel</a:t>
            </a:r>
            <a:r>
              <a:rPr lang="en-US" dirty="0" smtClean="0">
                <a:latin typeface="Palatino Linotype"/>
                <a:cs typeface="Palatino Linotype"/>
              </a:rPr>
              <a:t> </a:t>
            </a:r>
            <a:r>
              <a:rPr lang="en-US" dirty="0" err="1" smtClean="0">
                <a:latin typeface="Palatino Linotype"/>
                <a:cs typeface="Palatino Linotype"/>
              </a:rPr>
              <a:t>İlkeleri</a:t>
            </a:r>
            <a:endParaRPr lang="tr-TR" b="1" dirty="0"/>
          </a:p>
          <a:p>
            <a:endParaRPr lang="en-US"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873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12990</TotalTime>
  <Words>1810</Words>
  <Application>Microsoft Office PowerPoint</Application>
  <PresentationFormat>Ekran Gösterisi (4:3)</PresentationFormat>
  <Paragraphs>284</Paragraphs>
  <Slides>27</Slides>
  <Notes>0</Notes>
  <HiddenSlides>0</HiddenSlides>
  <MMClips>0</MMClips>
  <ScaleCrop>false</ScaleCrop>
  <HeadingPairs>
    <vt:vector size="8" baseType="variant">
      <vt:variant>
        <vt:lpstr>Kullanılan Yazı Tipleri</vt:lpstr>
      </vt:variant>
      <vt:variant>
        <vt:i4>6</vt:i4>
      </vt:variant>
      <vt:variant>
        <vt:lpstr>Tema</vt:lpstr>
      </vt:variant>
      <vt:variant>
        <vt:i4>3</vt:i4>
      </vt:variant>
      <vt:variant>
        <vt:lpstr>Eklenmiş OLE Hizmet Programları</vt:lpstr>
      </vt:variant>
      <vt:variant>
        <vt:i4>1</vt:i4>
      </vt:variant>
      <vt:variant>
        <vt:lpstr>Slayt Başlıkları</vt:lpstr>
      </vt:variant>
      <vt:variant>
        <vt:i4>27</vt:i4>
      </vt:variant>
    </vt:vector>
  </HeadingPairs>
  <TitlesOfParts>
    <vt:vector size="37" baseType="lpstr">
      <vt:lpstr>ＭＳ Ｐゴシック</vt:lpstr>
      <vt:lpstr>Arial</vt:lpstr>
      <vt:lpstr>Calibri</vt:lpstr>
      <vt:lpstr>Palatino Linotype</vt:lpstr>
      <vt:lpstr>Trebuchet MS</vt:lpstr>
      <vt:lpstr>Wingdings</vt:lpstr>
      <vt:lpstr>Tema2</vt:lpstr>
      <vt:lpstr>1_Rics</vt:lpstr>
      <vt:lpstr>h.t.</vt:lpstr>
      <vt:lpstr>Document</vt:lpstr>
      <vt:lpstr>Yönetim ve Organizasyon</vt:lpstr>
      <vt:lpstr>Yönetim ve Organizasyon</vt:lpstr>
      <vt:lpstr>İçindekiler</vt:lpstr>
      <vt:lpstr>Bilimsel Yönetim Öncesi</vt:lpstr>
      <vt:lpstr>Adam Smith</vt:lpstr>
      <vt:lpstr>Charles Babbage</vt:lpstr>
      <vt:lpstr>Robert Owen</vt:lpstr>
      <vt:lpstr>Yönetim ve Organizasyon</vt:lpstr>
      <vt:lpstr>İçindekiler</vt:lpstr>
      <vt:lpstr>Bilimsel Yönetim Yaklaşımı</vt:lpstr>
      <vt:lpstr>Frederick Winslow Taylor</vt:lpstr>
      <vt:lpstr>Frederick Winslow Taylor</vt:lpstr>
      <vt:lpstr>Frank ve Lillian Gilbreth</vt:lpstr>
      <vt:lpstr>Frank ve Lillian Gilbreth</vt:lpstr>
      <vt:lpstr>Harrington Emerson</vt:lpstr>
      <vt:lpstr>Henry L. Gantt</vt:lpstr>
      <vt:lpstr>Yönetim Süreci Yaklaşımı</vt:lpstr>
      <vt:lpstr>Henri Fayol</vt:lpstr>
      <vt:lpstr>Henri Fayol – Yönetim Fonksiyonları</vt:lpstr>
      <vt:lpstr>Henri Fayol – 14 Yönetim İlkesi</vt:lpstr>
      <vt:lpstr>Lyndall F. Urwick</vt:lpstr>
      <vt:lpstr>Luther Gulick</vt:lpstr>
      <vt:lpstr>Bürokratik Yönetim Yaklaşımı</vt:lpstr>
      <vt:lpstr>Max Weber</vt:lpstr>
      <vt:lpstr>Max Weber’in Bürokratik Modeli</vt:lpstr>
      <vt:lpstr>Klasik Yönetim Teorilerinin Temel İlkeleri</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98</cp:revision>
  <dcterms:created xsi:type="dcterms:W3CDTF">2017-07-29T12:11:26Z</dcterms:created>
  <dcterms:modified xsi:type="dcterms:W3CDTF">2020-03-04T14:17:05Z</dcterms:modified>
</cp:coreProperties>
</file>