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55" d="100"/>
          <a:sy n="55" d="100"/>
        </p:scale>
        <p:origin x="96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657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89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98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392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5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33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31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4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034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04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7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2A804-0C96-49FA-A64A-4FEBD2235CCF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740B7-AD4C-4948-AED0-6097AD3D01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36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7791"/>
          </a:xfrm>
        </p:spPr>
        <p:txBody>
          <a:bodyPr/>
          <a:lstStyle/>
          <a:p>
            <a:r>
              <a:rPr lang="tr-TR" dirty="0" smtClean="0"/>
              <a:t>Para ve Değer teorisine giriş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373923"/>
            <a:ext cx="9144000" cy="2883877"/>
          </a:xfrm>
        </p:spPr>
        <p:txBody>
          <a:bodyPr/>
          <a:lstStyle/>
          <a:p>
            <a:pPr algn="l"/>
            <a:r>
              <a:rPr lang="tr-TR" dirty="0" smtClean="0"/>
              <a:t>Piyasaların varlığı, herkesin ürettiği malı başkalarıyla piyasa aracılığıyla mübadele etmesi, temel iktisadi meseleyi ortaya çıkarmıştır: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7224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fiyatı ve doğal fiyat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Smith’in değer teorisi, aynı zamanda piyasa fiyatı ile doğal fiyat arasındaki ayrımı açıklamak durumundadır. </a:t>
            </a:r>
          </a:p>
          <a:p>
            <a:pPr marL="0" indent="0">
              <a:buNone/>
            </a:pPr>
            <a:r>
              <a:rPr lang="tr-TR" dirty="0" smtClean="0"/>
              <a:t>Bir ürünün piyasa fiyatı doğal fiyattan ayrılabilir. Bu durum, arz ve/veya talep yönündeki dinamiklerle ilgili olabilir. </a:t>
            </a:r>
          </a:p>
          <a:p>
            <a:pPr marL="0" indent="0">
              <a:buNone/>
            </a:pPr>
            <a:r>
              <a:rPr lang="tr-TR" dirty="0" smtClean="0"/>
              <a:t>Genel eğilim, piyasa fiyatının doğal fiyata eşitlenmesi yönündedir. </a:t>
            </a:r>
          </a:p>
          <a:p>
            <a:pPr marL="0" indent="0">
              <a:buNone/>
            </a:pPr>
            <a:r>
              <a:rPr lang="tr-TR" dirty="0" smtClean="0"/>
              <a:t>Bu eğilimin önündeki engeller, Smith’teki önemli tartışma </a:t>
            </a:r>
            <a:r>
              <a:rPr lang="tr-TR" smtClean="0"/>
              <a:t>başlıklarından biridir.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23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Toplumun ticari topluma dönüşmesi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İş bölümü geliştikçe toplum, ticari topluma dönüşmektedir. </a:t>
            </a:r>
          </a:p>
          <a:p>
            <a:pPr marL="0" indent="0">
              <a:buNone/>
            </a:pPr>
            <a:r>
              <a:rPr lang="tr-TR" dirty="0" smtClean="0"/>
              <a:t>Ticari toplum, bunca malın mübadelesini mümkün kılan bir aracın—paranın—ortaya çıkmasına neden olmuştur. </a:t>
            </a:r>
          </a:p>
          <a:p>
            <a:pPr marL="0" indent="0">
              <a:buNone/>
            </a:pPr>
            <a:r>
              <a:rPr lang="tr-TR" dirty="0" smtClean="0"/>
              <a:t>Para olarak, farklı toplumlarda çok farklı nesneler kullanılmıştır.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1465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 metaller para olarak kullanılıyor?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Çok farklı nesneler kullanılsa da, nihayetinde asıl olarak metaller para olarak kullanılmaya başlamıştır. </a:t>
            </a:r>
          </a:p>
          <a:p>
            <a:pPr marL="0" indent="0">
              <a:buNone/>
            </a:pPr>
            <a:r>
              <a:rPr lang="tr-TR" dirty="0" smtClean="0"/>
              <a:t>Çünkü metaller az yıpranır, maddesinden bir şey yitirmeden çok uzun süre saklanabilir ve istenildiği ölçüde parçalara ayrılabilir. </a:t>
            </a:r>
          </a:p>
          <a:p>
            <a:pPr marL="0" indent="0">
              <a:buNone/>
            </a:pPr>
            <a:r>
              <a:rPr lang="tr-TR" dirty="0" smtClean="0"/>
              <a:t>Bu parçalar, istendiğinde tekrar birleştirilebilir.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7171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Metal paranın kullanılmasının sorunları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Metallerin para olarak kullanılmasında sorunlar: </a:t>
            </a:r>
          </a:p>
          <a:p>
            <a:pPr marL="0" indent="0">
              <a:buNone/>
            </a:pPr>
            <a:r>
              <a:rPr lang="tr-TR" dirty="0" smtClean="0"/>
              <a:t>Tartma ve ayar </a:t>
            </a:r>
          </a:p>
          <a:p>
            <a:pPr marL="0" indent="0">
              <a:buNone/>
            </a:pPr>
            <a:r>
              <a:rPr lang="tr-TR" dirty="0" smtClean="0"/>
              <a:t>Bu sorunları aşmak için sikke basılmıştır </a:t>
            </a:r>
          </a:p>
          <a:p>
            <a:pPr marL="0" indent="0">
              <a:buNone/>
            </a:pPr>
            <a:r>
              <a:rPr lang="tr-TR" dirty="0" smtClean="0"/>
              <a:t>Ancak bu da, para basan devletlerin eline bir üstünlük vermiştir: </a:t>
            </a:r>
            <a:r>
              <a:rPr lang="tr-TR" dirty="0" err="1" smtClean="0"/>
              <a:t>senyoraj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432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Paranın zorunluluğu	ve değer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İş bölümünün gelişip de, insanların başkaları için mal üretmesi, mübadeleyi zorunlu kılmaktadır. </a:t>
            </a:r>
          </a:p>
          <a:p>
            <a:pPr marL="0" indent="0">
              <a:buNone/>
            </a:pPr>
            <a:r>
              <a:rPr lang="tr-TR" dirty="0" smtClean="0"/>
              <a:t>Mübadeledeki temel mesele, ürünlerin hangi oranlarda mübadele edilecekleri sorunudur. </a:t>
            </a:r>
          </a:p>
          <a:p>
            <a:pPr marL="0" indent="0">
              <a:buNone/>
            </a:pPr>
            <a:r>
              <a:rPr lang="tr-TR" dirty="0" smtClean="0"/>
              <a:t>Paranın kendi nesnesinden doğan sorunları bir kenara bırakırsak, temel iktisadi sorun, değerin belirlenmesi sorunudur.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5441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Kullanım değeri ve mübadele değeri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Değer denince akla iki kavram gelmektedir: </a:t>
            </a:r>
          </a:p>
          <a:p>
            <a:pPr marL="0" indent="0">
              <a:buNone/>
            </a:pPr>
            <a:r>
              <a:rPr lang="tr-TR" dirty="0" smtClean="0"/>
              <a:t>Kullanım değer ve mübadele değeri </a:t>
            </a:r>
          </a:p>
          <a:p>
            <a:pPr marL="0" indent="0">
              <a:buNone/>
            </a:pPr>
            <a:r>
              <a:rPr lang="tr-TR" dirty="0" smtClean="0"/>
              <a:t>Smith, bu ikisi arasındaki ayrıma dikkat çekerken, öncelikle bu ikisi arasındaki ters orantı üzerinde durmuştur. </a:t>
            </a:r>
          </a:p>
          <a:p>
            <a:pPr marL="0" indent="0">
              <a:buNone/>
            </a:pPr>
            <a:r>
              <a:rPr lang="tr-TR" dirty="0" smtClean="0"/>
              <a:t>Kullanım değeri büyük olan bir malın değeri, bunun tersine çok düşük olabilmektedir. </a:t>
            </a:r>
          </a:p>
          <a:p>
            <a:pPr marL="0" indent="0">
              <a:buNone/>
            </a:pPr>
            <a:r>
              <a:rPr lang="tr-TR" dirty="0" smtClean="0"/>
              <a:t>Sonuç: kullanım değeri ile mübadele değeri arasında doğrudan bir ilişki yoktur.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69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Mübadele değerini belirleyen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Politik iktisadın en temel meselelerinden biri: «mübadele değerinin gerçek ölçüsünün ne olduğu». </a:t>
            </a:r>
          </a:p>
          <a:p>
            <a:pPr marL="0" indent="0">
              <a:buNone/>
            </a:pPr>
            <a:r>
              <a:rPr lang="tr-TR" dirty="0" smtClean="0"/>
              <a:t>Smith, iki farklı değer teorisi geliştirmiştir. </a:t>
            </a:r>
          </a:p>
          <a:p>
            <a:pPr marL="0" indent="0">
              <a:buNone/>
            </a:pPr>
            <a:r>
              <a:rPr lang="tr-TR" dirty="0" smtClean="0"/>
              <a:t>Biri ‘ilkel </a:t>
            </a:r>
            <a:r>
              <a:rPr lang="tr-TR" dirty="0" err="1" smtClean="0"/>
              <a:t>toplumlar’da</a:t>
            </a:r>
            <a:r>
              <a:rPr lang="tr-TR" dirty="0" smtClean="0"/>
              <a:t> geçerli olan, diğer ‘modern </a:t>
            </a:r>
            <a:r>
              <a:rPr lang="tr-TR" dirty="0" err="1" smtClean="0"/>
              <a:t>toplum’da</a:t>
            </a:r>
            <a:r>
              <a:rPr lang="tr-TR" dirty="0" smtClean="0"/>
              <a:t> geçerli olan.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3030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‘İlkel toplumda ücret ve değer ilişkisi’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İlkel toplum, ‘mal </a:t>
            </a:r>
            <a:r>
              <a:rPr lang="tr-TR" dirty="0" err="1" smtClean="0"/>
              <a:t>birikimi’nin</a:t>
            </a:r>
            <a:r>
              <a:rPr lang="tr-TR" dirty="0" smtClean="0"/>
              <a:t> olmadığı, toprağın mülk haline gelmediği toplumdur. </a:t>
            </a:r>
          </a:p>
          <a:p>
            <a:pPr marL="0" indent="0">
              <a:buNone/>
            </a:pPr>
            <a:r>
              <a:rPr lang="tr-TR" dirty="0" smtClean="0"/>
              <a:t>Bu nedenle, ilkel toplumda, herkes ‘</a:t>
            </a:r>
            <a:r>
              <a:rPr lang="tr-TR" dirty="0" err="1" smtClean="0"/>
              <a:t>emekçi’dir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smtClean="0"/>
              <a:t>Emekçilerin oluşturduğu bir toplumda tek gelir türü ‘</a:t>
            </a:r>
            <a:r>
              <a:rPr lang="tr-TR" dirty="0" err="1" smtClean="0"/>
              <a:t>ücret’tir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smtClean="0"/>
              <a:t>Bu nedenle, ilkel toplumda emekçinin ürünü aynı zamanda emekçinin ücretidir.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0430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‘Modern toplumda değerin parçaları’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Modern toplum, mal birikiminin olduğu ve toprağın mülk edinildiği toplumdur. </a:t>
            </a:r>
          </a:p>
          <a:p>
            <a:pPr marL="0" indent="0">
              <a:buNone/>
            </a:pPr>
            <a:r>
              <a:rPr lang="tr-TR" dirty="0" smtClean="0"/>
              <a:t>Bu nedenle üç temel gelir kategorisi vardır: ücret, kâr ve rant. </a:t>
            </a:r>
          </a:p>
          <a:p>
            <a:pPr marL="0" indent="0">
              <a:buNone/>
            </a:pPr>
            <a:r>
              <a:rPr lang="tr-TR" dirty="0" smtClean="0"/>
              <a:t>Bir ürünün fiyatı, bu üç gelir kategorisi arasında bölüşülür. </a:t>
            </a:r>
          </a:p>
          <a:p>
            <a:pPr marL="0" indent="0">
              <a:buNone/>
            </a:pPr>
            <a:r>
              <a:rPr lang="tr-TR" dirty="0" smtClean="0"/>
              <a:t>Bu nedenle, günümüz toplumunda, emekçinin ürettiği değer ile ücret farklılaşmakta; bir malın fiyatı, </a:t>
            </a:r>
            <a:r>
              <a:rPr lang="tr-TR" dirty="0" err="1" smtClean="0"/>
              <a:t>ücret+kâr+rant</a:t>
            </a:r>
            <a:r>
              <a:rPr lang="tr-TR" dirty="0" smtClean="0"/>
              <a:t> toplamından oluşmaktadır.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4164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467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Para ve Değer teorisine giriş</vt:lpstr>
      <vt:lpstr>Toplumun ticari topluma dönüşmesi</vt:lpstr>
      <vt:lpstr>Neden metaller para olarak kullanılıyor?</vt:lpstr>
      <vt:lpstr>Metal paranın kullanılmasının sorunları</vt:lpstr>
      <vt:lpstr>Paranın zorunluluğu ve değer</vt:lpstr>
      <vt:lpstr>Kullanım değeri ve mübadele değeri</vt:lpstr>
      <vt:lpstr>Mübadele değerini belirleyen nedir? </vt:lpstr>
      <vt:lpstr>‘İlkel toplumda ücret ve değer ilişkisi’</vt:lpstr>
      <vt:lpstr>‘Modern toplumda değerin parçaları’</vt:lpstr>
      <vt:lpstr>Piyasa fiyatı ve doğal fiyat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2019-05-09T16:02:24Z</dcterms:created>
  <dcterms:modified xsi:type="dcterms:W3CDTF">2019-05-09T16:26:01Z</dcterms:modified>
</cp:coreProperties>
</file>