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1"/>
  </p:notesMasterIdLst>
  <p:sldIdLst>
    <p:sldId id="256" r:id="rId2"/>
    <p:sldId id="258" r:id="rId3"/>
    <p:sldId id="259" r:id="rId4"/>
    <p:sldId id="260" r:id="rId5"/>
    <p:sldId id="257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68" r:id="rId15"/>
    <p:sldId id="270" r:id="rId16"/>
    <p:sldId id="271" r:id="rId17"/>
    <p:sldId id="272" r:id="rId18"/>
    <p:sldId id="273" r:id="rId19"/>
    <p:sldId id="281" r:id="rId20"/>
    <p:sldId id="282" r:id="rId21"/>
    <p:sldId id="283" r:id="rId22"/>
    <p:sldId id="285" r:id="rId23"/>
    <p:sldId id="286" r:id="rId24"/>
    <p:sldId id="287" r:id="rId25"/>
    <p:sldId id="290" r:id="rId26"/>
    <p:sldId id="291" r:id="rId27"/>
    <p:sldId id="292" r:id="rId28"/>
    <p:sldId id="293" r:id="rId29"/>
    <p:sldId id="294" r:id="rId30"/>
    <p:sldId id="295" r:id="rId31"/>
    <p:sldId id="296" r:id="rId32"/>
    <p:sldId id="297" r:id="rId33"/>
    <p:sldId id="298" r:id="rId34"/>
    <p:sldId id="299" r:id="rId35"/>
    <p:sldId id="300" r:id="rId36"/>
    <p:sldId id="301" r:id="rId37"/>
    <p:sldId id="302" r:id="rId38"/>
    <p:sldId id="303" r:id="rId39"/>
    <p:sldId id="304" r:id="rId4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5" d="100"/>
          <a:sy n="55" d="100"/>
        </p:scale>
        <p:origin x="1410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6D1978-878F-4BF5-B05E-5CE23916E660}" type="datetimeFigureOut">
              <a:rPr lang="tr-TR" smtClean="0"/>
              <a:pPr/>
              <a:t>26.06.2019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08FE73-B24E-4AB5-9FE6-1BBF4C600AE2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6080F4C-D036-48FB-920F-2DE989149058}" type="slidenum">
              <a:rPr lang="en-US" smtClean="0"/>
              <a:pPr/>
              <a:t>2</a:t>
            </a:fld>
            <a:endParaRPr lang="en-US" smtClean="0"/>
          </a:p>
        </p:txBody>
      </p:sp>
      <p:sp>
        <p:nvSpPr>
          <p:cNvPr id="860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602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491626C-9C76-430C-8E4C-095780EC74D6}" type="slidenum">
              <a:rPr lang="en-US" smtClean="0"/>
              <a:pPr/>
              <a:t>19</a:t>
            </a:fld>
            <a:endParaRPr lang="en-US" smtClean="0"/>
          </a:p>
        </p:txBody>
      </p:sp>
      <p:sp>
        <p:nvSpPr>
          <p:cNvPr id="962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626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302370500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9352B3B-D695-49D3-A66E-3E3BD906C4D0}" type="slidenum">
              <a:rPr lang="en-US" smtClean="0"/>
              <a:pPr/>
              <a:t>20</a:t>
            </a:fld>
            <a:endParaRPr lang="en-US" smtClean="0"/>
          </a:p>
        </p:txBody>
      </p:sp>
      <p:sp>
        <p:nvSpPr>
          <p:cNvPr id="972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72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66847781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6C5DDE8-61AB-412C-8E0D-3CE4BEF60B86}" type="slidenum">
              <a:rPr lang="en-US" smtClean="0"/>
              <a:pPr/>
              <a:t>21</a:t>
            </a:fld>
            <a:endParaRPr lang="en-US" smtClean="0"/>
          </a:p>
        </p:txBody>
      </p:sp>
      <p:sp>
        <p:nvSpPr>
          <p:cNvPr id="983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83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177098097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AE2723A-58B3-4295-9125-C3DAD3EB5069}" type="slidenum">
              <a:rPr lang="en-US" smtClean="0"/>
              <a:pPr/>
              <a:t>22</a:t>
            </a:fld>
            <a:endParaRPr lang="en-US" smtClean="0"/>
          </a:p>
        </p:txBody>
      </p:sp>
      <p:sp>
        <p:nvSpPr>
          <p:cNvPr id="1034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342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201938111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9DFFB26-63BC-4352-BF3B-A00F800DCFAC}" type="slidenum">
              <a:rPr lang="en-US" smtClean="0"/>
              <a:pPr/>
              <a:t>23</a:t>
            </a:fld>
            <a:endParaRPr lang="en-US" smtClean="0"/>
          </a:p>
        </p:txBody>
      </p:sp>
      <p:sp>
        <p:nvSpPr>
          <p:cNvPr id="1044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44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327257055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4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82A8D88-205A-4A96-94E8-0B0077DA49E2}" type="slidenum">
              <a:rPr lang="en-US" smtClean="0"/>
              <a:pPr/>
              <a:t>24</a:t>
            </a:fld>
            <a:endParaRPr lang="en-US" smtClean="0"/>
          </a:p>
        </p:txBody>
      </p:sp>
      <p:sp>
        <p:nvSpPr>
          <p:cNvPr id="1054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54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81575737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02798CA-A04B-4EC4-AEBF-2428AB1DE748}" type="slidenum">
              <a:rPr lang="en-US" smtClean="0"/>
              <a:pPr/>
              <a:t>25</a:t>
            </a:fld>
            <a:endParaRPr lang="en-US" smtClean="0"/>
          </a:p>
        </p:txBody>
      </p:sp>
      <p:sp>
        <p:nvSpPr>
          <p:cNvPr id="1126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283280340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BD3F7FF-E301-4D09-AB67-24F1C56A8509}" type="slidenum">
              <a:rPr lang="en-US" smtClean="0"/>
              <a:pPr/>
              <a:t>26</a:t>
            </a:fld>
            <a:endParaRPr lang="en-US" smtClean="0"/>
          </a:p>
        </p:txBody>
      </p:sp>
      <p:sp>
        <p:nvSpPr>
          <p:cNvPr id="1136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36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192218879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35411A0-8AFD-41EE-A57E-E8BDBB9B1560}" type="slidenum">
              <a:rPr lang="en-US" smtClean="0"/>
              <a:pPr/>
              <a:t>27</a:t>
            </a:fld>
            <a:endParaRPr lang="en-US" smtClean="0"/>
          </a:p>
        </p:txBody>
      </p:sp>
      <p:sp>
        <p:nvSpPr>
          <p:cNvPr id="1146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46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66182326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7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419A7CF-48A3-4B63-A900-79E17BFBD993}" type="slidenum">
              <a:rPr lang="en-US" smtClean="0"/>
              <a:pPr/>
              <a:t>28</a:t>
            </a:fld>
            <a:endParaRPr lang="en-US" smtClean="0"/>
          </a:p>
        </p:txBody>
      </p:sp>
      <p:sp>
        <p:nvSpPr>
          <p:cNvPr id="1157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571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10339685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02977B5-AE61-465A-8B7F-70EAD117D77A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870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70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7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6EFFDFE-E2E4-4F54-965E-60B271C1BC0C}" type="slidenum">
              <a:rPr lang="en-US" smtClean="0"/>
              <a:pPr/>
              <a:t>29</a:t>
            </a:fld>
            <a:endParaRPr lang="en-US" smtClean="0"/>
          </a:p>
        </p:txBody>
      </p:sp>
      <p:sp>
        <p:nvSpPr>
          <p:cNvPr id="1167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67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124106759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8043BE4-F32F-4816-86E7-C55FF7A74D1C}" type="slidenum">
              <a:rPr lang="en-US" smtClean="0"/>
              <a:pPr/>
              <a:t>30</a:t>
            </a:fld>
            <a:endParaRPr lang="en-US" smtClean="0"/>
          </a:p>
        </p:txBody>
      </p:sp>
      <p:sp>
        <p:nvSpPr>
          <p:cNvPr id="1177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77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222758390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20164C9-A94A-4D12-BE71-CAB2A7FC5943}" type="slidenum">
              <a:rPr lang="en-US" smtClean="0"/>
              <a:pPr/>
              <a:t>31</a:t>
            </a:fld>
            <a:endParaRPr lang="en-US" smtClean="0"/>
          </a:p>
        </p:txBody>
      </p:sp>
      <p:sp>
        <p:nvSpPr>
          <p:cNvPr id="1187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7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404412149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96E3DD1-7B81-4405-A6B5-419C8BA02D42}" type="slidenum">
              <a:rPr lang="en-US" smtClean="0"/>
              <a:pPr/>
              <a:t>32</a:t>
            </a:fld>
            <a:endParaRPr lang="en-US" smtClean="0"/>
          </a:p>
        </p:txBody>
      </p:sp>
      <p:sp>
        <p:nvSpPr>
          <p:cNvPr id="1208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08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134826533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4C59847-6C57-47FB-8BCE-94C20D5865FD}" type="slidenum">
              <a:rPr lang="en-US" smtClean="0"/>
              <a:pPr/>
              <a:t>33</a:t>
            </a:fld>
            <a:endParaRPr lang="en-US" smtClean="0"/>
          </a:p>
        </p:txBody>
      </p:sp>
      <p:sp>
        <p:nvSpPr>
          <p:cNvPr id="1239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390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392484497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61B20BB-ADD6-4C9A-AC78-07AB01E10892}" type="slidenum">
              <a:rPr lang="en-US" smtClean="0"/>
              <a:pPr/>
              <a:t>34</a:t>
            </a:fld>
            <a:endParaRPr lang="en-US" smtClean="0"/>
          </a:p>
        </p:txBody>
      </p:sp>
      <p:sp>
        <p:nvSpPr>
          <p:cNvPr id="1249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49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292974609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E7EB5D8-1E2C-49F2-B6BC-8AE8F1896D5A}" type="slidenum">
              <a:rPr lang="en-US" smtClean="0"/>
              <a:pPr/>
              <a:t>38</a:t>
            </a:fld>
            <a:endParaRPr lang="en-US" smtClean="0"/>
          </a:p>
        </p:txBody>
      </p:sp>
      <p:sp>
        <p:nvSpPr>
          <p:cNvPr id="1259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59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277407248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86B5659-5544-4426-A1FE-BFB016EEAC09}" type="slidenum">
              <a:rPr lang="en-US" smtClean="0"/>
              <a:pPr/>
              <a:t>39</a:t>
            </a:fld>
            <a:endParaRPr lang="en-US" smtClean="0"/>
          </a:p>
        </p:txBody>
      </p:sp>
      <p:sp>
        <p:nvSpPr>
          <p:cNvPr id="1269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69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40242704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CC78226-7878-44CD-919F-AB42D2474E20}" type="slidenum">
              <a:rPr lang="en-US" smtClean="0"/>
              <a:pPr/>
              <a:t>4</a:t>
            </a:fld>
            <a:endParaRPr lang="en-US" smtClean="0"/>
          </a:p>
        </p:txBody>
      </p:sp>
      <p:sp>
        <p:nvSpPr>
          <p:cNvPr id="880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B30E632-5BBD-4E32-93C6-3767280CC88B}" type="slidenum">
              <a:rPr lang="en-US" smtClean="0"/>
              <a:pPr/>
              <a:t>8</a:t>
            </a:fld>
            <a:endParaRPr lang="en-US" smtClean="0"/>
          </a:p>
        </p:txBody>
      </p:sp>
      <p:sp>
        <p:nvSpPr>
          <p:cNvPr id="890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909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383CFC0-C4A0-4726-BD8E-D589FD61BC99}" type="slidenum">
              <a:rPr lang="en-US" smtClean="0"/>
              <a:pPr/>
              <a:t>9</a:t>
            </a:fld>
            <a:endParaRPr lang="en-US" smtClean="0"/>
          </a:p>
        </p:txBody>
      </p:sp>
      <p:sp>
        <p:nvSpPr>
          <p:cNvPr id="91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21942556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7B89A46B-D03D-4EE3-BBB8-84EBFB847B4F}" type="slidenum">
              <a:rPr lang="en-US" smtClean="0"/>
              <a:pPr/>
              <a:t>11</a:t>
            </a:fld>
            <a:endParaRPr lang="en-US" smtClean="0"/>
          </a:p>
        </p:txBody>
      </p:sp>
      <p:sp>
        <p:nvSpPr>
          <p:cNvPr id="921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34239988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642A340-67A4-45EB-80AB-D75BCE01D3CB}" type="slidenum">
              <a:rPr lang="en-US" smtClean="0"/>
              <a:pPr/>
              <a:t>12</a:t>
            </a:fld>
            <a:endParaRPr lang="en-US" smtClean="0"/>
          </a:p>
        </p:txBody>
      </p:sp>
      <p:sp>
        <p:nvSpPr>
          <p:cNvPr id="931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318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324935883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5824665-10F6-4A26-B4DE-E6325B5C33A5}" type="slidenum">
              <a:rPr lang="en-US" smtClean="0"/>
              <a:pPr/>
              <a:t>13</a:t>
            </a:fld>
            <a:endParaRPr lang="en-US" smtClean="0"/>
          </a:p>
        </p:txBody>
      </p:sp>
      <p:sp>
        <p:nvSpPr>
          <p:cNvPr id="942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131821722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C5D7E8C-90F8-4BBB-BDCF-3C86DD1063D9}" type="slidenum">
              <a:rPr lang="en-US" smtClean="0"/>
              <a:pPr/>
              <a:t>14</a:t>
            </a:fld>
            <a:endParaRPr lang="en-US" smtClean="0"/>
          </a:p>
        </p:txBody>
      </p:sp>
      <p:sp>
        <p:nvSpPr>
          <p:cNvPr id="952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523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tr-TR" smtClean="0"/>
          </a:p>
        </p:txBody>
      </p:sp>
    </p:spTree>
    <p:extLst>
      <p:ext uri="{BB962C8B-B14F-4D97-AF65-F5344CB8AC3E}">
        <p14:creationId xmlns:p14="http://schemas.microsoft.com/office/powerpoint/2010/main" val="39963979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7" name="16 Alt Başlık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30" name="29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26.06.2019</a:t>
            </a:fld>
            <a:endParaRPr lang="tr-TR"/>
          </a:p>
        </p:txBody>
      </p:sp>
      <p:sp>
        <p:nvSpPr>
          <p:cNvPr id="19" name="18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7" name="2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26.06.2019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26.06.2019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Rectangle 3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4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4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FDE851-5573-4093-B50F-D33EC8773305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5" name="Rectangle 39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6" name="Rectangle 40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Rectangle 41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5DA31E-5308-4C93-B6D9-96B92BFCD68E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62635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26.06.2019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26.06.2019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26.06.2019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26.06.2019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26.06.2019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26.06.2019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26.06.2019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Tek Köşesi Kesik ve Yuvarlatılmış Dikdörtgen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Dik Üçgen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26.06.2019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10" name="9 Serbest Form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10 Serbest Form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Serbest Form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Serbest Form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8 Başlık Yer Tutucusu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0" name="29 Metin Yer Tutucusu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0" name="9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26.06.2019</a:t>
            </a:fld>
            <a:endParaRPr lang="tr-TR"/>
          </a:p>
        </p:txBody>
      </p:sp>
      <p:sp>
        <p:nvSpPr>
          <p:cNvPr id="22" name="21 Altbilgi Yer Tutucusu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18" name="17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grpSp>
        <p:nvGrpSpPr>
          <p:cNvPr id="2" name="1 Grup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11 Serbest Form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12 Serbest Form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914524"/>
          </a:xfrm>
        </p:spPr>
        <p:txBody>
          <a:bodyPr>
            <a:normAutofit fontScale="90000"/>
          </a:bodyPr>
          <a:lstStyle/>
          <a:p>
            <a:pPr algn="ctr"/>
            <a:r>
              <a:rPr lang="tr-TR" dirty="0" smtClean="0"/>
              <a:t>OMUZ AĞRILI HASTALARDA REHABİLİTASYON YAKLAŞIMLARI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533400" y="4000504"/>
            <a:ext cx="7854696" cy="2000264"/>
          </a:xfrm>
        </p:spPr>
        <p:txBody>
          <a:bodyPr/>
          <a:lstStyle/>
          <a:p>
            <a:pPr algn="ctr"/>
            <a:endParaRPr lang="tr-TR" b="1" dirty="0" smtClean="0"/>
          </a:p>
          <a:p>
            <a:pPr algn="ctr"/>
            <a:r>
              <a:rPr lang="tr-TR" b="1" dirty="0" smtClean="0"/>
              <a:t>ÖĞR. GÖR. OSMAN ŞENOL YILDIZ</a:t>
            </a:r>
          </a:p>
          <a:p>
            <a:pPr algn="ctr"/>
            <a:r>
              <a:rPr lang="tr-TR" b="1" dirty="0" smtClean="0"/>
              <a:t>AÜ HAYMANA MYO</a:t>
            </a:r>
            <a:endParaRPr lang="tr-TR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4" descr="http://www.biofiz.com.tr/userfiles/Image/products/romatizma/images/omuz/rotatormns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67544" y="1052736"/>
            <a:ext cx="8012616" cy="5547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228136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676400"/>
            <a:ext cx="8229600" cy="4330700"/>
          </a:xfrm>
        </p:spPr>
        <p:txBody>
          <a:bodyPr>
            <a:normAutofit fontScale="92500" lnSpcReduction="10000"/>
          </a:bodyPr>
          <a:lstStyle/>
          <a:p>
            <a:endParaRPr lang="tr-TR" sz="2800" b="1" dirty="0" smtClean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tr-TR" sz="2800" b="1" dirty="0">
                <a:solidFill>
                  <a:srgbClr val="FF0000"/>
                </a:solidFill>
              </a:rPr>
              <a:t> </a:t>
            </a:r>
            <a:r>
              <a:rPr lang="tr-TR" sz="2800" b="1" dirty="0" smtClean="0">
                <a:solidFill>
                  <a:srgbClr val="FF0000"/>
                </a:solidFill>
              </a:rPr>
              <a:t>      Tedavi</a:t>
            </a:r>
          </a:p>
          <a:p>
            <a:r>
              <a:rPr lang="tr-TR" dirty="0" smtClean="0"/>
              <a:t>İstirahat ve aktivite düzenlenmesi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smtClean="0"/>
              <a:t>Analjezik ve NSAİİ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smtClean="0"/>
              <a:t>Fizik tedavi </a:t>
            </a:r>
            <a:r>
              <a:rPr lang="tr-TR" dirty="0" err="1" smtClean="0"/>
              <a:t>modaliteleri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smtClean="0"/>
              <a:t>Omuz EHA </a:t>
            </a:r>
            <a:r>
              <a:rPr lang="tr-TR" dirty="0" err="1" smtClean="0"/>
              <a:t>nı</a:t>
            </a:r>
            <a:r>
              <a:rPr lang="tr-TR" dirty="0" smtClean="0"/>
              <a:t> koruyan ve dinamik stabilizatörleri güçlendiren egzersiz</a:t>
            </a:r>
            <a:endParaRPr lang="en-US" dirty="0" smtClean="0"/>
          </a:p>
        </p:txBody>
      </p:sp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704088"/>
            <a:ext cx="8229600" cy="972312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tr-TR" sz="4000" dirty="0" smtClean="0"/>
              <a:t>ROTATOR MANŞET TENDİNİTİ</a:t>
            </a:r>
            <a:endParaRPr lang="en-US" sz="4000" dirty="0" smtClean="0"/>
          </a:p>
        </p:txBody>
      </p:sp>
    </p:spTree>
    <p:extLst>
      <p:ext uri="{BB962C8B-B14F-4D97-AF65-F5344CB8AC3E}">
        <p14:creationId xmlns:p14="http://schemas.microsoft.com/office/powerpoint/2010/main" val="10332444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tr-TR" sz="4000" smtClean="0"/>
              <a:t>SUBAKROMİAL SIKIŞMA SENDROMU</a:t>
            </a:r>
            <a:endParaRPr lang="en-US" sz="4000" smtClean="0"/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1447800"/>
            <a:ext cx="5334000" cy="4683125"/>
          </a:xfrm>
        </p:spPr>
        <p:txBody>
          <a:bodyPr/>
          <a:lstStyle/>
          <a:p>
            <a:endParaRPr lang="tr-TR" sz="2800" dirty="0" smtClean="0"/>
          </a:p>
          <a:p>
            <a:r>
              <a:rPr lang="tr-TR" sz="2800" dirty="0" err="1" smtClean="0"/>
              <a:t>Humerus</a:t>
            </a:r>
            <a:r>
              <a:rPr lang="tr-TR" sz="2800" dirty="0" smtClean="0"/>
              <a:t> başı, </a:t>
            </a:r>
            <a:r>
              <a:rPr lang="tr-TR" sz="2800" dirty="0" err="1" smtClean="0"/>
              <a:t>akromion</a:t>
            </a:r>
            <a:r>
              <a:rPr lang="tr-TR" sz="2800" dirty="0" smtClean="0"/>
              <a:t>, </a:t>
            </a:r>
            <a:r>
              <a:rPr lang="tr-TR" sz="2800" dirty="0" err="1" smtClean="0"/>
              <a:t>korakoakromial</a:t>
            </a:r>
            <a:r>
              <a:rPr lang="tr-TR" sz="2800" dirty="0" smtClean="0"/>
              <a:t> </a:t>
            </a:r>
            <a:r>
              <a:rPr lang="tr-TR" sz="2800" dirty="0" err="1" smtClean="0"/>
              <a:t>ligament</a:t>
            </a:r>
            <a:r>
              <a:rPr lang="tr-TR" sz="2800" dirty="0" smtClean="0"/>
              <a:t> ve </a:t>
            </a:r>
            <a:r>
              <a:rPr lang="tr-TR" sz="2800" dirty="0" err="1" smtClean="0"/>
              <a:t>korakoid</a:t>
            </a:r>
            <a:r>
              <a:rPr lang="tr-TR" sz="2800" dirty="0" smtClean="0"/>
              <a:t> çıkıntının oluşturduğu </a:t>
            </a:r>
            <a:r>
              <a:rPr lang="tr-TR" sz="2800" dirty="0" err="1" smtClean="0"/>
              <a:t>korakoakromial</a:t>
            </a:r>
            <a:r>
              <a:rPr lang="tr-TR" sz="2800" dirty="0" smtClean="0"/>
              <a:t> ark arasındaki </a:t>
            </a:r>
            <a:r>
              <a:rPr lang="tr-TR" sz="2800" dirty="0" err="1" smtClean="0"/>
              <a:t>suprasupinatus</a:t>
            </a:r>
            <a:r>
              <a:rPr lang="tr-TR" sz="2800" dirty="0" smtClean="0"/>
              <a:t> </a:t>
            </a:r>
            <a:r>
              <a:rPr lang="tr-TR" sz="2800" dirty="0" err="1" smtClean="0"/>
              <a:t>tendonu</a:t>
            </a:r>
            <a:r>
              <a:rPr lang="tr-TR" sz="2800" dirty="0" smtClean="0"/>
              <a:t> ve </a:t>
            </a:r>
            <a:r>
              <a:rPr lang="tr-TR" sz="2800" dirty="0" err="1" smtClean="0"/>
              <a:t>subakromial</a:t>
            </a:r>
            <a:r>
              <a:rPr lang="tr-TR" sz="2800" dirty="0" smtClean="0"/>
              <a:t> </a:t>
            </a:r>
            <a:r>
              <a:rPr lang="tr-TR" sz="2800" dirty="0" err="1" smtClean="0"/>
              <a:t>bursanın</a:t>
            </a:r>
            <a:r>
              <a:rPr lang="tr-TR" sz="2800" dirty="0" smtClean="0"/>
              <a:t> sıkışması ve </a:t>
            </a:r>
            <a:r>
              <a:rPr lang="tr-TR" sz="2800" dirty="0" err="1" smtClean="0"/>
              <a:t>inflamasyonu</a:t>
            </a:r>
            <a:r>
              <a:rPr lang="tr-TR" sz="2800" dirty="0" smtClean="0"/>
              <a:t> ile meydana gelir.</a:t>
            </a:r>
            <a:endParaRPr lang="en-US" sz="2800" dirty="0" smtClean="0"/>
          </a:p>
        </p:txBody>
      </p:sp>
      <p:pic>
        <p:nvPicPr>
          <p:cNvPr id="21508" name="Picture 5" descr="SHOULDER2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5715000" y="1752600"/>
            <a:ext cx="3035300" cy="4100513"/>
          </a:xfrm>
          <a:noFill/>
        </p:spPr>
      </p:pic>
    </p:spTree>
    <p:extLst>
      <p:ext uri="{BB962C8B-B14F-4D97-AF65-F5344CB8AC3E}">
        <p14:creationId xmlns:p14="http://schemas.microsoft.com/office/powerpoint/2010/main" val="599850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 smtClean="0"/>
              <a:t>3 evresi vardır.</a:t>
            </a:r>
          </a:p>
          <a:p>
            <a:pPr>
              <a:buFont typeface="Wingdings" pitchFamily="2" charset="2"/>
              <a:buNone/>
            </a:pPr>
            <a:endParaRPr lang="tr-TR" smtClean="0"/>
          </a:p>
          <a:p>
            <a:r>
              <a:rPr lang="tr-TR" smtClean="0"/>
              <a:t> Evre 1-Ödem ve hemoraji</a:t>
            </a:r>
          </a:p>
          <a:p>
            <a:r>
              <a:rPr lang="tr-TR" smtClean="0"/>
              <a:t> Evre 2-Fibrozis ve tendinit</a:t>
            </a:r>
          </a:p>
          <a:p>
            <a:r>
              <a:rPr lang="tr-TR" smtClean="0"/>
              <a:t> Evre 3-Kemik ve tendon lezyonları</a:t>
            </a:r>
            <a:endParaRPr lang="en-US" smtClean="0"/>
          </a:p>
        </p:txBody>
      </p:sp>
      <p:sp>
        <p:nvSpPr>
          <p:cNvPr id="8192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tr-TR" sz="4000" dirty="0" smtClean="0"/>
              <a:t>SUBAKROMİAL SIKIŞMA SENDROMU</a:t>
            </a:r>
            <a:endParaRPr lang="en-US" sz="4000" dirty="0" smtClean="0"/>
          </a:p>
        </p:txBody>
      </p:sp>
    </p:spTree>
    <p:extLst>
      <p:ext uri="{BB962C8B-B14F-4D97-AF65-F5344CB8AC3E}">
        <p14:creationId xmlns:p14="http://schemas.microsoft.com/office/powerpoint/2010/main" val="422037841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981200"/>
            <a:ext cx="8229600" cy="4525963"/>
          </a:xfrm>
        </p:spPr>
        <p:txBody>
          <a:bodyPr/>
          <a:lstStyle/>
          <a:p>
            <a:r>
              <a:rPr lang="tr-TR" dirty="0" smtClean="0"/>
              <a:t>Lokal buz uygulaması</a:t>
            </a:r>
          </a:p>
          <a:p>
            <a:r>
              <a:rPr lang="tr-TR" dirty="0" smtClean="0"/>
              <a:t>İstirahat ve konservatif tedavi</a:t>
            </a:r>
          </a:p>
          <a:p>
            <a:r>
              <a:rPr lang="tr-TR" dirty="0" smtClean="0"/>
              <a:t>Aktivite kısıtlaması</a:t>
            </a:r>
          </a:p>
          <a:p>
            <a:r>
              <a:rPr lang="tr-TR" dirty="0" smtClean="0"/>
              <a:t>NSAİİ</a:t>
            </a:r>
          </a:p>
          <a:p>
            <a:r>
              <a:rPr lang="tr-TR" dirty="0" smtClean="0"/>
              <a:t>Fizik tedavi </a:t>
            </a:r>
            <a:r>
              <a:rPr lang="tr-TR" dirty="0" err="1" smtClean="0"/>
              <a:t>modaliteleri</a:t>
            </a:r>
            <a:endParaRPr lang="tr-TR" dirty="0" smtClean="0"/>
          </a:p>
          <a:p>
            <a:endParaRPr lang="en-US" dirty="0" smtClean="0"/>
          </a:p>
        </p:txBody>
      </p:sp>
      <p:sp>
        <p:nvSpPr>
          <p:cNvPr id="8397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tr-TR" sz="4000" dirty="0" smtClean="0"/>
              <a:t>SUBAKROMİAL SIKIŞMA SENDROMU</a:t>
            </a:r>
            <a:br>
              <a:rPr lang="tr-TR" sz="4000" dirty="0" smtClean="0"/>
            </a:br>
            <a:r>
              <a:rPr lang="tr-TR" sz="4000" dirty="0" smtClean="0"/>
              <a:t>Evre 1-2</a:t>
            </a:r>
            <a:endParaRPr lang="en-US" sz="4000" dirty="0" smtClean="0"/>
          </a:p>
        </p:txBody>
      </p:sp>
      <p:pic>
        <p:nvPicPr>
          <p:cNvPr id="23556" name="Picture 5" descr="http://www.biofiz.com.tr/userfiles/Image/products/romatizma/images/omuz/subakbur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91300" y="3413125"/>
            <a:ext cx="2552700" cy="3444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1936261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9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tr-TR" dirty="0" smtClean="0"/>
              <a:t>FİZİK TEDAVİ MODALİTELERİ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tr-TR" sz="2800" dirty="0" smtClean="0"/>
              <a:t>ELEKTROTERAPİ</a:t>
            </a:r>
          </a:p>
          <a:p>
            <a:pPr marL="0" indent="0">
              <a:buNone/>
            </a:pPr>
            <a:endParaRPr lang="tr-TR" sz="2800" dirty="0" smtClean="0"/>
          </a:p>
          <a:p>
            <a:r>
              <a:rPr lang="tr-TR" sz="2800" dirty="0" smtClean="0"/>
              <a:t>TENS ve </a:t>
            </a:r>
            <a:r>
              <a:rPr lang="tr-TR" sz="2800" dirty="0" err="1" smtClean="0"/>
              <a:t>diadinamik</a:t>
            </a:r>
            <a:r>
              <a:rPr lang="tr-TR" sz="2800" dirty="0" smtClean="0"/>
              <a:t> akım analjezik amaçlı kullanılır.</a:t>
            </a:r>
          </a:p>
        </p:txBody>
      </p:sp>
      <p:pic>
        <p:nvPicPr>
          <p:cNvPr id="24580" name="Picture 5" descr="PB090008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4648200" y="2209800"/>
            <a:ext cx="4038600" cy="3170238"/>
          </a:xfrm>
        </p:spPr>
      </p:pic>
    </p:spTree>
    <p:extLst>
      <p:ext uri="{BB962C8B-B14F-4D97-AF65-F5344CB8AC3E}">
        <p14:creationId xmlns:p14="http://schemas.microsoft.com/office/powerpoint/2010/main" val="338360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SOĞUK UYGULAMA</a:t>
            </a:r>
          </a:p>
          <a:p>
            <a:pPr>
              <a:buFont typeface="Wingdings 3" pitchFamily="18" charset="2"/>
              <a:buNone/>
            </a:pPr>
            <a:endParaRPr lang="tr-TR" dirty="0" smtClean="0"/>
          </a:p>
          <a:p>
            <a:r>
              <a:rPr lang="tr-TR" dirty="0" smtClean="0"/>
              <a:t>İlk 24 saatte ve şikayetlerin çok yoğun olduğu dönemde uygulanır.</a:t>
            </a:r>
          </a:p>
          <a:p>
            <a:r>
              <a:rPr lang="tr-TR" dirty="0" smtClean="0"/>
              <a:t>10-15 dakika süreli,  2 saatte bir havluya sarılı buz paketleri omuz bölgesine yerleştirilir.</a:t>
            </a:r>
          </a:p>
        </p:txBody>
      </p:sp>
      <p:sp>
        <p:nvSpPr>
          <p:cNvPr id="1710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tr-TR" dirty="0" smtClean="0"/>
              <a:t>FİZİK TEDAVİ MODALİTELERİ</a:t>
            </a:r>
          </a:p>
        </p:txBody>
      </p:sp>
    </p:spTree>
    <p:extLst>
      <p:ext uri="{BB962C8B-B14F-4D97-AF65-F5344CB8AC3E}">
        <p14:creationId xmlns:p14="http://schemas.microsoft.com/office/powerpoint/2010/main" val="3047622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YÜZEYEL SICAK UYGULAMA</a:t>
            </a:r>
          </a:p>
          <a:p>
            <a:pPr>
              <a:buFont typeface="Wingdings 3" pitchFamily="18" charset="2"/>
              <a:buNone/>
            </a:pPr>
            <a:endParaRPr lang="tr-TR" dirty="0" smtClean="0"/>
          </a:p>
          <a:p>
            <a:r>
              <a:rPr lang="tr-TR" dirty="0" err="1" smtClean="0"/>
              <a:t>Hotpack</a:t>
            </a:r>
            <a:r>
              <a:rPr lang="tr-TR" dirty="0" smtClean="0"/>
              <a:t> ve </a:t>
            </a:r>
            <a:r>
              <a:rPr lang="tr-TR" dirty="0" err="1" smtClean="0"/>
              <a:t>infraruj</a:t>
            </a:r>
            <a:r>
              <a:rPr lang="tr-TR" dirty="0" smtClean="0"/>
              <a:t> kullanılabilir.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smtClean="0"/>
              <a:t>Akut dönem geçtikten sonra özellikle egzersizlerden önce kas gevşemesi ve analjezik amaçlı kullanılır.</a:t>
            </a:r>
          </a:p>
        </p:txBody>
      </p:sp>
      <p:sp>
        <p:nvSpPr>
          <p:cNvPr id="169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tr-TR" dirty="0" smtClean="0"/>
              <a:t>FİZİK TEDAVİ MODALİTELERİ</a:t>
            </a:r>
          </a:p>
        </p:txBody>
      </p:sp>
    </p:spTree>
    <p:extLst>
      <p:ext uri="{BB962C8B-B14F-4D97-AF65-F5344CB8AC3E}">
        <p14:creationId xmlns:p14="http://schemas.microsoft.com/office/powerpoint/2010/main" val="1756107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tr-TR" dirty="0" smtClean="0"/>
              <a:t>FİZİK TEDAVİ MODALİTELERİ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1295400"/>
            <a:ext cx="4724400" cy="4835525"/>
          </a:xfrm>
        </p:spPr>
        <p:txBody>
          <a:bodyPr>
            <a:normAutofit lnSpcReduction="10000"/>
          </a:bodyPr>
          <a:lstStyle/>
          <a:p>
            <a:r>
              <a:rPr lang="tr-TR" sz="2800" smtClean="0"/>
              <a:t>US</a:t>
            </a:r>
          </a:p>
          <a:p>
            <a:r>
              <a:rPr lang="tr-TR" sz="2800" smtClean="0"/>
              <a:t>1,5 watt/cm2 5-10 dakika omuza uygulanır.</a:t>
            </a:r>
          </a:p>
          <a:p>
            <a:r>
              <a:rPr lang="tr-TR" sz="2800" smtClean="0"/>
              <a:t>Analjezik etki yapar.</a:t>
            </a:r>
          </a:p>
          <a:p>
            <a:r>
              <a:rPr lang="tr-TR" sz="2800" smtClean="0"/>
              <a:t>Kas spazmını azaltır.</a:t>
            </a:r>
          </a:p>
          <a:p>
            <a:r>
              <a:rPr lang="tr-TR" sz="2800" smtClean="0"/>
              <a:t>Kan dolaşımını arttırıp,metabolizmayı hızlandırır.</a:t>
            </a:r>
          </a:p>
          <a:p>
            <a:r>
              <a:rPr lang="tr-TR" sz="2800" smtClean="0"/>
              <a:t>Omuz ağrısında US tedavisinin etkinliği belirgindir.</a:t>
            </a:r>
          </a:p>
        </p:txBody>
      </p:sp>
      <p:pic>
        <p:nvPicPr>
          <p:cNvPr id="27652" name="Picture 5" descr="PB090008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5334000" y="2209800"/>
            <a:ext cx="3581400" cy="3028950"/>
          </a:xfrm>
        </p:spPr>
      </p:pic>
    </p:spTree>
    <p:extLst>
      <p:ext uri="{BB962C8B-B14F-4D97-AF65-F5344CB8AC3E}">
        <p14:creationId xmlns:p14="http://schemas.microsoft.com/office/powerpoint/2010/main" val="2883193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tr-TR" dirty="0" smtClean="0"/>
              <a:t>KALSİFİK TENDİNİT</a:t>
            </a:r>
            <a:endParaRPr lang="en-US" dirty="0" smtClean="0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>
            <a:normAutofit lnSpcReduction="10000"/>
          </a:bodyPr>
          <a:lstStyle/>
          <a:p>
            <a:pPr marL="452628" indent="-342900">
              <a:defRPr/>
            </a:pPr>
            <a:r>
              <a:rPr lang="tr-TR" sz="2400" dirty="0" err="1" smtClean="0"/>
              <a:t>Rotator</a:t>
            </a:r>
            <a:r>
              <a:rPr lang="tr-TR" sz="2400" dirty="0" smtClean="0"/>
              <a:t> manşet üzerinde kalsiyum </a:t>
            </a:r>
            <a:r>
              <a:rPr lang="tr-TR" sz="2400" dirty="0" err="1" smtClean="0"/>
              <a:t>hidroksiapatit</a:t>
            </a:r>
            <a:r>
              <a:rPr lang="tr-TR" sz="2400" dirty="0" smtClean="0"/>
              <a:t> kristallerinin depolanması sonucunda oluşan ağrılı bir tablodur.</a:t>
            </a:r>
          </a:p>
          <a:p>
            <a:pPr marL="109728" indent="0" fontAlgn="auto">
              <a:spcAft>
                <a:spcPts val="0"/>
              </a:spcAft>
              <a:buNone/>
              <a:defRPr/>
            </a:pPr>
            <a:endParaRPr lang="tr-TR" sz="2400" dirty="0" smtClean="0"/>
          </a:p>
          <a:p>
            <a:pPr marL="452628" indent="-342900">
              <a:defRPr/>
            </a:pPr>
            <a:r>
              <a:rPr lang="tr-TR" sz="2400" dirty="0" smtClean="0"/>
              <a:t>%50 oranında </a:t>
            </a:r>
            <a:r>
              <a:rPr lang="tr-TR" sz="2400" dirty="0" err="1" smtClean="0"/>
              <a:t>supraspinatus</a:t>
            </a:r>
            <a:r>
              <a:rPr lang="tr-TR" sz="2400" dirty="0" smtClean="0"/>
              <a:t> </a:t>
            </a:r>
            <a:r>
              <a:rPr lang="tr-TR" sz="2400" dirty="0" err="1" smtClean="0"/>
              <a:t>tendonunda</a:t>
            </a:r>
            <a:r>
              <a:rPr lang="tr-TR" sz="2400" dirty="0" smtClean="0"/>
              <a:t> görülür.</a:t>
            </a:r>
          </a:p>
          <a:p>
            <a:pPr marL="109728" indent="0" fontAlgn="auto">
              <a:spcAft>
                <a:spcPts val="0"/>
              </a:spcAft>
              <a:buNone/>
              <a:defRPr/>
            </a:pPr>
            <a:endParaRPr lang="tr-TR" sz="2400" dirty="0" smtClean="0"/>
          </a:p>
          <a:p>
            <a:pPr marL="452628" indent="-342900">
              <a:defRPr/>
            </a:pPr>
            <a:r>
              <a:rPr lang="tr-TR" sz="2400" dirty="0" err="1" smtClean="0"/>
              <a:t>Asemptomatik</a:t>
            </a:r>
            <a:r>
              <a:rPr lang="tr-TR" sz="2400" dirty="0" smtClean="0"/>
              <a:t> hastalarda tedavi gerekmez.</a:t>
            </a:r>
            <a:endParaRPr lang="en-US" sz="2400" dirty="0" smtClean="0"/>
          </a:p>
        </p:txBody>
      </p:sp>
      <p:pic>
        <p:nvPicPr>
          <p:cNvPr id="45060" name="Picture 5" descr="~AUT0000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5235575" y="2197100"/>
            <a:ext cx="2863850" cy="3336925"/>
          </a:xfrm>
          <a:noFill/>
        </p:spPr>
      </p:pic>
    </p:spTree>
    <p:extLst>
      <p:ext uri="{BB962C8B-B14F-4D97-AF65-F5344CB8AC3E}">
        <p14:creationId xmlns:p14="http://schemas.microsoft.com/office/powerpoint/2010/main" val="1549076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6" descr="small%20cropped%20shoulder%20joint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457200" y="1219200"/>
            <a:ext cx="3175000" cy="3987800"/>
          </a:xfrm>
          <a:noFill/>
        </p:spPr>
      </p:pic>
      <p:sp>
        <p:nvSpPr>
          <p:cNvPr id="13315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4114800" y="533400"/>
            <a:ext cx="4572000" cy="5597525"/>
          </a:xfrm>
        </p:spPr>
        <p:txBody>
          <a:bodyPr/>
          <a:lstStyle/>
          <a:p>
            <a:r>
              <a:rPr lang="tr-TR" sz="2800" dirty="0" smtClean="0"/>
              <a:t>Üst </a:t>
            </a:r>
            <a:r>
              <a:rPr lang="tr-TR" sz="2800" dirty="0" err="1" smtClean="0"/>
              <a:t>ekstremite</a:t>
            </a:r>
            <a:r>
              <a:rPr lang="tr-TR" sz="2800" dirty="0" smtClean="0"/>
              <a:t> ağrılarının en sık nedenini omuz ağrıları oluşturur.</a:t>
            </a:r>
          </a:p>
          <a:p>
            <a:pPr>
              <a:buNone/>
            </a:pPr>
            <a:endParaRPr lang="tr-TR" sz="2800" dirty="0" smtClean="0"/>
          </a:p>
          <a:p>
            <a:r>
              <a:rPr lang="tr-TR" sz="2800" dirty="0" smtClean="0"/>
              <a:t>Omuz yumuşak doku patolojilerinin en sık görüldüğü yerdir.</a:t>
            </a:r>
          </a:p>
          <a:p>
            <a:pPr>
              <a:buNone/>
            </a:pPr>
            <a:endParaRPr lang="tr-TR" sz="2800" dirty="0" smtClean="0"/>
          </a:p>
          <a:p>
            <a:r>
              <a:rPr lang="tr-TR" sz="2800" dirty="0" smtClean="0"/>
              <a:t>Omuzda çok kısa sürede hareket kısıtlılığı gelişebilir.</a:t>
            </a:r>
            <a:endParaRPr lang="en-US" sz="2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tr-TR" dirty="0" smtClean="0"/>
              <a:t>KALSİFİK TENDİNİT</a:t>
            </a:r>
            <a:endParaRPr lang="en-US" dirty="0" smtClean="0"/>
          </a:p>
        </p:txBody>
      </p:sp>
      <p:pic>
        <p:nvPicPr>
          <p:cNvPr id="46083" name="Picture 5" descr="Shoulder_ap_calcific_tendonitis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457200" y="1905000"/>
            <a:ext cx="4114800" cy="3494088"/>
          </a:xfrm>
          <a:noFill/>
        </p:spPr>
      </p:pic>
      <p:sp>
        <p:nvSpPr>
          <p:cNvPr id="5123" name="Rectangle 3"/>
          <p:cNvSpPr>
            <a:spLocks noGrp="1" noChangeArrowheads="1"/>
          </p:cNvSpPr>
          <p:nvPr>
            <p:ph type="body" sz="half" idx="2"/>
          </p:nvPr>
        </p:nvSpPr>
        <p:spPr/>
        <p:txBody>
          <a:bodyPr>
            <a:normAutofit lnSpcReduction="10000"/>
          </a:bodyPr>
          <a:lstStyle/>
          <a:p>
            <a:pPr marL="109728" indent="0" fontAlgn="auto">
              <a:spcAft>
                <a:spcPts val="0"/>
              </a:spcAft>
              <a:buNone/>
              <a:defRPr/>
            </a:pPr>
            <a:r>
              <a:rPr lang="tr-TR" sz="2800" dirty="0" smtClean="0"/>
              <a:t>     </a:t>
            </a:r>
            <a:r>
              <a:rPr lang="tr-TR" sz="2800" dirty="0" smtClean="0">
                <a:solidFill>
                  <a:srgbClr val="FF0000"/>
                </a:solidFill>
              </a:rPr>
              <a:t>Tedavide Amaç</a:t>
            </a:r>
            <a:r>
              <a:rPr lang="tr-TR" sz="2800" dirty="0" smtClean="0"/>
              <a:t>:</a:t>
            </a:r>
          </a:p>
          <a:p>
            <a:pPr marL="566928" indent="-457200">
              <a:defRPr/>
            </a:pPr>
            <a:r>
              <a:rPr lang="tr-TR" sz="2800" dirty="0" smtClean="0"/>
              <a:t>Ağrının kontrol altına alınması</a:t>
            </a:r>
          </a:p>
          <a:p>
            <a:pPr marL="566928" indent="-457200">
              <a:defRPr/>
            </a:pPr>
            <a:r>
              <a:rPr lang="tr-TR" sz="2800" dirty="0" smtClean="0"/>
              <a:t>Omuz fonksiyonunun devam ettirilmesi</a:t>
            </a:r>
          </a:p>
          <a:p>
            <a:pPr marL="566928" indent="-457200">
              <a:defRPr/>
            </a:pPr>
            <a:r>
              <a:rPr lang="tr-TR" sz="2800" dirty="0" err="1" smtClean="0"/>
              <a:t>Adeziv</a:t>
            </a:r>
            <a:r>
              <a:rPr lang="tr-TR" sz="2800" dirty="0" smtClean="0"/>
              <a:t> </a:t>
            </a:r>
            <a:r>
              <a:rPr lang="tr-TR" sz="2800" dirty="0" err="1" smtClean="0"/>
              <a:t>kapsülit</a:t>
            </a:r>
            <a:r>
              <a:rPr lang="tr-TR" sz="2800" dirty="0" smtClean="0"/>
              <a:t> gelişiminin önlenmesi</a:t>
            </a:r>
          </a:p>
          <a:p>
            <a:pPr marL="566928" indent="-457200">
              <a:defRPr/>
            </a:pPr>
            <a:r>
              <a:rPr lang="tr-TR" sz="2800" dirty="0" smtClean="0"/>
              <a:t>Erken rehabilitasyon</a:t>
            </a:r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val="615976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NSAİİ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smtClean="0"/>
              <a:t>Soğuk tedavisi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smtClean="0"/>
              <a:t>Fizik tedavi </a:t>
            </a:r>
            <a:r>
              <a:rPr lang="tr-TR" dirty="0" err="1" smtClean="0"/>
              <a:t>modaliteleri</a:t>
            </a:r>
            <a:r>
              <a:rPr lang="tr-TR" dirty="0" smtClean="0"/>
              <a:t> ( </a:t>
            </a:r>
            <a:r>
              <a:rPr lang="tr-TR" dirty="0" err="1" smtClean="0"/>
              <a:t>özel.subakut</a:t>
            </a:r>
            <a:r>
              <a:rPr lang="tr-TR" dirty="0" smtClean="0"/>
              <a:t>-kronik dönemde)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smtClean="0"/>
              <a:t>Omuz ROM egzersizleri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smtClean="0"/>
              <a:t>Omuz çevresi kasları güçlendirici egzersiz</a:t>
            </a:r>
            <a:endParaRPr lang="en-US" dirty="0" smtClean="0"/>
          </a:p>
        </p:txBody>
      </p:sp>
      <p:sp>
        <p:nvSpPr>
          <p:cNvPr id="901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tr-TR" dirty="0" smtClean="0"/>
              <a:t>KALSİFİK TENDİNİT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356657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2133600"/>
            <a:ext cx="8229600" cy="3873500"/>
          </a:xfrm>
        </p:spPr>
        <p:txBody>
          <a:bodyPr/>
          <a:lstStyle/>
          <a:p>
            <a:r>
              <a:rPr lang="tr-TR" sz="2800" dirty="0" smtClean="0"/>
              <a:t>Tedavide amaç ağrıyı azaltmak ve ROM u </a:t>
            </a:r>
            <a:r>
              <a:rPr lang="tr-TR" sz="2800" dirty="0" err="1" smtClean="0"/>
              <a:t>progresif</a:t>
            </a:r>
            <a:r>
              <a:rPr lang="tr-TR" sz="2800" dirty="0" smtClean="0"/>
              <a:t>   biçimde arttırmaktır.</a:t>
            </a:r>
          </a:p>
          <a:p>
            <a:endParaRPr lang="tr-TR" sz="2800" dirty="0" smtClean="0"/>
          </a:p>
          <a:p>
            <a:pPr>
              <a:buFont typeface="Wingdings 3" pitchFamily="18" charset="2"/>
              <a:buNone/>
            </a:pPr>
            <a:endParaRPr lang="tr-TR" sz="2800" dirty="0" smtClean="0"/>
          </a:p>
          <a:p>
            <a:r>
              <a:rPr lang="tr-TR" sz="2800" dirty="0" smtClean="0"/>
              <a:t>Genellikle yoğun agresif tedaviye iyi cevap verir.</a:t>
            </a:r>
            <a:endParaRPr lang="en-US" sz="2800" dirty="0" smtClean="0"/>
          </a:p>
        </p:txBody>
      </p:sp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tr-TR" dirty="0" smtClean="0"/>
              <a:t>ADEZİV KAPSÜLİT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3703020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Egzersiz tedavisi öncesi ağrıyı azaltmak  için </a:t>
            </a:r>
          </a:p>
          <a:p>
            <a:pPr>
              <a:buFont typeface="Wingdings" pitchFamily="2" charset="2"/>
              <a:buNone/>
            </a:pPr>
            <a:r>
              <a:rPr lang="tr-TR" dirty="0" smtClean="0"/>
              <a:t>   </a:t>
            </a:r>
            <a:r>
              <a:rPr lang="tr-TR" dirty="0" err="1" smtClean="0"/>
              <a:t>Analjezikler,NSAİİ</a:t>
            </a:r>
            <a:endParaRPr lang="tr-TR" dirty="0"/>
          </a:p>
          <a:p>
            <a:pPr>
              <a:buFont typeface="Wingdings" pitchFamily="2" charset="2"/>
              <a:buNone/>
            </a:pPr>
            <a:endParaRPr lang="tr-TR" dirty="0" smtClean="0"/>
          </a:p>
          <a:p>
            <a:r>
              <a:rPr lang="tr-TR" dirty="0" smtClean="0"/>
              <a:t>TENS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smtClean="0"/>
              <a:t>Isı </a:t>
            </a:r>
            <a:r>
              <a:rPr lang="tr-TR" dirty="0" err="1" smtClean="0"/>
              <a:t>modaliteleri</a:t>
            </a:r>
            <a:r>
              <a:rPr lang="tr-TR" dirty="0" smtClean="0"/>
              <a:t> sıcak-soğuk</a:t>
            </a:r>
          </a:p>
          <a:p>
            <a:pPr>
              <a:buFont typeface="Wingdings" pitchFamily="2" charset="2"/>
              <a:buNone/>
            </a:pPr>
            <a:endParaRPr lang="tr-TR" dirty="0" smtClean="0"/>
          </a:p>
          <a:p>
            <a:endParaRPr lang="en-US" dirty="0" smtClean="0"/>
          </a:p>
        </p:txBody>
      </p:sp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tr-TR" dirty="0" smtClean="0"/>
              <a:t>ADEZİV KAPSÜLİT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22126125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 smtClean="0"/>
              <a:t>Eklem kapsül kontraktürünü gidermek için</a:t>
            </a:r>
          </a:p>
          <a:p>
            <a:pPr>
              <a:buFont typeface="Wingdings" pitchFamily="2" charset="2"/>
              <a:buNone/>
            </a:pPr>
            <a:r>
              <a:rPr lang="tr-TR" smtClean="0"/>
              <a:t> pasif germe egzersizleri uygulanır.</a:t>
            </a:r>
            <a:endParaRPr lang="en-US" smtClean="0"/>
          </a:p>
        </p:txBody>
      </p:sp>
      <p:sp>
        <p:nvSpPr>
          <p:cNvPr id="983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tr-TR" dirty="0" smtClean="0"/>
              <a:t>ADEZİV KAPSÜLİT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71883642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tr-TR" sz="4000" dirty="0" smtClean="0"/>
              <a:t>BİCİPİTAL TENDON LEZYONLARI</a:t>
            </a:r>
            <a:endParaRPr lang="en-US" sz="4000" dirty="0" smtClean="0"/>
          </a:p>
        </p:txBody>
      </p:sp>
      <p:sp>
        <p:nvSpPr>
          <p:cNvPr id="64515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marL="0" indent="0">
              <a:buNone/>
            </a:pPr>
            <a:endParaRPr lang="tr-TR" sz="2800" dirty="0" smtClean="0"/>
          </a:p>
          <a:p>
            <a:pPr marL="0" indent="0">
              <a:buNone/>
            </a:pPr>
            <a:endParaRPr lang="tr-TR" sz="2800" dirty="0"/>
          </a:p>
          <a:p>
            <a:pPr marL="0" indent="0">
              <a:buNone/>
            </a:pPr>
            <a:r>
              <a:rPr lang="tr-TR" sz="2800" dirty="0" smtClean="0"/>
              <a:t>1-Tendinit ve </a:t>
            </a:r>
            <a:r>
              <a:rPr lang="tr-TR" sz="2800" dirty="0" err="1" smtClean="0"/>
              <a:t>tenosinovit</a:t>
            </a:r>
            <a:endParaRPr lang="tr-TR" sz="2800" dirty="0" smtClean="0"/>
          </a:p>
          <a:p>
            <a:pPr marL="0" indent="0">
              <a:buNone/>
            </a:pPr>
            <a:r>
              <a:rPr lang="tr-TR" sz="2800" dirty="0" smtClean="0"/>
              <a:t>2-Tendonun uzaması</a:t>
            </a:r>
          </a:p>
          <a:p>
            <a:pPr marL="0" indent="0">
              <a:buNone/>
            </a:pPr>
            <a:r>
              <a:rPr lang="tr-TR" sz="2800" dirty="0" smtClean="0"/>
              <a:t>3-Bisipital </a:t>
            </a:r>
            <a:r>
              <a:rPr lang="tr-TR" sz="2800" dirty="0" err="1" smtClean="0"/>
              <a:t>rüptür</a:t>
            </a:r>
            <a:endParaRPr lang="tr-TR" sz="2800" dirty="0" smtClean="0"/>
          </a:p>
          <a:p>
            <a:pPr marL="0" indent="0">
              <a:buNone/>
            </a:pPr>
            <a:r>
              <a:rPr lang="tr-TR" sz="2800" dirty="0" smtClean="0"/>
              <a:t>4-Dislokasyon ve </a:t>
            </a:r>
            <a:r>
              <a:rPr lang="tr-TR" sz="2800" dirty="0" err="1" smtClean="0"/>
              <a:t>subluksasyon</a:t>
            </a:r>
            <a:endParaRPr lang="en-US" sz="2800" dirty="0" smtClean="0"/>
          </a:p>
        </p:txBody>
      </p:sp>
      <p:pic>
        <p:nvPicPr>
          <p:cNvPr id="64516" name="Picture 5" descr="bicepsant: 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5510213" y="1600200"/>
            <a:ext cx="2314575" cy="4530725"/>
          </a:xfrm>
          <a:noFill/>
        </p:spPr>
      </p:pic>
    </p:spTree>
    <p:extLst>
      <p:ext uri="{BB962C8B-B14F-4D97-AF65-F5344CB8AC3E}">
        <p14:creationId xmlns:p14="http://schemas.microsoft.com/office/powerpoint/2010/main" val="1046558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tr-TR" dirty="0" smtClean="0"/>
              <a:t>BİCİPİTAL TENDİNİT</a:t>
            </a:r>
            <a:endParaRPr lang="en-US" dirty="0" smtClean="0"/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tr-TR" sz="2800" dirty="0" err="1" smtClean="0"/>
              <a:t>Biseps</a:t>
            </a:r>
            <a:r>
              <a:rPr lang="tr-TR" sz="2800" dirty="0" smtClean="0"/>
              <a:t> kasının uzun başı </a:t>
            </a:r>
            <a:r>
              <a:rPr lang="tr-TR" sz="2800" dirty="0" err="1" smtClean="0"/>
              <a:t>tendonunun</a:t>
            </a:r>
            <a:r>
              <a:rPr lang="tr-TR" sz="2800" dirty="0" smtClean="0"/>
              <a:t> </a:t>
            </a:r>
            <a:r>
              <a:rPr lang="tr-TR" sz="2800" dirty="0" err="1" smtClean="0"/>
              <a:t>bisipital</a:t>
            </a:r>
            <a:r>
              <a:rPr lang="tr-TR" sz="2800" dirty="0" smtClean="0"/>
              <a:t> oluktan geçtiği yerde </a:t>
            </a:r>
            <a:r>
              <a:rPr lang="tr-TR" sz="2800" dirty="0" err="1" smtClean="0"/>
              <a:t>inflamasyon</a:t>
            </a:r>
            <a:r>
              <a:rPr lang="tr-TR" sz="2800" dirty="0" smtClean="0"/>
              <a:t> olmasıdır.</a:t>
            </a:r>
          </a:p>
          <a:p>
            <a:pPr marL="0" indent="0">
              <a:buNone/>
            </a:pPr>
            <a:endParaRPr lang="tr-TR" sz="2800" dirty="0" smtClean="0"/>
          </a:p>
          <a:p>
            <a:r>
              <a:rPr lang="tr-TR" sz="2800" dirty="0" smtClean="0"/>
              <a:t>Gençlerde ve tekrarlayan hareketleri yapanlarda sıktır.</a:t>
            </a:r>
            <a:endParaRPr lang="en-US" sz="2800" dirty="0" smtClean="0"/>
          </a:p>
        </p:txBody>
      </p:sp>
      <p:pic>
        <p:nvPicPr>
          <p:cNvPr id="65540" name="Picture 5" descr=" 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5257800" y="1981200"/>
            <a:ext cx="3886200" cy="3173413"/>
          </a:xfrm>
          <a:noFill/>
        </p:spPr>
      </p:pic>
    </p:spTree>
    <p:extLst>
      <p:ext uri="{BB962C8B-B14F-4D97-AF65-F5344CB8AC3E}">
        <p14:creationId xmlns:p14="http://schemas.microsoft.com/office/powerpoint/2010/main" val="2640269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Sıcak </a:t>
            </a:r>
            <a:r>
              <a:rPr lang="tr-TR" dirty="0" err="1" smtClean="0"/>
              <a:t>modaliteler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smtClean="0"/>
              <a:t>Soğuk </a:t>
            </a:r>
            <a:r>
              <a:rPr lang="tr-TR" dirty="0" err="1" smtClean="0"/>
              <a:t>modaliteler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smtClean="0"/>
              <a:t>US 10 gün 0.8 veya 1.2 </a:t>
            </a:r>
            <a:r>
              <a:rPr lang="tr-TR" dirty="0" err="1" smtClean="0"/>
              <a:t>watt</a:t>
            </a:r>
            <a:r>
              <a:rPr lang="tr-TR" dirty="0" smtClean="0"/>
              <a:t> /cm2 yapılır.</a:t>
            </a:r>
            <a:endParaRPr lang="en-US" dirty="0" smtClean="0"/>
          </a:p>
        </p:txBody>
      </p:sp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tr-TR" dirty="0" smtClean="0"/>
              <a:t>BİSİPİTAL TENDİNİT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43265140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Omuz EHA egzersizleri 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smtClean="0"/>
              <a:t>Omuz stabilizatörlerini güçlendirmek. </a:t>
            </a:r>
            <a:endParaRPr lang="en-US" dirty="0" smtClean="0"/>
          </a:p>
        </p:txBody>
      </p:sp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tr-TR" dirty="0" smtClean="0"/>
              <a:t>BİSİPİTAL TENDİNİT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73118400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err="1" smtClean="0"/>
              <a:t>Humerus</a:t>
            </a:r>
            <a:r>
              <a:rPr lang="tr-TR" dirty="0" smtClean="0"/>
              <a:t> başının </a:t>
            </a:r>
            <a:r>
              <a:rPr lang="tr-TR" dirty="0" err="1" smtClean="0"/>
              <a:t>glenoidde</a:t>
            </a:r>
            <a:r>
              <a:rPr lang="tr-TR" dirty="0" smtClean="0"/>
              <a:t> aşırı derecede kayması ve </a:t>
            </a:r>
            <a:r>
              <a:rPr lang="tr-TR" dirty="0" err="1" smtClean="0"/>
              <a:t>humerus</a:t>
            </a:r>
            <a:r>
              <a:rPr lang="tr-TR" dirty="0" smtClean="0"/>
              <a:t> başı ile </a:t>
            </a:r>
            <a:r>
              <a:rPr lang="tr-TR" dirty="0" err="1" smtClean="0"/>
              <a:t>glenoid</a:t>
            </a:r>
            <a:r>
              <a:rPr lang="tr-TR" dirty="0" smtClean="0"/>
              <a:t> </a:t>
            </a:r>
            <a:r>
              <a:rPr lang="tr-TR" dirty="0" err="1" smtClean="0"/>
              <a:t>kavitenin</a:t>
            </a:r>
            <a:r>
              <a:rPr lang="tr-TR" dirty="0" smtClean="0"/>
              <a:t> ilişkisinin bozulmasıdır.</a:t>
            </a:r>
          </a:p>
          <a:p>
            <a:pPr>
              <a:buFont typeface="Wingdings" pitchFamily="2" charset="2"/>
              <a:buNone/>
            </a:pPr>
            <a:r>
              <a:rPr lang="tr-TR" dirty="0" smtClean="0"/>
              <a:t> </a:t>
            </a:r>
            <a:endParaRPr lang="en-US" dirty="0" smtClean="0"/>
          </a:p>
        </p:txBody>
      </p:sp>
      <p:sp>
        <p:nvSpPr>
          <p:cNvPr id="614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tr-TR" sz="4000" dirty="0" smtClean="0"/>
              <a:t>GLENOHUMERAL İNSTABİLİTE</a:t>
            </a:r>
            <a:endParaRPr lang="en-US" sz="4000" dirty="0" smtClean="0"/>
          </a:p>
        </p:txBody>
      </p:sp>
    </p:spTree>
    <p:extLst>
      <p:ext uri="{BB962C8B-B14F-4D97-AF65-F5344CB8AC3E}">
        <p14:creationId xmlns:p14="http://schemas.microsoft.com/office/powerpoint/2010/main" val="39233479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5" name="Rectangle 3"/>
          <p:cNvSpPr>
            <a:spLocks noGrp="1" noChangeArrowheads="1"/>
          </p:cNvSpPr>
          <p:nvPr>
            <p:ph idx="1"/>
          </p:nvPr>
        </p:nvSpPr>
        <p:spPr>
          <a:xfrm>
            <a:off x="357158" y="1935480"/>
            <a:ext cx="8329642" cy="4389120"/>
          </a:xfrm>
        </p:spPr>
        <p:txBody>
          <a:bodyPr>
            <a:normAutofit fontScale="92500" lnSpcReduction="10000"/>
          </a:bodyPr>
          <a:lstStyle/>
          <a:p>
            <a:pPr marL="365760" indent="-256032">
              <a:lnSpc>
                <a:spcPct val="90000"/>
              </a:lnSpc>
              <a:defRPr/>
            </a:pPr>
            <a:r>
              <a:rPr lang="tr-TR" sz="2800" dirty="0" smtClean="0"/>
              <a:t>  </a:t>
            </a:r>
            <a:r>
              <a:rPr lang="tr-TR" sz="2800" dirty="0" err="1" smtClean="0"/>
              <a:t>Rotator</a:t>
            </a:r>
            <a:r>
              <a:rPr lang="tr-TR" sz="2800" dirty="0" smtClean="0"/>
              <a:t>  </a:t>
            </a:r>
            <a:r>
              <a:rPr lang="tr-TR" sz="2800" dirty="0" err="1" smtClean="0"/>
              <a:t>cuff</a:t>
            </a:r>
            <a:r>
              <a:rPr lang="tr-TR" sz="2800" dirty="0" smtClean="0"/>
              <a:t> lezyonları </a:t>
            </a:r>
          </a:p>
          <a:p>
            <a:pPr marL="365760" indent="-256032">
              <a:lnSpc>
                <a:spcPct val="90000"/>
              </a:lnSpc>
              <a:buNone/>
              <a:defRPr/>
            </a:pPr>
            <a:r>
              <a:rPr lang="tr-TR" sz="2800" dirty="0" smtClean="0"/>
              <a:t>   </a:t>
            </a:r>
          </a:p>
          <a:p>
            <a:pPr marL="365760" indent="-256032">
              <a:lnSpc>
                <a:spcPct val="90000"/>
              </a:lnSpc>
              <a:defRPr/>
            </a:pPr>
            <a:r>
              <a:rPr lang="tr-TR" sz="2800" dirty="0" smtClean="0"/>
              <a:t>  </a:t>
            </a:r>
            <a:r>
              <a:rPr lang="tr-TR" sz="2800" dirty="0" err="1" smtClean="0"/>
              <a:t>Bicipital</a:t>
            </a:r>
            <a:r>
              <a:rPr lang="tr-TR" sz="2800" dirty="0" smtClean="0"/>
              <a:t> </a:t>
            </a:r>
            <a:r>
              <a:rPr lang="tr-TR" sz="2800" dirty="0" err="1" smtClean="0"/>
              <a:t>tendon</a:t>
            </a:r>
            <a:r>
              <a:rPr lang="tr-TR" sz="2800" dirty="0" smtClean="0"/>
              <a:t> lezyonları</a:t>
            </a:r>
          </a:p>
          <a:p>
            <a:pPr marL="365760" indent="-256032">
              <a:lnSpc>
                <a:spcPct val="90000"/>
              </a:lnSpc>
              <a:buNone/>
              <a:defRPr/>
            </a:pPr>
            <a:endParaRPr lang="tr-TR" sz="2800" dirty="0" smtClean="0"/>
          </a:p>
          <a:p>
            <a:pPr marL="365760" indent="-256032">
              <a:lnSpc>
                <a:spcPct val="90000"/>
              </a:lnSpc>
              <a:defRPr/>
            </a:pPr>
            <a:r>
              <a:rPr lang="tr-TR" sz="2800" dirty="0" smtClean="0"/>
              <a:t>  </a:t>
            </a:r>
            <a:r>
              <a:rPr lang="tr-TR" sz="2800" dirty="0" err="1" smtClean="0"/>
              <a:t>Glenohumeral</a:t>
            </a:r>
            <a:r>
              <a:rPr lang="tr-TR" sz="2800" dirty="0" smtClean="0"/>
              <a:t> </a:t>
            </a:r>
            <a:r>
              <a:rPr lang="tr-TR" sz="2800" dirty="0" err="1" smtClean="0"/>
              <a:t>instabilite</a:t>
            </a:r>
            <a:endParaRPr lang="tr-TR" sz="2800" dirty="0" smtClean="0"/>
          </a:p>
          <a:p>
            <a:pPr marL="365760" indent="-256032">
              <a:lnSpc>
                <a:spcPct val="90000"/>
              </a:lnSpc>
              <a:buNone/>
              <a:defRPr/>
            </a:pPr>
            <a:endParaRPr lang="tr-TR" sz="2800" dirty="0" smtClean="0"/>
          </a:p>
          <a:p>
            <a:pPr marL="365760" indent="-256032">
              <a:lnSpc>
                <a:spcPct val="90000"/>
              </a:lnSpc>
              <a:defRPr/>
            </a:pPr>
            <a:r>
              <a:rPr lang="tr-TR" sz="2800" dirty="0" smtClean="0"/>
              <a:t>  </a:t>
            </a:r>
            <a:r>
              <a:rPr lang="tr-TR" sz="2800" dirty="0" err="1" smtClean="0"/>
              <a:t>Adeziv</a:t>
            </a:r>
            <a:r>
              <a:rPr lang="tr-TR" sz="2800" dirty="0" smtClean="0"/>
              <a:t> </a:t>
            </a:r>
            <a:r>
              <a:rPr lang="tr-TR" sz="2800" dirty="0" err="1" smtClean="0"/>
              <a:t>kapsülit</a:t>
            </a:r>
            <a:endParaRPr lang="tr-TR" sz="2800" dirty="0" smtClean="0"/>
          </a:p>
          <a:p>
            <a:pPr marL="365760" indent="-256032">
              <a:lnSpc>
                <a:spcPct val="90000"/>
              </a:lnSpc>
              <a:buNone/>
              <a:defRPr/>
            </a:pPr>
            <a:endParaRPr lang="tr-TR" sz="2800" dirty="0" smtClean="0"/>
          </a:p>
          <a:p>
            <a:pPr marL="365760" indent="-256032">
              <a:lnSpc>
                <a:spcPct val="90000"/>
              </a:lnSpc>
              <a:defRPr/>
            </a:pPr>
            <a:r>
              <a:rPr lang="tr-TR" sz="2800" dirty="0" smtClean="0"/>
              <a:t>  Dejeneratif eklem hastalığı</a:t>
            </a:r>
          </a:p>
          <a:p>
            <a:pPr marL="365760" indent="-256032" fontAlgn="auto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tr-TR" sz="2800" dirty="0" smtClean="0"/>
              <a:t>      Glenohumeral eklem osteoartriti</a:t>
            </a:r>
          </a:p>
          <a:p>
            <a:pPr marL="365760" indent="-256032" fontAlgn="auto">
              <a:lnSpc>
                <a:spcPct val="90000"/>
              </a:lnSpc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tr-TR" sz="2800" dirty="0" smtClean="0"/>
              <a:t>      Akromiyoklavikular eklem osteoartriti        </a:t>
            </a:r>
            <a:r>
              <a:rPr lang="tr-TR" sz="2400" dirty="0" smtClean="0"/>
              <a:t>                                 </a:t>
            </a:r>
            <a:endParaRPr lang="en-US" sz="2400" dirty="0" smtClean="0"/>
          </a:p>
        </p:txBody>
      </p:sp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tr-TR" dirty="0" smtClean="0"/>
              <a:t>Omuz Ağrısı Yapan Nedenler</a:t>
            </a:r>
            <a:endParaRPr lang="en-US" dirty="0" smtClean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err="1" smtClean="0"/>
              <a:t>İzometrik</a:t>
            </a:r>
            <a:r>
              <a:rPr lang="tr-TR" dirty="0" smtClean="0"/>
              <a:t> egzersizler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smtClean="0"/>
              <a:t>Güçlendirme egzersizleri özellikle de </a:t>
            </a:r>
            <a:r>
              <a:rPr lang="tr-TR" dirty="0" err="1" smtClean="0"/>
              <a:t>rotator</a:t>
            </a:r>
            <a:r>
              <a:rPr lang="tr-TR" dirty="0" smtClean="0"/>
              <a:t> manşet kaslarını kuvvetlendirme egzersizleri</a:t>
            </a:r>
            <a:endParaRPr lang="en-US" dirty="0" smtClean="0"/>
          </a:p>
        </p:txBody>
      </p:sp>
      <p:sp>
        <p:nvSpPr>
          <p:cNvPr id="624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fontAlgn="auto">
              <a:spcAft>
                <a:spcPts val="0"/>
              </a:spcAft>
              <a:defRPr/>
            </a:pPr>
            <a:r>
              <a:rPr lang="tr-TR" sz="4000" smtClean="0"/>
              <a:t>GLENOHUMERAL İNSTABİLİTE</a:t>
            </a:r>
            <a:endParaRPr lang="en-US" sz="4000" smtClean="0"/>
          </a:p>
        </p:txBody>
      </p:sp>
    </p:spTree>
    <p:extLst>
      <p:ext uri="{BB962C8B-B14F-4D97-AF65-F5344CB8AC3E}">
        <p14:creationId xmlns:p14="http://schemas.microsoft.com/office/powerpoint/2010/main" val="39909393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err="1" smtClean="0"/>
              <a:t>Glenohumeral</a:t>
            </a:r>
            <a:r>
              <a:rPr lang="tr-TR" dirty="0" smtClean="0"/>
              <a:t> eklem OA</a:t>
            </a:r>
          </a:p>
          <a:p>
            <a:endParaRPr lang="tr-TR" dirty="0" smtClean="0"/>
          </a:p>
          <a:p>
            <a:r>
              <a:rPr lang="tr-TR" dirty="0" err="1" smtClean="0"/>
              <a:t>Akromioklavikular</a:t>
            </a:r>
            <a:r>
              <a:rPr lang="tr-TR" dirty="0" smtClean="0"/>
              <a:t> eklem OA</a:t>
            </a:r>
            <a:endParaRPr lang="en-US" dirty="0" smtClean="0"/>
          </a:p>
        </p:txBody>
      </p:sp>
      <p:sp>
        <p:nvSpPr>
          <p:cNvPr id="942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tr-TR" sz="4000" dirty="0" smtClean="0"/>
              <a:t>DEJENERATİF EKLEM HASTALIĞI</a:t>
            </a:r>
            <a:endParaRPr lang="en-US" sz="4000" dirty="0" smtClean="0"/>
          </a:p>
        </p:txBody>
      </p:sp>
    </p:spTree>
    <p:extLst>
      <p:ext uri="{BB962C8B-B14F-4D97-AF65-F5344CB8AC3E}">
        <p14:creationId xmlns:p14="http://schemas.microsoft.com/office/powerpoint/2010/main" val="213922994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tr-TR" dirty="0" smtClean="0"/>
          </a:p>
          <a:p>
            <a:r>
              <a:rPr lang="tr-TR" dirty="0" smtClean="0"/>
              <a:t>Analjezik ilaçlar</a:t>
            </a:r>
          </a:p>
          <a:p>
            <a:endParaRPr lang="tr-TR" dirty="0" smtClean="0"/>
          </a:p>
          <a:p>
            <a:r>
              <a:rPr lang="tr-TR" dirty="0" smtClean="0"/>
              <a:t>NSAİİ</a:t>
            </a:r>
          </a:p>
          <a:p>
            <a:endParaRPr lang="tr-TR" dirty="0" smtClean="0"/>
          </a:p>
          <a:p>
            <a:r>
              <a:rPr lang="tr-TR" dirty="0" smtClean="0"/>
              <a:t>Fizik tedavi </a:t>
            </a:r>
            <a:r>
              <a:rPr lang="tr-TR" dirty="0" err="1" smtClean="0"/>
              <a:t>modaliteleri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EHA egzersizleri</a:t>
            </a:r>
            <a:endParaRPr lang="en-US" dirty="0" smtClean="0"/>
          </a:p>
        </p:txBody>
      </p:sp>
      <p:sp>
        <p:nvSpPr>
          <p:cNvPr id="1013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tr-TR" dirty="0" smtClean="0"/>
              <a:t>GLENOHUMERAL EKLEM OA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60870305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Toraksın üst kısmında </a:t>
            </a:r>
            <a:r>
              <a:rPr lang="tr-TR" dirty="0" err="1" smtClean="0"/>
              <a:t>nörovasküler</a:t>
            </a:r>
            <a:r>
              <a:rPr lang="tr-TR" dirty="0" smtClean="0"/>
              <a:t> yapıların kompresyonu sonucunda oluşan semptom kompleksidir.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err="1" smtClean="0"/>
              <a:t>Etyoloji</a:t>
            </a:r>
            <a:r>
              <a:rPr lang="tr-TR" dirty="0" smtClean="0"/>
              <a:t>; </a:t>
            </a:r>
            <a:r>
              <a:rPr lang="tr-TR" dirty="0" err="1" smtClean="0"/>
              <a:t>servikal</a:t>
            </a:r>
            <a:r>
              <a:rPr lang="tr-TR" dirty="0" smtClean="0"/>
              <a:t> </a:t>
            </a:r>
            <a:r>
              <a:rPr lang="tr-TR" dirty="0" err="1" smtClean="0"/>
              <a:t>kosta,klavikula</a:t>
            </a:r>
            <a:r>
              <a:rPr lang="tr-TR" dirty="0" smtClean="0"/>
              <a:t> veya 1.kosta </a:t>
            </a:r>
            <a:r>
              <a:rPr lang="tr-TR" dirty="0" err="1" smtClean="0"/>
              <a:t>anomalisi,skalen</a:t>
            </a:r>
            <a:r>
              <a:rPr lang="tr-TR" dirty="0" smtClean="0"/>
              <a:t> kaslarda </a:t>
            </a:r>
            <a:r>
              <a:rPr lang="tr-TR" dirty="0" err="1" smtClean="0"/>
              <a:t>hipertrofi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smtClean="0"/>
              <a:t>En sık semptom omuz ve kol ağrısı</a:t>
            </a:r>
            <a:endParaRPr lang="en-US" dirty="0" smtClean="0"/>
          </a:p>
        </p:txBody>
      </p:sp>
      <p:sp>
        <p:nvSpPr>
          <p:cNvPr id="1085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tr-TR" dirty="0" smtClean="0"/>
              <a:t>TORASİK ÇIKIŞ SENDROMU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69331606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Ciddi </a:t>
            </a:r>
            <a:r>
              <a:rPr lang="tr-TR" dirty="0" err="1" smtClean="0"/>
              <a:t>vasküler</a:t>
            </a:r>
            <a:r>
              <a:rPr lang="tr-TR" dirty="0" smtClean="0"/>
              <a:t> veya nörolojik bulgular yoksa tedavi konservatif</a:t>
            </a:r>
            <a:endParaRPr lang="en-US" dirty="0" smtClean="0"/>
          </a:p>
        </p:txBody>
      </p:sp>
      <p:sp>
        <p:nvSpPr>
          <p:cNvPr id="1095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tr-TR" dirty="0" smtClean="0"/>
              <a:t>TORASİK ÇIKIŞ SENDROMU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67307762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İçerik Yer Tutucusu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109728" indent="0" fontAlgn="auto">
              <a:spcAft>
                <a:spcPts val="0"/>
              </a:spcAft>
              <a:buNone/>
              <a:defRPr/>
            </a:pPr>
            <a:r>
              <a:rPr lang="tr-TR" dirty="0" smtClean="0"/>
              <a:t> Nedenleri;</a:t>
            </a:r>
          </a:p>
          <a:p>
            <a:pPr marL="566928" indent="-457200">
              <a:defRPr/>
            </a:pPr>
            <a:r>
              <a:rPr lang="tr-TR" dirty="0" smtClean="0"/>
              <a:t>Ek  </a:t>
            </a:r>
            <a:r>
              <a:rPr lang="tr-TR" dirty="0" err="1" smtClean="0"/>
              <a:t>costaların</a:t>
            </a:r>
            <a:r>
              <a:rPr lang="tr-TR" dirty="0" smtClean="0"/>
              <a:t> varlığı</a:t>
            </a:r>
          </a:p>
          <a:p>
            <a:pPr marL="566928" indent="-457200">
              <a:defRPr/>
            </a:pPr>
            <a:r>
              <a:rPr lang="tr-TR" dirty="0" smtClean="0"/>
              <a:t>C7 </a:t>
            </a:r>
            <a:r>
              <a:rPr lang="tr-TR" dirty="0" err="1" smtClean="0"/>
              <a:t>vertebralarının</a:t>
            </a:r>
            <a:r>
              <a:rPr lang="tr-TR" dirty="0" smtClean="0"/>
              <a:t> </a:t>
            </a:r>
            <a:r>
              <a:rPr lang="tr-TR" dirty="0" err="1" smtClean="0"/>
              <a:t>transvers</a:t>
            </a:r>
            <a:r>
              <a:rPr lang="tr-TR" dirty="0"/>
              <a:t> </a:t>
            </a:r>
            <a:r>
              <a:rPr lang="tr-TR" dirty="0" smtClean="0"/>
              <a:t>çıkıntılarının fazla uzun olması, </a:t>
            </a:r>
          </a:p>
          <a:p>
            <a:pPr marL="566928" indent="-457200">
              <a:defRPr/>
            </a:pPr>
            <a:r>
              <a:rPr lang="tr-TR" dirty="0" err="1" smtClean="0"/>
              <a:t>Klavikulada</a:t>
            </a:r>
            <a:r>
              <a:rPr lang="tr-TR" dirty="0" smtClean="0"/>
              <a:t> iyileşmiş kırıklar,</a:t>
            </a:r>
          </a:p>
          <a:p>
            <a:pPr marL="566928" indent="-457200">
              <a:defRPr/>
            </a:pPr>
            <a:r>
              <a:rPr lang="tr-TR" dirty="0" smtClean="0"/>
              <a:t>Boyun kaslarında spazm </a:t>
            </a:r>
          </a:p>
          <a:p>
            <a:pPr marL="566928" indent="-457200">
              <a:defRPr/>
            </a:pPr>
            <a:r>
              <a:rPr lang="tr-TR" dirty="0" smtClean="0"/>
              <a:t>Düşük omuz,</a:t>
            </a:r>
          </a:p>
          <a:p>
            <a:pPr marL="566928" indent="-457200">
              <a:defRPr/>
            </a:pPr>
            <a:r>
              <a:rPr lang="tr-TR" dirty="0" smtClean="0"/>
              <a:t>Uzun süre ağır yük taşıma,</a:t>
            </a:r>
          </a:p>
          <a:p>
            <a:pPr marL="566928" indent="-457200">
              <a:defRPr/>
            </a:pPr>
            <a:r>
              <a:rPr lang="tr-TR" dirty="0" smtClean="0"/>
              <a:t>Omuz seviyesinin üzerinde yapılan fiziksel aktiviteler, </a:t>
            </a:r>
            <a:r>
              <a:rPr lang="tr-TR" b="1" dirty="0" smtClean="0"/>
              <a:t/>
            </a:r>
            <a:br>
              <a:rPr lang="tr-TR" b="1" dirty="0" smtClean="0"/>
            </a:b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6978224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1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Üst </a:t>
            </a:r>
            <a:r>
              <a:rPr lang="tr-TR" dirty="0" err="1" smtClean="0"/>
              <a:t>ekstremitelerde</a:t>
            </a:r>
            <a:r>
              <a:rPr lang="tr-TR" dirty="0" smtClean="0"/>
              <a:t> ağrı, </a:t>
            </a:r>
          </a:p>
          <a:p>
            <a:r>
              <a:rPr lang="tr-TR" dirty="0" smtClean="0"/>
              <a:t>Kuvvetsizlik,</a:t>
            </a:r>
          </a:p>
          <a:p>
            <a:r>
              <a:rPr lang="tr-TR" dirty="0" smtClean="0"/>
              <a:t>Uyuşma, </a:t>
            </a:r>
          </a:p>
          <a:p>
            <a:r>
              <a:rPr lang="tr-TR" dirty="0"/>
              <a:t>K</a:t>
            </a:r>
            <a:r>
              <a:rPr lang="tr-TR" dirty="0" smtClean="0"/>
              <a:t>arıncalanma,</a:t>
            </a:r>
          </a:p>
          <a:p>
            <a:r>
              <a:rPr lang="tr-TR" dirty="0" smtClean="0"/>
              <a:t>Şişme,</a:t>
            </a:r>
          </a:p>
          <a:p>
            <a:r>
              <a:rPr lang="tr-TR" dirty="0"/>
              <a:t>Y</a:t>
            </a:r>
            <a:r>
              <a:rPr lang="tr-TR" dirty="0" smtClean="0"/>
              <a:t>orulma,</a:t>
            </a:r>
          </a:p>
          <a:p>
            <a:r>
              <a:rPr lang="tr-TR" dirty="0"/>
              <a:t>Ü</a:t>
            </a:r>
            <a:r>
              <a:rPr lang="tr-TR" dirty="0" smtClean="0"/>
              <a:t>şüme sık rastlanan şikayetlerdir. </a:t>
            </a:r>
            <a:r>
              <a:rPr lang="tr-TR" b="1" dirty="0" smtClean="0"/>
              <a:t/>
            </a:r>
            <a:br>
              <a:rPr lang="tr-TR" b="1" dirty="0" smtClean="0"/>
            </a:br>
            <a:endParaRPr lang="tr-TR" dirty="0" smtClean="0"/>
          </a:p>
          <a:p>
            <a:endParaRPr lang="tr-TR" dirty="0" smtClean="0"/>
          </a:p>
        </p:txBody>
      </p:sp>
      <p:sp>
        <p:nvSpPr>
          <p:cNvPr id="3" name="2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tr-TR" dirty="0" smtClean="0"/>
              <a:t>Bulgular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9868323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4" name="Picture 2" descr="http://biofiz.com.tr/userfiles/Image/products/romatizma/images/omuz/toc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3568" y="1600199"/>
            <a:ext cx="3716982" cy="4247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9875" name="Picture 4" descr="http://biofiz.com.tr/userfiles/Image/products/romatizma/images/omuz/toc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92080" y="1596524"/>
            <a:ext cx="2857500" cy="40647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56463243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    Tedavi</a:t>
            </a:r>
          </a:p>
          <a:p>
            <a:r>
              <a:rPr lang="tr-TR" dirty="0" smtClean="0"/>
              <a:t>Hastanın eğitimi</a:t>
            </a:r>
          </a:p>
          <a:p>
            <a:endParaRPr lang="tr-TR" dirty="0" smtClean="0"/>
          </a:p>
          <a:p>
            <a:r>
              <a:rPr lang="tr-TR" dirty="0" err="1" smtClean="0"/>
              <a:t>Postür</a:t>
            </a:r>
            <a:r>
              <a:rPr lang="tr-TR" dirty="0" smtClean="0"/>
              <a:t> bozukluklarının düzeltilmesi</a:t>
            </a:r>
          </a:p>
          <a:p>
            <a:endParaRPr lang="tr-TR" dirty="0" smtClean="0"/>
          </a:p>
          <a:p>
            <a:r>
              <a:rPr lang="tr-TR" dirty="0" err="1" smtClean="0"/>
              <a:t>Postür</a:t>
            </a:r>
            <a:r>
              <a:rPr lang="tr-TR" dirty="0" smtClean="0"/>
              <a:t> eğitimi</a:t>
            </a:r>
          </a:p>
          <a:p>
            <a:endParaRPr lang="tr-TR" dirty="0" smtClean="0"/>
          </a:p>
          <a:p>
            <a:r>
              <a:rPr lang="tr-TR" dirty="0" smtClean="0"/>
              <a:t>Fizik tedavi yöntemleri</a:t>
            </a:r>
          </a:p>
          <a:p>
            <a:endParaRPr lang="en-US" dirty="0" smtClean="0"/>
          </a:p>
        </p:txBody>
      </p:sp>
      <p:sp>
        <p:nvSpPr>
          <p:cNvPr id="1105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tr-TR" dirty="0" smtClean="0"/>
              <a:t>TORASİK ÇIKIŞ SENDROMU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51229882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Egzersiz</a:t>
            </a:r>
          </a:p>
          <a:p>
            <a:endParaRPr lang="tr-TR" dirty="0" smtClean="0"/>
          </a:p>
          <a:p>
            <a:r>
              <a:rPr lang="tr-TR" dirty="0" err="1" smtClean="0"/>
              <a:t>Rhomboidler,levator</a:t>
            </a:r>
            <a:r>
              <a:rPr lang="tr-TR" dirty="0" smtClean="0"/>
              <a:t> </a:t>
            </a:r>
            <a:r>
              <a:rPr lang="tr-TR" dirty="0" err="1" smtClean="0"/>
              <a:t>skapula</a:t>
            </a:r>
            <a:r>
              <a:rPr lang="tr-TR" dirty="0" smtClean="0"/>
              <a:t> ve </a:t>
            </a:r>
            <a:r>
              <a:rPr lang="tr-TR" dirty="0" err="1" smtClean="0"/>
              <a:t>trapezius</a:t>
            </a:r>
            <a:r>
              <a:rPr lang="tr-TR" dirty="0" smtClean="0"/>
              <a:t> kaslarında güçlendirme egzersizleri</a:t>
            </a:r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smtClean="0"/>
              <a:t>Yapılan bir çalışmada </a:t>
            </a:r>
            <a:r>
              <a:rPr lang="tr-TR" dirty="0" err="1" smtClean="0"/>
              <a:t>servikal</a:t>
            </a:r>
            <a:r>
              <a:rPr lang="tr-TR" dirty="0" smtClean="0"/>
              <a:t> omurga ve üst </a:t>
            </a:r>
            <a:r>
              <a:rPr lang="tr-TR" dirty="0" err="1" smtClean="0"/>
              <a:t>torasik</a:t>
            </a:r>
            <a:r>
              <a:rPr lang="tr-TR" dirty="0" smtClean="0"/>
              <a:t> bölgenin hareketlerini düzenleyici ve güçlendirici egzersiz programı verilerek hastaların çoğunda semptomlarda azalma görülmüş.</a:t>
            </a:r>
            <a:endParaRPr lang="en-US" dirty="0" smtClean="0"/>
          </a:p>
        </p:txBody>
      </p:sp>
      <p:sp>
        <p:nvSpPr>
          <p:cNvPr id="1116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tr-TR" dirty="0" smtClean="0"/>
              <a:t>TORASİK ÇIKIŞ SENDROMU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9623266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lnSpc>
                <a:spcPct val="90000"/>
              </a:lnSpc>
            </a:pPr>
            <a:r>
              <a:rPr lang="tr-TR" sz="2800" dirty="0" err="1" smtClean="0"/>
              <a:t>Hemiplejik</a:t>
            </a:r>
            <a:r>
              <a:rPr lang="tr-TR" sz="2800" dirty="0" smtClean="0"/>
              <a:t> omuz</a:t>
            </a:r>
          </a:p>
          <a:p>
            <a:pPr>
              <a:lnSpc>
                <a:spcPct val="90000"/>
              </a:lnSpc>
              <a:buNone/>
            </a:pPr>
            <a:endParaRPr lang="tr-TR" sz="2800" dirty="0" smtClean="0"/>
          </a:p>
          <a:p>
            <a:pPr>
              <a:lnSpc>
                <a:spcPct val="90000"/>
              </a:lnSpc>
            </a:pPr>
            <a:r>
              <a:rPr lang="tr-TR" sz="2800" dirty="0" smtClean="0"/>
              <a:t>Septik </a:t>
            </a:r>
            <a:r>
              <a:rPr lang="tr-TR" sz="2800" dirty="0" err="1" smtClean="0"/>
              <a:t>artrit</a:t>
            </a:r>
            <a:endParaRPr lang="tr-TR" sz="2800" dirty="0" smtClean="0"/>
          </a:p>
          <a:p>
            <a:pPr>
              <a:lnSpc>
                <a:spcPct val="90000"/>
              </a:lnSpc>
              <a:buNone/>
            </a:pPr>
            <a:endParaRPr lang="tr-TR" sz="2800" dirty="0" smtClean="0"/>
          </a:p>
          <a:p>
            <a:pPr>
              <a:lnSpc>
                <a:spcPct val="90000"/>
              </a:lnSpc>
            </a:pPr>
            <a:r>
              <a:rPr lang="tr-TR" sz="2800" dirty="0" smtClean="0"/>
              <a:t>Kırıklar</a:t>
            </a:r>
          </a:p>
          <a:p>
            <a:pPr>
              <a:lnSpc>
                <a:spcPct val="90000"/>
              </a:lnSpc>
              <a:buNone/>
            </a:pPr>
            <a:endParaRPr lang="tr-TR" sz="2800" dirty="0" smtClean="0"/>
          </a:p>
          <a:p>
            <a:pPr>
              <a:lnSpc>
                <a:spcPct val="90000"/>
              </a:lnSpc>
            </a:pPr>
            <a:r>
              <a:rPr lang="tr-TR" sz="2800" dirty="0" err="1" smtClean="0"/>
              <a:t>Fibromyalji</a:t>
            </a:r>
            <a:r>
              <a:rPr lang="tr-TR" sz="2800" dirty="0" smtClean="0"/>
              <a:t> ve MAS</a:t>
            </a:r>
          </a:p>
          <a:p>
            <a:pPr>
              <a:lnSpc>
                <a:spcPct val="90000"/>
              </a:lnSpc>
              <a:buNone/>
            </a:pPr>
            <a:endParaRPr lang="tr-TR" sz="2800" dirty="0" smtClean="0"/>
          </a:p>
          <a:p>
            <a:pPr>
              <a:lnSpc>
                <a:spcPct val="90000"/>
              </a:lnSpc>
            </a:pPr>
            <a:r>
              <a:rPr lang="tr-TR" sz="2800" dirty="0" err="1" smtClean="0"/>
              <a:t>Torasik</a:t>
            </a:r>
            <a:r>
              <a:rPr lang="tr-TR" sz="2800" dirty="0" smtClean="0"/>
              <a:t> çıkış Sendromları</a:t>
            </a:r>
          </a:p>
          <a:p>
            <a:pPr>
              <a:lnSpc>
                <a:spcPct val="90000"/>
              </a:lnSpc>
              <a:buNone/>
            </a:pPr>
            <a:endParaRPr lang="tr-TR" sz="2800" dirty="0" smtClean="0"/>
          </a:p>
          <a:p>
            <a:pPr>
              <a:lnSpc>
                <a:spcPct val="90000"/>
              </a:lnSpc>
            </a:pPr>
            <a:r>
              <a:rPr lang="tr-TR" sz="2800" dirty="0" smtClean="0"/>
              <a:t>İç organlardan yansıyan ağrılar</a:t>
            </a:r>
            <a:endParaRPr lang="en-US" sz="2800" dirty="0" smtClean="0"/>
          </a:p>
        </p:txBody>
      </p:sp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tr-TR" dirty="0" smtClean="0"/>
              <a:t>Omuz Ağrısı Yapan Nedenler</a:t>
            </a:r>
            <a:endParaRPr lang="en-US" dirty="0" smtClean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53210"/>
          </a:xfrm>
        </p:spPr>
        <p:txBody>
          <a:bodyPr>
            <a:normAutofit fontScale="90000"/>
          </a:bodyPr>
          <a:lstStyle/>
          <a:p>
            <a:pPr algn="ctr"/>
            <a:r>
              <a:rPr lang="tr-TR" b="1" dirty="0" smtClean="0"/>
              <a:t>OMUZ ANATOMİSİ</a:t>
            </a:r>
            <a:endParaRPr lang="tr-TR" b="1" dirty="0"/>
          </a:p>
        </p:txBody>
      </p:sp>
      <p:pic>
        <p:nvPicPr>
          <p:cNvPr id="1028" name="Picture 4" descr="C:\Users\fztmerve\Desktop\Ekran Alıntısı SKAPULA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357290" y="1263788"/>
            <a:ext cx="6715172" cy="55635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2050" name="Picture 2" descr="C:\Users\fztmerve\Desktop\Ekran Alıntısı OMUZ KASLARI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285728"/>
            <a:ext cx="8215370" cy="64983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3074" name="Picture 2" descr="C:\Users\fztmerve\Desktop\OMUZ ÜSTTEN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51520" y="260648"/>
            <a:ext cx="8572560" cy="65008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1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65760" indent="-256032">
              <a:defRPr/>
            </a:pPr>
            <a:r>
              <a:rPr lang="tr-TR" dirty="0" smtClean="0"/>
              <a:t>En sık omuz ağrısı nedenidir.</a:t>
            </a:r>
          </a:p>
          <a:p>
            <a:pPr marL="365760" indent="-256032" fontAlgn="auto">
              <a:spcAft>
                <a:spcPts val="0"/>
              </a:spcAft>
              <a:buFont typeface="Wingdings 3"/>
              <a:buChar char=""/>
              <a:defRPr/>
            </a:pPr>
            <a:endParaRPr lang="tr-TR" dirty="0" smtClean="0"/>
          </a:p>
          <a:p>
            <a:pPr marL="365760" indent="-256032" fontAlgn="auto">
              <a:spcAft>
                <a:spcPts val="0"/>
              </a:spcAft>
              <a:buFont typeface="Wingdings 3"/>
              <a:buNone/>
              <a:defRPr/>
            </a:pPr>
            <a:endParaRPr lang="tr-TR" dirty="0" smtClean="0"/>
          </a:p>
          <a:p>
            <a:pPr marL="514350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tr-TR" dirty="0" smtClean="0"/>
              <a:t>      </a:t>
            </a:r>
            <a:r>
              <a:rPr lang="tr-TR" dirty="0" err="1" smtClean="0"/>
              <a:t>Rotator</a:t>
            </a:r>
            <a:r>
              <a:rPr lang="tr-TR" dirty="0" smtClean="0"/>
              <a:t> </a:t>
            </a:r>
            <a:r>
              <a:rPr lang="tr-TR" dirty="0" err="1" smtClean="0"/>
              <a:t>cuff</a:t>
            </a:r>
            <a:r>
              <a:rPr lang="tr-TR" dirty="0" smtClean="0"/>
              <a:t> </a:t>
            </a:r>
            <a:r>
              <a:rPr lang="tr-TR" dirty="0" err="1" smtClean="0"/>
              <a:t>tendiniti</a:t>
            </a:r>
            <a:endParaRPr lang="tr-TR" dirty="0" smtClean="0"/>
          </a:p>
          <a:p>
            <a:pPr marL="514350" indent="-514350" fontAlgn="auto">
              <a:spcAft>
                <a:spcPts val="0"/>
              </a:spcAft>
              <a:buFont typeface="+mj-lt"/>
              <a:buAutoNum type="arabicPeriod"/>
              <a:defRPr/>
            </a:pPr>
            <a:endParaRPr lang="tr-TR" dirty="0" smtClean="0"/>
          </a:p>
          <a:p>
            <a:pPr marL="514350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tr-TR" dirty="0" smtClean="0"/>
              <a:t>      Subakromial sıkışma sendromu</a:t>
            </a:r>
          </a:p>
          <a:p>
            <a:pPr marL="514350" indent="-514350" fontAlgn="auto">
              <a:spcAft>
                <a:spcPts val="0"/>
              </a:spcAft>
              <a:buFont typeface="+mj-lt"/>
              <a:buAutoNum type="arabicPeriod"/>
              <a:defRPr/>
            </a:pPr>
            <a:endParaRPr lang="tr-TR" dirty="0" smtClean="0"/>
          </a:p>
          <a:p>
            <a:pPr marL="514350" indent="-514350" fontAlgn="auto">
              <a:spcAft>
                <a:spcPts val="0"/>
              </a:spcAft>
              <a:buFont typeface="+mj-lt"/>
              <a:buAutoNum type="arabicPeriod"/>
              <a:defRPr/>
            </a:pPr>
            <a:r>
              <a:rPr lang="tr-TR" dirty="0" smtClean="0"/>
              <a:t>      </a:t>
            </a:r>
            <a:r>
              <a:rPr lang="tr-TR" dirty="0" err="1" smtClean="0"/>
              <a:t>Kalsifik</a:t>
            </a:r>
            <a:r>
              <a:rPr lang="tr-TR" dirty="0" smtClean="0"/>
              <a:t> </a:t>
            </a:r>
            <a:r>
              <a:rPr lang="tr-TR" dirty="0" err="1" smtClean="0"/>
              <a:t>tendinit</a:t>
            </a:r>
            <a:endParaRPr lang="tr-TR" dirty="0" smtClean="0"/>
          </a:p>
          <a:p>
            <a:pPr marL="514350" indent="-514350" fontAlgn="auto">
              <a:spcAft>
                <a:spcPts val="0"/>
              </a:spcAft>
              <a:buFont typeface="Wingdings 3"/>
              <a:buNone/>
              <a:defRPr/>
            </a:pPr>
            <a:endParaRPr lang="tr-TR" dirty="0" smtClean="0"/>
          </a:p>
          <a:p>
            <a:pPr marL="365760" indent="-256032" fontAlgn="auto">
              <a:spcAft>
                <a:spcPts val="0"/>
              </a:spcAft>
              <a:buFont typeface="Wingdings" pitchFamily="2" charset="2"/>
              <a:buNone/>
              <a:defRPr/>
            </a:pPr>
            <a:endParaRPr lang="en-US" dirty="0" smtClean="0"/>
          </a:p>
        </p:txBody>
      </p:sp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tr-TR" sz="4000" dirty="0" smtClean="0"/>
              <a:t>ROTATOR CUFF LEZYONLARI</a:t>
            </a:r>
            <a:endParaRPr lang="en-US" sz="4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En sık </a:t>
            </a:r>
            <a:r>
              <a:rPr lang="tr-TR" dirty="0" err="1" smtClean="0"/>
              <a:t>suprasupinatus</a:t>
            </a:r>
            <a:r>
              <a:rPr lang="tr-TR" dirty="0" smtClean="0"/>
              <a:t> </a:t>
            </a:r>
            <a:r>
              <a:rPr lang="tr-TR" dirty="0" err="1" smtClean="0"/>
              <a:t>tendonunda</a:t>
            </a:r>
            <a:r>
              <a:rPr lang="tr-TR" dirty="0" smtClean="0"/>
              <a:t> görülür</a:t>
            </a:r>
          </a:p>
          <a:p>
            <a:endParaRPr lang="tr-TR" dirty="0" smtClean="0"/>
          </a:p>
          <a:p>
            <a:r>
              <a:rPr lang="tr-TR" dirty="0" smtClean="0"/>
              <a:t>Kritik </a:t>
            </a:r>
            <a:r>
              <a:rPr lang="tr-TR" dirty="0" err="1" smtClean="0"/>
              <a:t>zondaki</a:t>
            </a:r>
            <a:r>
              <a:rPr lang="tr-TR" dirty="0" smtClean="0"/>
              <a:t> </a:t>
            </a:r>
            <a:r>
              <a:rPr lang="tr-TR" dirty="0" err="1" smtClean="0"/>
              <a:t>relatif</a:t>
            </a:r>
            <a:r>
              <a:rPr lang="tr-TR" dirty="0" smtClean="0"/>
              <a:t> </a:t>
            </a:r>
            <a:r>
              <a:rPr lang="tr-TR" dirty="0" err="1" smtClean="0"/>
              <a:t>hipovaskülarite</a:t>
            </a:r>
            <a:r>
              <a:rPr lang="tr-TR" dirty="0" smtClean="0"/>
              <a:t> </a:t>
            </a:r>
            <a:r>
              <a:rPr lang="tr-TR" dirty="0" err="1" smtClean="0"/>
              <a:t>inflamasyon</a:t>
            </a:r>
            <a:r>
              <a:rPr lang="tr-TR" dirty="0" smtClean="0"/>
              <a:t> ve </a:t>
            </a:r>
            <a:r>
              <a:rPr lang="tr-TR" dirty="0" err="1" smtClean="0"/>
              <a:t>tendinite</a:t>
            </a:r>
            <a:r>
              <a:rPr lang="tr-TR" dirty="0" smtClean="0"/>
              <a:t> neden olur. </a:t>
            </a:r>
            <a:endParaRPr lang="en-US" dirty="0" smtClean="0"/>
          </a:p>
        </p:txBody>
      </p:sp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tr-TR" sz="4000" dirty="0" smtClean="0"/>
              <a:t>ROTATOR MANŞET TENDİNİTİ</a:t>
            </a:r>
            <a:endParaRPr lang="en-US" sz="4000" dirty="0" smtClean="0"/>
          </a:p>
        </p:txBody>
      </p:sp>
    </p:spTree>
    <p:extLst>
      <p:ext uri="{BB962C8B-B14F-4D97-AF65-F5344CB8AC3E}">
        <p14:creationId xmlns:p14="http://schemas.microsoft.com/office/powerpoint/2010/main" val="158359340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kış">
  <a:themeElements>
    <a:clrScheme name="Akış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Akış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Akış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191</TotalTime>
  <Words>722</Words>
  <Application>Microsoft Office PowerPoint</Application>
  <PresentationFormat>Ekran Gösterisi (4:3)</PresentationFormat>
  <Paragraphs>245</Paragraphs>
  <Slides>39</Slides>
  <Notes>27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39</vt:i4>
      </vt:variant>
    </vt:vector>
  </HeadingPairs>
  <TitlesOfParts>
    <vt:vector size="45" baseType="lpstr">
      <vt:lpstr>Calibri</vt:lpstr>
      <vt:lpstr>Constantia</vt:lpstr>
      <vt:lpstr>Wingdings</vt:lpstr>
      <vt:lpstr>Wingdings 2</vt:lpstr>
      <vt:lpstr>Wingdings 3</vt:lpstr>
      <vt:lpstr>Akış</vt:lpstr>
      <vt:lpstr>OMUZ AĞRILI HASTALARDA REHABİLİTASYON YAKLAŞIMLARI</vt:lpstr>
      <vt:lpstr>PowerPoint Sunusu</vt:lpstr>
      <vt:lpstr>Omuz Ağrısı Yapan Nedenler</vt:lpstr>
      <vt:lpstr>Omuz Ağrısı Yapan Nedenler</vt:lpstr>
      <vt:lpstr>OMUZ ANATOMİSİ</vt:lpstr>
      <vt:lpstr>PowerPoint Sunusu</vt:lpstr>
      <vt:lpstr>PowerPoint Sunusu</vt:lpstr>
      <vt:lpstr>ROTATOR CUFF LEZYONLARI</vt:lpstr>
      <vt:lpstr>ROTATOR MANŞET TENDİNİTİ</vt:lpstr>
      <vt:lpstr>PowerPoint Sunusu</vt:lpstr>
      <vt:lpstr>ROTATOR MANŞET TENDİNİTİ</vt:lpstr>
      <vt:lpstr>SUBAKROMİAL SIKIŞMA SENDROMU</vt:lpstr>
      <vt:lpstr>SUBAKROMİAL SIKIŞMA SENDROMU</vt:lpstr>
      <vt:lpstr>SUBAKROMİAL SIKIŞMA SENDROMU Evre 1-2</vt:lpstr>
      <vt:lpstr>FİZİK TEDAVİ MODALİTELERİ</vt:lpstr>
      <vt:lpstr>FİZİK TEDAVİ MODALİTELERİ</vt:lpstr>
      <vt:lpstr>FİZİK TEDAVİ MODALİTELERİ</vt:lpstr>
      <vt:lpstr>FİZİK TEDAVİ MODALİTELERİ</vt:lpstr>
      <vt:lpstr>KALSİFİK TENDİNİT</vt:lpstr>
      <vt:lpstr>KALSİFİK TENDİNİT</vt:lpstr>
      <vt:lpstr>KALSİFİK TENDİNİT</vt:lpstr>
      <vt:lpstr>ADEZİV KAPSÜLİT</vt:lpstr>
      <vt:lpstr>ADEZİV KAPSÜLİT</vt:lpstr>
      <vt:lpstr>ADEZİV KAPSÜLİT</vt:lpstr>
      <vt:lpstr>BİCİPİTAL TENDON LEZYONLARI</vt:lpstr>
      <vt:lpstr>BİCİPİTAL TENDİNİT</vt:lpstr>
      <vt:lpstr>BİSİPİTAL TENDİNİT</vt:lpstr>
      <vt:lpstr>BİSİPİTAL TENDİNİT</vt:lpstr>
      <vt:lpstr>GLENOHUMERAL İNSTABİLİTE</vt:lpstr>
      <vt:lpstr>GLENOHUMERAL İNSTABİLİTE</vt:lpstr>
      <vt:lpstr>DEJENERATİF EKLEM HASTALIĞI</vt:lpstr>
      <vt:lpstr>GLENOHUMERAL EKLEM OA</vt:lpstr>
      <vt:lpstr>TORASİK ÇIKIŞ SENDROMU</vt:lpstr>
      <vt:lpstr>TORASİK ÇIKIŞ SENDROMU</vt:lpstr>
      <vt:lpstr>PowerPoint Sunusu</vt:lpstr>
      <vt:lpstr>Bulgular</vt:lpstr>
      <vt:lpstr>PowerPoint Sunusu</vt:lpstr>
      <vt:lpstr>TORASİK ÇIKIŞ SENDROMU</vt:lpstr>
      <vt:lpstr>TORASİK ÇIKIŞ SENDROMU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OMUZ AĞRILI HASTALARDA REHABİLİTASYON YAKLAŞIMLARI</dc:title>
  <dc:creator>fztmerve</dc:creator>
  <cp:lastModifiedBy>sinan sert</cp:lastModifiedBy>
  <cp:revision>26</cp:revision>
  <dcterms:created xsi:type="dcterms:W3CDTF">2018-10-21T19:25:25Z</dcterms:created>
  <dcterms:modified xsi:type="dcterms:W3CDTF">2019-06-26T10:51:18Z</dcterms:modified>
</cp:coreProperties>
</file>