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81" r:id="rId20"/>
    <p:sldId id="282" r:id="rId21"/>
    <p:sldId id="283" r:id="rId22"/>
    <p:sldId id="285" r:id="rId23"/>
    <p:sldId id="286" r:id="rId24"/>
    <p:sldId id="287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1978-878F-4BF5-B05E-5CE23916E660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FE73-B24E-4AB5-9FE6-1BBF4C600AE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80F4C-D036-48FB-920F-2DE98914905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1626C-9C76-430C-8E4C-095780EC74D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02370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52B3B-D695-49D3-A66E-3E3BD906C4D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6847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5DDE8-61AB-412C-8E0D-3CE4BEF60B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7098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2723A-58B3-4295-9125-C3DAD3EB506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19381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FFB26-63BC-4352-BF3B-A00F800DCFA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7257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A8D88-205A-4A96-94E8-0B0077DA49E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15757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798CA-A04B-4EC4-AEBF-2428AB1DE74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32803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3F7FF-E301-4D09-AB67-24F1C56A850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22188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411A0-8AFD-41EE-A57E-E8BDBB9B156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6182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9A7CF-48A3-4B63-A900-79E17BFBD99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3396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977B5-AE61-465A-8B7F-70EAD117D77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FFDFE-E2E4-4F54-965E-60B271C1BC0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41067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43BE4-F32F-4816-86E7-C55FF7A74D1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27583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164C9-A94A-4D12-BE71-CAB2A7FC594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44121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3DD1-7B81-4405-A6B5-419C8BA02D4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348265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59847-6C57-47FB-8BCE-94C20D5865F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24844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B20BB-ADD6-4C9A-AC78-07AB01E1089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929746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EB5D8-1E2C-49F2-B6BC-8AE8F1896D5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74072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B5659-5544-4426-A1FE-BFB016EEAC0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2427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78226-7878-44CD-919F-AB42D2474E2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0E632-5BBD-4E32-93C6-3767280CC88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3CFC0-C4A0-4726-BD8E-D589FD61BC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9425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9A46B-D03D-4EE3-BBB8-84EBFB847B4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4239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2A340-67A4-45EB-80AB-D75BCE01D3C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4935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24665-10F6-4A26-B4DE-E6325B5C33A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31821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D7E8C-90F8-4BBB-BDCF-3C86DD1063D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9639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E851-5573-4093-B50F-D33EC87733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A31E-5308-4C93-B6D9-96B92BFCD6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26.06.2019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91452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OMUZ AĞRILI HASTALARDA REHABİLİTASYON YAKLAŞIMLARI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3400" y="4000504"/>
            <a:ext cx="7854696" cy="2000264"/>
          </a:xfrm>
        </p:spPr>
        <p:txBody>
          <a:bodyPr/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ÖĞR. GÖR. OSMAN ŞENOL YILDIZ</a:t>
            </a:r>
          </a:p>
          <a:p>
            <a:pPr algn="ctr"/>
            <a:r>
              <a:rPr lang="tr-TR" b="1" dirty="0" smtClean="0"/>
              <a:t>AÜ HAYMANA MYO</a:t>
            </a:r>
            <a:endParaRPr lang="tr-T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biofiz.com.tr/userfiles/Image/products/romatizma/images/omuz/rotatormn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8012616" cy="554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81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>
            <a:normAutofit fontScale="92500" lnSpcReduction="10000"/>
          </a:bodyPr>
          <a:lstStyle/>
          <a:p>
            <a:endParaRPr lang="tr-T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     Tedavi</a:t>
            </a:r>
          </a:p>
          <a:p>
            <a:r>
              <a:rPr lang="tr-TR" dirty="0" smtClean="0"/>
              <a:t>İstirahat ve aktivite düzenlenmesi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Analjezik ve NSAİİ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Fizik tedavi </a:t>
            </a:r>
            <a:r>
              <a:rPr lang="tr-TR" dirty="0" err="1" smtClean="0"/>
              <a:t>modaliteleri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Omuz EHA </a:t>
            </a:r>
            <a:r>
              <a:rPr lang="tr-TR" dirty="0" err="1" smtClean="0"/>
              <a:t>nı</a:t>
            </a:r>
            <a:r>
              <a:rPr lang="tr-TR" dirty="0" smtClean="0"/>
              <a:t> koruyan ve dinamik stabilizatörleri güçlendiren egzersiz</a:t>
            </a:r>
            <a:endParaRPr lang="en-US" dirty="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ROTATOR MANŞET TENDİNİTİ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03324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smtClean="0"/>
              <a:t>SUBAKROMİAL SIKIŞMA SENDROMU</a:t>
            </a:r>
            <a:endParaRPr 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334000" cy="4683125"/>
          </a:xfrm>
        </p:spPr>
        <p:txBody>
          <a:bodyPr/>
          <a:lstStyle/>
          <a:p>
            <a:endParaRPr lang="tr-TR" sz="2800" dirty="0" smtClean="0"/>
          </a:p>
          <a:p>
            <a:r>
              <a:rPr lang="tr-TR" sz="2800" dirty="0" err="1" smtClean="0"/>
              <a:t>Humerus</a:t>
            </a:r>
            <a:r>
              <a:rPr lang="tr-TR" sz="2800" dirty="0" smtClean="0"/>
              <a:t> başı, </a:t>
            </a:r>
            <a:r>
              <a:rPr lang="tr-TR" sz="2800" dirty="0" err="1" smtClean="0"/>
              <a:t>akromion</a:t>
            </a:r>
            <a:r>
              <a:rPr lang="tr-TR" sz="2800" dirty="0" smtClean="0"/>
              <a:t>, </a:t>
            </a:r>
            <a:r>
              <a:rPr lang="tr-TR" sz="2800" dirty="0" err="1" smtClean="0"/>
              <a:t>korakoakromial</a:t>
            </a:r>
            <a:r>
              <a:rPr lang="tr-TR" sz="2800" dirty="0" smtClean="0"/>
              <a:t> </a:t>
            </a:r>
            <a:r>
              <a:rPr lang="tr-TR" sz="2800" dirty="0" err="1" smtClean="0"/>
              <a:t>ligament</a:t>
            </a:r>
            <a:r>
              <a:rPr lang="tr-TR" sz="2800" dirty="0" smtClean="0"/>
              <a:t> ve </a:t>
            </a:r>
            <a:r>
              <a:rPr lang="tr-TR" sz="2800" dirty="0" err="1" smtClean="0"/>
              <a:t>korakoid</a:t>
            </a:r>
            <a:r>
              <a:rPr lang="tr-TR" sz="2800" dirty="0" smtClean="0"/>
              <a:t> çıkıntının oluşturduğu </a:t>
            </a:r>
            <a:r>
              <a:rPr lang="tr-TR" sz="2800" dirty="0" err="1" smtClean="0"/>
              <a:t>korakoakromial</a:t>
            </a:r>
            <a:r>
              <a:rPr lang="tr-TR" sz="2800" dirty="0" smtClean="0"/>
              <a:t> ark arasındaki </a:t>
            </a:r>
            <a:r>
              <a:rPr lang="tr-TR" sz="2800" dirty="0" err="1" smtClean="0"/>
              <a:t>suprasupinatus</a:t>
            </a:r>
            <a:r>
              <a:rPr lang="tr-TR" sz="2800" dirty="0" smtClean="0"/>
              <a:t> </a:t>
            </a:r>
            <a:r>
              <a:rPr lang="tr-TR" sz="2800" dirty="0" err="1" smtClean="0"/>
              <a:t>tendonu</a:t>
            </a:r>
            <a:r>
              <a:rPr lang="tr-TR" sz="2800" dirty="0" smtClean="0"/>
              <a:t> ve </a:t>
            </a:r>
            <a:r>
              <a:rPr lang="tr-TR" sz="2800" dirty="0" err="1" smtClean="0"/>
              <a:t>subakromial</a:t>
            </a:r>
            <a:r>
              <a:rPr lang="tr-TR" sz="2800" dirty="0" smtClean="0"/>
              <a:t> </a:t>
            </a:r>
            <a:r>
              <a:rPr lang="tr-TR" sz="2800" dirty="0" err="1" smtClean="0"/>
              <a:t>bursanın</a:t>
            </a:r>
            <a:r>
              <a:rPr lang="tr-TR" sz="2800" dirty="0" smtClean="0"/>
              <a:t> sıkışması ve </a:t>
            </a:r>
            <a:r>
              <a:rPr lang="tr-TR" sz="2800" dirty="0" err="1" smtClean="0"/>
              <a:t>inflamasyonu</a:t>
            </a:r>
            <a:r>
              <a:rPr lang="tr-TR" sz="2800" dirty="0" smtClean="0"/>
              <a:t> ile meydana gelir.</a:t>
            </a:r>
            <a:endParaRPr lang="en-US" sz="2800" dirty="0" smtClean="0"/>
          </a:p>
        </p:txBody>
      </p:sp>
      <p:pic>
        <p:nvPicPr>
          <p:cNvPr id="21508" name="Picture 5" descr="SHOULD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752600"/>
            <a:ext cx="3035300" cy="4100513"/>
          </a:xfrm>
          <a:noFill/>
        </p:spPr>
      </p:pic>
    </p:spTree>
    <p:extLst>
      <p:ext uri="{BB962C8B-B14F-4D97-AF65-F5344CB8AC3E}">
        <p14:creationId xmlns:p14="http://schemas.microsoft.com/office/powerpoint/2010/main" val="5998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3 evresi vardır.</a:t>
            </a:r>
          </a:p>
          <a:p>
            <a:pPr>
              <a:buFont typeface="Wingdings" pitchFamily="2" charset="2"/>
              <a:buNone/>
            </a:pPr>
            <a:endParaRPr lang="tr-TR" smtClean="0"/>
          </a:p>
          <a:p>
            <a:r>
              <a:rPr lang="tr-TR" smtClean="0"/>
              <a:t> Evre 1-Ödem ve hemoraji</a:t>
            </a:r>
          </a:p>
          <a:p>
            <a:r>
              <a:rPr lang="tr-TR" smtClean="0"/>
              <a:t> Evre 2-Fibrozis ve tendinit</a:t>
            </a:r>
          </a:p>
          <a:p>
            <a:r>
              <a:rPr lang="tr-TR" smtClean="0"/>
              <a:t> Evre 3-Kemik ve tendon lezyonları</a:t>
            </a:r>
            <a:endParaRPr lang="en-US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SUBAKROMİAL SIKIŞMA SENDROMU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2037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tr-TR" dirty="0" smtClean="0"/>
              <a:t>Lokal buz uygulaması</a:t>
            </a:r>
          </a:p>
          <a:p>
            <a:r>
              <a:rPr lang="tr-TR" dirty="0" smtClean="0"/>
              <a:t>İstirahat ve konservatif tedavi</a:t>
            </a:r>
          </a:p>
          <a:p>
            <a:r>
              <a:rPr lang="tr-TR" dirty="0" smtClean="0"/>
              <a:t>Aktivite kısıtlaması</a:t>
            </a:r>
          </a:p>
          <a:p>
            <a:r>
              <a:rPr lang="tr-TR" dirty="0" smtClean="0"/>
              <a:t>NSAİİ</a:t>
            </a:r>
          </a:p>
          <a:p>
            <a:r>
              <a:rPr lang="tr-TR" dirty="0" smtClean="0"/>
              <a:t>Fizik tedavi </a:t>
            </a:r>
            <a:r>
              <a:rPr lang="tr-TR" dirty="0" err="1" smtClean="0"/>
              <a:t>modaliteleri</a:t>
            </a:r>
            <a:endParaRPr lang="tr-TR" dirty="0" smtClean="0"/>
          </a:p>
          <a:p>
            <a:endParaRPr lang="en-US" dirty="0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SUBAKROMİAL SIKIŞMA SENDROMU</a:t>
            </a:r>
            <a:br>
              <a:rPr lang="tr-TR" sz="4000" dirty="0" smtClean="0"/>
            </a:br>
            <a:r>
              <a:rPr lang="tr-TR" sz="4000" dirty="0" smtClean="0"/>
              <a:t>Evre 1-2</a:t>
            </a:r>
            <a:endParaRPr lang="en-US" sz="4000" dirty="0" smtClean="0"/>
          </a:p>
        </p:txBody>
      </p:sp>
      <p:pic>
        <p:nvPicPr>
          <p:cNvPr id="23556" name="Picture 5" descr="http://www.biofiz.com.tr/userfiles/Image/products/romatizma/images/omuz/subakb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3413125"/>
            <a:ext cx="2552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62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FİZİK TEDAVİ MODALİTELERİ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sz="2800" dirty="0" smtClean="0"/>
              <a:t>ELEKTROTERAPİ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TENS ve </a:t>
            </a:r>
            <a:r>
              <a:rPr lang="tr-TR" sz="2800" dirty="0" err="1" smtClean="0"/>
              <a:t>diadinamik</a:t>
            </a:r>
            <a:r>
              <a:rPr lang="tr-TR" sz="2800" dirty="0" smtClean="0"/>
              <a:t> akım analjezik amaçlı kullanılır.</a:t>
            </a:r>
          </a:p>
        </p:txBody>
      </p:sp>
      <p:pic>
        <p:nvPicPr>
          <p:cNvPr id="24580" name="Picture 5" descr="PB090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09800"/>
            <a:ext cx="4038600" cy="3170238"/>
          </a:xfrm>
        </p:spPr>
      </p:pic>
    </p:spTree>
    <p:extLst>
      <p:ext uri="{BB962C8B-B14F-4D97-AF65-F5344CB8AC3E}">
        <p14:creationId xmlns:p14="http://schemas.microsoft.com/office/powerpoint/2010/main" val="3383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SOĞUK UYGULAMA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r>
              <a:rPr lang="tr-TR" dirty="0" smtClean="0"/>
              <a:t>İlk 24 saatte ve şikayetlerin çok yoğun olduğu dönemde uygulanır.</a:t>
            </a:r>
          </a:p>
          <a:p>
            <a:r>
              <a:rPr lang="tr-TR" dirty="0" smtClean="0"/>
              <a:t>10-15 dakika süreli,  2 saatte bir havluya sarılı buz paketleri omuz bölgesine yerleştirilir.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FİZİK TEDAVİ MODALİTELERİ</a:t>
            </a:r>
          </a:p>
        </p:txBody>
      </p:sp>
    </p:spTree>
    <p:extLst>
      <p:ext uri="{BB962C8B-B14F-4D97-AF65-F5344CB8AC3E}">
        <p14:creationId xmlns:p14="http://schemas.microsoft.com/office/powerpoint/2010/main" val="30476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YÜZEYEL SICAK UYGULAMA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r>
              <a:rPr lang="tr-TR" dirty="0" err="1" smtClean="0"/>
              <a:t>Hotpack</a:t>
            </a:r>
            <a:r>
              <a:rPr lang="tr-TR" dirty="0" smtClean="0"/>
              <a:t> ve </a:t>
            </a:r>
            <a:r>
              <a:rPr lang="tr-TR" dirty="0" err="1" smtClean="0"/>
              <a:t>infraruj</a:t>
            </a:r>
            <a:r>
              <a:rPr lang="tr-TR" dirty="0" smtClean="0"/>
              <a:t> kullanılabilir.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Akut dönem geçtikten sonra özellikle egzersizlerden önce kas gevşemesi ve analjezik amaçlı kullanılır.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FİZİK TEDAVİ MODALİTELERİ</a:t>
            </a:r>
          </a:p>
        </p:txBody>
      </p:sp>
    </p:spTree>
    <p:extLst>
      <p:ext uri="{BB962C8B-B14F-4D97-AF65-F5344CB8AC3E}">
        <p14:creationId xmlns:p14="http://schemas.microsoft.com/office/powerpoint/2010/main" val="17561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FİZİK TEDAVİ MODALİTELERİ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724400" cy="4835525"/>
          </a:xfrm>
        </p:spPr>
        <p:txBody>
          <a:bodyPr>
            <a:normAutofit lnSpcReduction="10000"/>
          </a:bodyPr>
          <a:lstStyle/>
          <a:p>
            <a:r>
              <a:rPr lang="tr-TR" sz="2800" smtClean="0"/>
              <a:t>US</a:t>
            </a:r>
          </a:p>
          <a:p>
            <a:r>
              <a:rPr lang="tr-TR" sz="2800" smtClean="0"/>
              <a:t>1,5 watt/cm2 5-10 dakika omuza uygulanır.</a:t>
            </a:r>
          </a:p>
          <a:p>
            <a:r>
              <a:rPr lang="tr-TR" sz="2800" smtClean="0"/>
              <a:t>Analjezik etki yapar.</a:t>
            </a:r>
          </a:p>
          <a:p>
            <a:r>
              <a:rPr lang="tr-TR" sz="2800" smtClean="0"/>
              <a:t>Kas spazmını azaltır.</a:t>
            </a:r>
          </a:p>
          <a:p>
            <a:r>
              <a:rPr lang="tr-TR" sz="2800" smtClean="0"/>
              <a:t>Kan dolaşımını arttırıp,metabolizmayı hızlandırır.</a:t>
            </a:r>
          </a:p>
          <a:p>
            <a:r>
              <a:rPr lang="tr-TR" sz="2800" smtClean="0"/>
              <a:t>Omuz ağrısında US tedavisinin etkinliği belirgindir.</a:t>
            </a:r>
          </a:p>
        </p:txBody>
      </p:sp>
      <p:pic>
        <p:nvPicPr>
          <p:cNvPr id="27652" name="Picture 5" descr="PB090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2209800"/>
            <a:ext cx="3581400" cy="3028950"/>
          </a:xfrm>
        </p:spPr>
      </p:pic>
    </p:spTree>
    <p:extLst>
      <p:ext uri="{BB962C8B-B14F-4D97-AF65-F5344CB8AC3E}">
        <p14:creationId xmlns:p14="http://schemas.microsoft.com/office/powerpoint/2010/main" val="28831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KALSİFİK TENDİNİT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452628" indent="-342900">
              <a:defRPr/>
            </a:pPr>
            <a:r>
              <a:rPr lang="tr-TR" sz="2400" dirty="0" err="1" smtClean="0"/>
              <a:t>Rotator</a:t>
            </a:r>
            <a:r>
              <a:rPr lang="tr-TR" sz="2400" dirty="0" smtClean="0"/>
              <a:t> manşet üzerinde kalsiyum </a:t>
            </a:r>
            <a:r>
              <a:rPr lang="tr-TR" sz="2400" dirty="0" err="1" smtClean="0"/>
              <a:t>hidroksiapatit</a:t>
            </a:r>
            <a:r>
              <a:rPr lang="tr-TR" sz="2400" dirty="0" smtClean="0"/>
              <a:t> kristallerinin depolanması sonucunda oluşan ağrılı bir tablodur.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tr-TR" sz="2400" dirty="0" smtClean="0"/>
          </a:p>
          <a:p>
            <a:pPr marL="452628" indent="-342900">
              <a:defRPr/>
            </a:pPr>
            <a:r>
              <a:rPr lang="tr-TR" sz="2400" dirty="0" smtClean="0"/>
              <a:t>%50 oranında </a:t>
            </a:r>
            <a:r>
              <a:rPr lang="tr-TR" sz="2400" dirty="0" err="1" smtClean="0"/>
              <a:t>supraspinatus</a:t>
            </a:r>
            <a:r>
              <a:rPr lang="tr-TR" sz="2400" dirty="0" smtClean="0"/>
              <a:t> </a:t>
            </a:r>
            <a:r>
              <a:rPr lang="tr-TR" sz="2400" dirty="0" err="1" smtClean="0"/>
              <a:t>tendonunda</a:t>
            </a:r>
            <a:r>
              <a:rPr lang="tr-TR" sz="2400" dirty="0" smtClean="0"/>
              <a:t> görülür.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tr-TR" sz="2400" dirty="0" smtClean="0"/>
          </a:p>
          <a:p>
            <a:pPr marL="452628" indent="-342900">
              <a:defRPr/>
            </a:pPr>
            <a:r>
              <a:rPr lang="tr-TR" sz="2400" dirty="0" err="1" smtClean="0"/>
              <a:t>Asemptomatik</a:t>
            </a:r>
            <a:r>
              <a:rPr lang="tr-TR" sz="2400" dirty="0" smtClean="0"/>
              <a:t> hastalarda tedavi gerekmez.</a:t>
            </a:r>
            <a:endParaRPr lang="en-US" sz="2400" dirty="0" smtClean="0"/>
          </a:p>
        </p:txBody>
      </p:sp>
      <p:pic>
        <p:nvPicPr>
          <p:cNvPr id="45060" name="Picture 5" descr="~AUT0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5575" y="2197100"/>
            <a:ext cx="2863850" cy="3336925"/>
          </a:xfrm>
          <a:noFill/>
        </p:spPr>
      </p:pic>
    </p:spTree>
    <p:extLst>
      <p:ext uri="{BB962C8B-B14F-4D97-AF65-F5344CB8AC3E}">
        <p14:creationId xmlns:p14="http://schemas.microsoft.com/office/powerpoint/2010/main" val="15490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small%20cropped%20shoulder%20joi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19200"/>
            <a:ext cx="3175000" cy="3987800"/>
          </a:xfr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533400"/>
            <a:ext cx="4572000" cy="5597525"/>
          </a:xfrm>
        </p:spPr>
        <p:txBody>
          <a:bodyPr/>
          <a:lstStyle/>
          <a:p>
            <a:r>
              <a:rPr lang="tr-TR" sz="2800" dirty="0" smtClean="0"/>
              <a:t>Üst </a:t>
            </a:r>
            <a:r>
              <a:rPr lang="tr-TR" sz="2800" dirty="0" err="1" smtClean="0"/>
              <a:t>ekstremite</a:t>
            </a:r>
            <a:r>
              <a:rPr lang="tr-TR" sz="2800" dirty="0" smtClean="0"/>
              <a:t> ağrılarının en sık nedenini omuz ağrıları oluşturur.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Omuz yumuşak doku patolojilerinin en sık görüldüğü yerdir.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Omuzda çok kısa sürede hareket kısıtlılığı gelişebilir.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KALSİFİK TENDİNİT</a:t>
            </a:r>
            <a:endParaRPr lang="en-US" dirty="0" smtClean="0"/>
          </a:p>
        </p:txBody>
      </p:sp>
      <p:pic>
        <p:nvPicPr>
          <p:cNvPr id="46083" name="Picture 5" descr="Shoulder_ap_calcific_tendoni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05000"/>
            <a:ext cx="4114800" cy="3494088"/>
          </a:xfr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tr-TR" sz="2800" dirty="0" smtClean="0"/>
              <a:t>     </a:t>
            </a:r>
            <a:r>
              <a:rPr lang="tr-TR" sz="2800" dirty="0" smtClean="0">
                <a:solidFill>
                  <a:srgbClr val="FF0000"/>
                </a:solidFill>
              </a:rPr>
              <a:t>Tedavide Amaç</a:t>
            </a:r>
            <a:r>
              <a:rPr lang="tr-TR" sz="2800" dirty="0" smtClean="0"/>
              <a:t>:</a:t>
            </a:r>
          </a:p>
          <a:p>
            <a:pPr marL="566928" indent="-457200">
              <a:defRPr/>
            </a:pPr>
            <a:r>
              <a:rPr lang="tr-TR" sz="2800" dirty="0" smtClean="0"/>
              <a:t>Ağrının kontrol altına alınması</a:t>
            </a:r>
          </a:p>
          <a:p>
            <a:pPr marL="566928" indent="-457200">
              <a:defRPr/>
            </a:pPr>
            <a:r>
              <a:rPr lang="tr-TR" sz="2800" dirty="0" smtClean="0"/>
              <a:t>Omuz fonksiyonunun devam ettirilmesi</a:t>
            </a:r>
          </a:p>
          <a:p>
            <a:pPr marL="566928" indent="-457200">
              <a:defRPr/>
            </a:pPr>
            <a:r>
              <a:rPr lang="tr-TR" sz="2800" dirty="0" err="1" smtClean="0"/>
              <a:t>Adeziv</a:t>
            </a:r>
            <a:r>
              <a:rPr lang="tr-TR" sz="2800" dirty="0" smtClean="0"/>
              <a:t> </a:t>
            </a:r>
            <a:r>
              <a:rPr lang="tr-TR" sz="2800" dirty="0" err="1" smtClean="0"/>
              <a:t>kapsülit</a:t>
            </a:r>
            <a:r>
              <a:rPr lang="tr-TR" sz="2800" dirty="0" smtClean="0"/>
              <a:t> gelişiminin önlenmesi</a:t>
            </a:r>
          </a:p>
          <a:p>
            <a:pPr marL="566928" indent="-457200">
              <a:defRPr/>
            </a:pPr>
            <a:r>
              <a:rPr lang="tr-TR" sz="2800" dirty="0" smtClean="0"/>
              <a:t>Erken rehabilitasyon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159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NSAİİ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Soğuk tedavisi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Fizik tedavi </a:t>
            </a:r>
            <a:r>
              <a:rPr lang="tr-TR" dirty="0" err="1" smtClean="0"/>
              <a:t>modaliteleri</a:t>
            </a:r>
            <a:r>
              <a:rPr lang="tr-TR" dirty="0" smtClean="0"/>
              <a:t> ( </a:t>
            </a:r>
            <a:r>
              <a:rPr lang="tr-TR" dirty="0" err="1" smtClean="0"/>
              <a:t>özel.subakut</a:t>
            </a:r>
            <a:r>
              <a:rPr lang="tr-TR" dirty="0" smtClean="0"/>
              <a:t>-kronik dönemde)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Omuz ROM egzersizleri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Omuz çevresi kasları güçlendirici egzersiz</a:t>
            </a:r>
            <a:endParaRPr lang="en-US" dirty="0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KALSİFİK TENDİNİT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6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873500"/>
          </a:xfrm>
        </p:spPr>
        <p:txBody>
          <a:bodyPr/>
          <a:lstStyle/>
          <a:p>
            <a:r>
              <a:rPr lang="tr-TR" sz="2800" dirty="0" smtClean="0"/>
              <a:t>Tedavide amaç ağrıyı azaltmak ve ROM u </a:t>
            </a:r>
            <a:r>
              <a:rPr lang="tr-TR" sz="2800" dirty="0" err="1" smtClean="0"/>
              <a:t>progresif</a:t>
            </a:r>
            <a:r>
              <a:rPr lang="tr-TR" sz="2800" dirty="0" smtClean="0"/>
              <a:t>   biçimde arttırmaktır.</a:t>
            </a:r>
          </a:p>
          <a:p>
            <a:endParaRPr lang="tr-TR" sz="2800" dirty="0" smtClean="0"/>
          </a:p>
          <a:p>
            <a:pPr>
              <a:buFont typeface="Wingdings 3" pitchFamily="18" charset="2"/>
              <a:buNone/>
            </a:pPr>
            <a:endParaRPr lang="tr-TR" sz="2800" dirty="0" smtClean="0"/>
          </a:p>
          <a:p>
            <a:r>
              <a:rPr lang="tr-TR" sz="2800" dirty="0" smtClean="0"/>
              <a:t>Genellikle yoğun agresif tedaviye iyi cevap verir.</a:t>
            </a:r>
            <a:endParaRPr lang="en-US" sz="28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ADEZİV KAPSÜLİT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0302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Egzersiz tedavisi öncesi ağrıyı azaltmak  için 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   </a:t>
            </a:r>
            <a:r>
              <a:rPr lang="tr-TR" dirty="0" err="1" smtClean="0"/>
              <a:t>Analjezikler,NSAİİ</a:t>
            </a:r>
            <a:endParaRPr lang="tr-TR" dirty="0"/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r>
              <a:rPr lang="tr-TR" dirty="0" smtClean="0"/>
              <a:t>TENS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Isı </a:t>
            </a:r>
            <a:r>
              <a:rPr lang="tr-TR" dirty="0" err="1" smtClean="0"/>
              <a:t>modaliteleri</a:t>
            </a:r>
            <a:r>
              <a:rPr lang="tr-TR" dirty="0" smtClean="0"/>
              <a:t> sıcak-soğuk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endParaRPr lang="en-US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ADEZİV KAPSÜLİT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26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Eklem kapsül kontraktürünü gidermek için</a:t>
            </a:r>
          </a:p>
          <a:p>
            <a:pPr>
              <a:buFont typeface="Wingdings" pitchFamily="2" charset="2"/>
              <a:buNone/>
            </a:pPr>
            <a:r>
              <a:rPr lang="tr-TR" smtClean="0"/>
              <a:t> pasif germe egzersizleri uygulanır.</a:t>
            </a:r>
            <a:endParaRPr lang="en-US" smtClean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ADEZİV KAPSÜLİT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836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BİCİPİTAL TENDON LEZYONLARI</a:t>
            </a:r>
            <a:endParaRPr lang="en-US" sz="4000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1-Tendinit ve </a:t>
            </a:r>
            <a:r>
              <a:rPr lang="tr-TR" sz="2800" dirty="0" err="1" smtClean="0"/>
              <a:t>tenosinovit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2-Tendonun uzaması</a:t>
            </a:r>
          </a:p>
          <a:p>
            <a:pPr marL="0" indent="0">
              <a:buNone/>
            </a:pPr>
            <a:r>
              <a:rPr lang="tr-TR" sz="2800" dirty="0" smtClean="0"/>
              <a:t>3-Bisipital </a:t>
            </a:r>
            <a:r>
              <a:rPr lang="tr-TR" sz="2800" dirty="0" err="1" smtClean="0"/>
              <a:t>rüptür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4-Dislokasyon ve </a:t>
            </a:r>
            <a:r>
              <a:rPr lang="tr-TR" sz="2800" dirty="0" err="1" smtClean="0"/>
              <a:t>subluksasyon</a:t>
            </a:r>
            <a:endParaRPr lang="en-US" sz="2800" dirty="0" smtClean="0"/>
          </a:p>
        </p:txBody>
      </p:sp>
      <p:pic>
        <p:nvPicPr>
          <p:cNvPr id="64516" name="Picture 5" descr="bicepsant: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10213" y="1600200"/>
            <a:ext cx="2314575" cy="4530725"/>
          </a:xfrm>
          <a:noFill/>
        </p:spPr>
      </p:pic>
    </p:spTree>
    <p:extLst>
      <p:ext uri="{BB962C8B-B14F-4D97-AF65-F5344CB8AC3E}">
        <p14:creationId xmlns:p14="http://schemas.microsoft.com/office/powerpoint/2010/main" val="10465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BİCİPİTAL TENDİNİT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sz="2800" dirty="0" err="1" smtClean="0"/>
              <a:t>Biseps</a:t>
            </a:r>
            <a:r>
              <a:rPr lang="tr-TR" sz="2800" dirty="0" smtClean="0"/>
              <a:t> kasının uzun başı </a:t>
            </a:r>
            <a:r>
              <a:rPr lang="tr-TR" sz="2800" dirty="0" err="1" smtClean="0"/>
              <a:t>tendonunun</a:t>
            </a:r>
            <a:r>
              <a:rPr lang="tr-TR" sz="2800" dirty="0" smtClean="0"/>
              <a:t> </a:t>
            </a:r>
            <a:r>
              <a:rPr lang="tr-TR" sz="2800" dirty="0" err="1" smtClean="0"/>
              <a:t>bisipital</a:t>
            </a:r>
            <a:r>
              <a:rPr lang="tr-TR" sz="2800" dirty="0" smtClean="0"/>
              <a:t> oluktan geçtiği yerde </a:t>
            </a:r>
            <a:r>
              <a:rPr lang="tr-TR" sz="2800" dirty="0" err="1" smtClean="0"/>
              <a:t>inflamasyon</a:t>
            </a:r>
            <a:r>
              <a:rPr lang="tr-TR" sz="2800" dirty="0" smtClean="0"/>
              <a:t> olmasıdır.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Gençlerde ve tekrarlayan hareketleri yapanlarda sıktır.</a:t>
            </a:r>
            <a:endParaRPr lang="en-US" sz="2800" dirty="0" smtClean="0"/>
          </a:p>
        </p:txBody>
      </p:sp>
      <p:pic>
        <p:nvPicPr>
          <p:cNvPr id="65540" name="Picture 5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981200"/>
            <a:ext cx="3886200" cy="3173413"/>
          </a:xfrm>
          <a:noFill/>
        </p:spPr>
      </p:pic>
    </p:spTree>
    <p:extLst>
      <p:ext uri="{BB962C8B-B14F-4D97-AF65-F5344CB8AC3E}">
        <p14:creationId xmlns:p14="http://schemas.microsoft.com/office/powerpoint/2010/main" val="26402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Sıcak </a:t>
            </a:r>
            <a:r>
              <a:rPr lang="tr-TR" dirty="0" err="1" smtClean="0"/>
              <a:t>modaliteler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Soğuk </a:t>
            </a:r>
            <a:r>
              <a:rPr lang="tr-TR" dirty="0" err="1" smtClean="0"/>
              <a:t>modaliteler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US 10 gün 0.8 veya 1.2 </a:t>
            </a:r>
            <a:r>
              <a:rPr lang="tr-TR" dirty="0" err="1" smtClean="0"/>
              <a:t>watt</a:t>
            </a:r>
            <a:r>
              <a:rPr lang="tr-TR" dirty="0" smtClean="0"/>
              <a:t> /cm2 yapılır.</a:t>
            </a:r>
            <a:endParaRPr lang="en-US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BİSİPİTAL TENDİNİT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651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Omuz EHA egzersizleri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Omuz stabilizatörlerini güçlendirmek. </a:t>
            </a:r>
            <a:endParaRPr lang="en-US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BİSİPİTAL TENDİNİT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184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Humerus</a:t>
            </a:r>
            <a:r>
              <a:rPr lang="tr-TR" dirty="0" smtClean="0"/>
              <a:t> başının </a:t>
            </a:r>
            <a:r>
              <a:rPr lang="tr-TR" dirty="0" err="1" smtClean="0"/>
              <a:t>glenoidde</a:t>
            </a:r>
            <a:r>
              <a:rPr lang="tr-TR" dirty="0" smtClean="0"/>
              <a:t> aşırı derecede kayması ve </a:t>
            </a:r>
            <a:r>
              <a:rPr lang="tr-TR" dirty="0" err="1" smtClean="0"/>
              <a:t>humerus</a:t>
            </a:r>
            <a:r>
              <a:rPr lang="tr-TR" dirty="0" smtClean="0"/>
              <a:t> başı ile </a:t>
            </a:r>
            <a:r>
              <a:rPr lang="tr-TR" dirty="0" err="1" smtClean="0"/>
              <a:t>glenoid</a:t>
            </a:r>
            <a:r>
              <a:rPr lang="tr-TR" dirty="0" smtClean="0"/>
              <a:t> </a:t>
            </a:r>
            <a:r>
              <a:rPr lang="tr-TR" dirty="0" err="1" smtClean="0"/>
              <a:t>kavitenin</a:t>
            </a:r>
            <a:r>
              <a:rPr lang="tr-TR" dirty="0" smtClean="0"/>
              <a:t> ilişkisinin bozulmasıdır.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 </a:t>
            </a:r>
            <a:endParaRPr lang="en-US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GLENOHUMERAL İNSTABİLİTE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9233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935480"/>
            <a:ext cx="8329642" cy="4389120"/>
          </a:xfrm>
        </p:spPr>
        <p:txBody>
          <a:bodyPr>
            <a:normAutofit fontScale="92500" lnSpcReduction="10000"/>
          </a:bodyPr>
          <a:lstStyle/>
          <a:p>
            <a:pPr marL="365760" indent="-256032">
              <a:lnSpc>
                <a:spcPct val="90000"/>
              </a:lnSpc>
              <a:defRPr/>
            </a:pPr>
            <a:r>
              <a:rPr lang="tr-TR" sz="2800" dirty="0" smtClean="0"/>
              <a:t>  </a:t>
            </a:r>
            <a:r>
              <a:rPr lang="tr-TR" sz="2800" dirty="0" err="1" smtClean="0"/>
              <a:t>Rotator</a:t>
            </a:r>
            <a:r>
              <a:rPr lang="tr-TR" sz="2800" dirty="0" smtClean="0"/>
              <a:t>  </a:t>
            </a:r>
            <a:r>
              <a:rPr lang="tr-TR" sz="2800" dirty="0" err="1" smtClean="0"/>
              <a:t>cuff</a:t>
            </a:r>
            <a:r>
              <a:rPr lang="tr-TR" sz="2800" dirty="0" smtClean="0"/>
              <a:t> lezyonları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tr-TR" sz="2800" dirty="0" smtClean="0"/>
              <a:t>   </a:t>
            </a:r>
          </a:p>
          <a:p>
            <a:pPr marL="365760" indent="-256032">
              <a:lnSpc>
                <a:spcPct val="90000"/>
              </a:lnSpc>
              <a:defRPr/>
            </a:pPr>
            <a:r>
              <a:rPr lang="tr-TR" sz="2800" dirty="0" smtClean="0"/>
              <a:t>  </a:t>
            </a:r>
            <a:r>
              <a:rPr lang="tr-TR" sz="2800" dirty="0" err="1" smtClean="0"/>
              <a:t>Bicipital</a:t>
            </a:r>
            <a:r>
              <a:rPr lang="tr-TR" sz="2800" dirty="0" smtClean="0"/>
              <a:t> </a:t>
            </a:r>
            <a:r>
              <a:rPr lang="tr-TR" sz="2800" dirty="0" err="1" smtClean="0"/>
              <a:t>tendon</a:t>
            </a:r>
            <a:r>
              <a:rPr lang="tr-TR" sz="2800" dirty="0" smtClean="0"/>
              <a:t> lezyonları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tr-TR" sz="2800" dirty="0" smtClean="0"/>
          </a:p>
          <a:p>
            <a:pPr marL="365760" indent="-256032">
              <a:lnSpc>
                <a:spcPct val="90000"/>
              </a:lnSpc>
              <a:defRPr/>
            </a:pPr>
            <a:r>
              <a:rPr lang="tr-TR" sz="2800" dirty="0" smtClean="0"/>
              <a:t>  </a:t>
            </a:r>
            <a:r>
              <a:rPr lang="tr-TR" sz="2800" dirty="0" err="1" smtClean="0"/>
              <a:t>Glenohumeral</a:t>
            </a:r>
            <a:r>
              <a:rPr lang="tr-TR" sz="2800" dirty="0" smtClean="0"/>
              <a:t> </a:t>
            </a:r>
            <a:r>
              <a:rPr lang="tr-TR" sz="2800" dirty="0" err="1" smtClean="0"/>
              <a:t>instabilite</a:t>
            </a:r>
            <a:endParaRPr lang="tr-TR" sz="2800" dirty="0" smtClean="0"/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tr-TR" sz="2800" dirty="0" smtClean="0"/>
          </a:p>
          <a:p>
            <a:pPr marL="365760" indent="-256032">
              <a:lnSpc>
                <a:spcPct val="90000"/>
              </a:lnSpc>
              <a:defRPr/>
            </a:pPr>
            <a:r>
              <a:rPr lang="tr-TR" sz="2800" dirty="0" smtClean="0"/>
              <a:t>  </a:t>
            </a:r>
            <a:r>
              <a:rPr lang="tr-TR" sz="2800" dirty="0" err="1" smtClean="0"/>
              <a:t>Adeziv</a:t>
            </a:r>
            <a:r>
              <a:rPr lang="tr-TR" sz="2800" dirty="0" smtClean="0"/>
              <a:t> </a:t>
            </a:r>
            <a:r>
              <a:rPr lang="tr-TR" sz="2800" dirty="0" err="1" smtClean="0"/>
              <a:t>kapsülit</a:t>
            </a:r>
            <a:endParaRPr lang="tr-TR" sz="2800" dirty="0" smtClean="0"/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tr-TR" sz="2800" dirty="0" smtClean="0"/>
          </a:p>
          <a:p>
            <a:pPr marL="365760" indent="-256032">
              <a:lnSpc>
                <a:spcPct val="90000"/>
              </a:lnSpc>
              <a:defRPr/>
            </a:pPr>
            <a:r>
              <a:rPr lang="tr-TR" sz="2800" dirty="0" smtClean="0"/>
              <a:t>  Dejeneratif eklem hastalığı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dirty="0" smtClean="0"/>
              <a:t>      Glenohumeral eklem osteoartriti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dirty="0" smtClean="0"/>
              <a:t>      Akromiyoklavikular eklem osteoartriti        </a:t>
            </a:r>
            <a:r>
              <a:rPr lang="tr-TR" sz="2400" dirty="0" smtClean="0"/>
              <a:t>                                 </a:t>
            </a:r>
            <a:endParaRPr lang="en-US" sz="2400" dirty="0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Omuz Ağrısı Yapan Nedenler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İzometrik</a:t>
            </a:r>
            <a:r>
              <a:rPr lang="tr-TR" dirty="0" smtClean="0"/>
              <a:t> egzersizler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Güçlendirme egzersizleri özellikle de </a:t>
            </a:r>
            <a:r>
              <a:rPr lang="tr-TR" dirty="0" err="1" smtClean="0"/>
              <a:t>rotator</a:t>
            </a:r>
            <a:r>
              <a:rPr lang="tr-TR" dirty="0" smtClean="0"/>
              <a:t> manşet kaslarını kuvvetlendirme egzersizleri</a:t>
            </a:r>
            <a:endParaRPr lang="en-US" dirty="0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smtClean="0"/>
              <a:t>GLENOHUMERAL İNSTABİLİTE</a:t>
            </a:r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399093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Glenohumeral</a:t>
            </a:r>
            <a:r>
              <a:rPr lang="tr-TR" dirty="0" smtClean="0"/>
              <a:t> eklem OA</a:t>
            </a:r>
          </a:p>
          <a:p>
            <a:endParaRPr lang="tr-TR" dirty="0" smtClean="0"/>
          </a:p>
          <a:p>
            <a:r>
              <a:rPr lang="tr-TR" dirty="0" err="1" smtClean="0"/>
              <a:t>Akromioklavikular</a:t>
            </a:r>
            <a:r>
              <a:rPr lang="tr-TR" dirty="0" smtClean="0"/>
              <a:t> eklem OA</a:t>
            </a:r>
            <a:endParaRPr lang="en-US" dirty="0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DEJENERATİF EKLEM HASTALIĞI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39229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Analjezik ilaçlar</a:t>
            </a:r>
          </a:p>
          <a:p>
            <a:endParaRPr lang="tr-TR" dirty="0" smtClean="0"/>
          </a:p>
          <a:p>
            <a:r>
              <a:rPr lang="tr-TR" dirty="0" smtClean="0"/>
              <a:t>NSAİİ</a:t>
            </a:r>
          </a:p>
          <a:p>
            <a:endParaRPr lang="tr-TR" dirty="0" smtClean="0"/>
          </a:p>
          <a:p>
            <a:r>
              <a:rPr lang="tr-TR" dirty="0" smtClean="0"/>
              <a:t>Fizik tedavi </a:t>
            </a:r>
            <a:r>
              <a:rPr lang="tr-TR" dirty="0" err="1" smtClean="0"/>
              <a:t>modaliteleri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EHA egzersizleri</a:t>
            </a:r>
            <a:endParaRPr lang="en-US" dirty="0" smtClean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GLENOHUMERAL EKLEM OA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70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Toraksın üst kısmında </a:t>
            </a:r>
            <a:r>
              <a:rPr lang="tr-TR" dirty="0" err="1" smtClean="0"/>
              <a:t>nörovasküler</a:t>
            </a:r>
            <a:r>
              <a:rPr lang="tr-TR" dirty="0" smtClean="0"/>
              <a:t> yapıların kompresyonu sonucunda oluşan semptom kompleksidir.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Etyoloji</a:t>
            </a:r>
            <a:r>
              <a:rPr lang="tr-TR" dirty="0" smtClean="0"/>
              <a:t>;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kosta,klavikula</a:t>
            </a:r>
            <a:r>
              <a:rPr lang="tr-TR" dirty="0" smtClean="0"/>
              <a:t> veya 1.kosta </a:t>
            </a:r>
            <a:r>
              <a:rPr lang="tr-TR" dirty="0" err="1" smtClean="0"/>
              <a:t>anomalisi,skalen</a:t>
            </a:r>
            <a:r>
              <a:rPr lang="tr-TR" dirty="0" smtClean="0"/>
              <a:t> kaslarda </a:t>
            </a:r>
            <a:r>
              <a:rPr lang="tr-TR" dirty="0" err="1" smtClean="0"/>
              <a:t>hipertrofi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En sık semptom omuz ve kol ağrısı</a:t>
            </a:r>
            <a:endParaRPr lang="en-US" dirty="0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TORASİK ÇIKIŞ SENDROMU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316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Ciddi </a:t>
            </a:r>
            <a:r>
              <a:rPr lang="tr-TR" dirty="0" err="1" smtClean="0"/>
              <a:t>vasküler</a:t>
            </a:r>
            <a:r>
              <a:rPr lang="tr-TR" dirty="0" smtClean="0"/>
              <a:t> veya nörolojik bulgular yoksa tedavi konservatif</a:t>
            </a:r>
            <a:endParaRPr lang="en-US" dirty="0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TORASİK ÇIKIŞ SENDROMU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3077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tr-TR" dirty="0" smtClean="0"/>
              <a:t> Nedenleri;</a:t>
            </a:r>
          </a:p>
          <a:p>
            <a:pPr marL="566928" indent="-457200">
              <a:defRPr/>
            </a:pPr>
            <a:r>
              <a:rPr lang="tr-TR" dirty="0" smtClean="0"/>
              <a:t>Ek  </a:t>
            </a:r>
            <a:r>
              <a:rPr lang="tr-TR" dirty="0" err="1" smtClean="0"/>
              <a:t>costaların</a:t>
            </a:r>
            <a:r>
              <a:rPr lang="tr-TR" dirty="0" smtClean="0"/>
              <a:t> varlığı</a:t>
            </a:r>
          </a:p>
          <a:p>
            <a:pPr marL="566928" indent="-457200">
              <a:defRPr/>
            </a:pPr>
            <a:r>
              <a:rPr lang="tr-TR" dirty="0" smtClean="0"/>
              <a:t>C7 </a:t>
            </a:r>
            <a:r>
              <a:rPr lang="tr-TR" dirty="0" err="1" smtClean="0"/>
              <a:t>vertebralarının</a:t>
            </a:r>
            <a:r>
              <a:rPr lang="tr-TR" dirty="0" smtClean="0"/>
              <a:t> </a:t>
            </a:r>
            <a:r>
              <a:rPr lang="tr-TR" dirty="0" err="1" smtClean="0"/>
              <a:t>transvers</a:t>
            </a:r>
            <a:r>
              <a:rPr lang="tr-TR" dirty="0"/>
              <a:t> </a:t>
            </a:r>
            <a:r>
              <a:rPr lang="tr-TR" dirty="0" smtClean="0"/>
              <a:t>çıkıntılarının fazla uzun olması, </a:t>
            </a:r>
          </a:p>
          <a:p>
            <a:pPr marL="566928" indent="-457200">
              <a:defRPr/>
            </a:pPr>
            <a:r>
              <a:rPr lang="tr-TR" dirty="0" err="1" smtClean="0"/>
              <a:t>Klavikulada</a:t>
            </a:r>
            <a:r>
              <a:rPr lang="tr-TR" dirty="0" smtClean="0"/>
              <a:t> iyileşmiş kırıklar,</a:t>
            </a:r>
          </a:p>
          <a:p>
            <a:pPr marL="566928" indent="-457200">
              <a:defRPr/>
            </a:pPr>
            <a:r>
              <a:rPr lang="tr-TR" dirty="0" smtClean="0"/>
              <a:t>Boyun kaslarında spazm </a:t>
            </a:r>
          </a:p>
          <a:p>
            <a:pPr marL="566928" indent="-457200">
              <a:defRPr/>
            </a:pPr>
            <a:r>
              <a:rPr lang="tr-TR" dirty="0" smtClean="0"/>
              <a:t>Düşük omuz,</a:t>
            </a:r>
          </a:p>
          <a:p>
            <a:pPr marL="566928" indent="-457200">
              <a:defRPr/>
            </a:pPr>
            <a:r>
              <a:rPr lang="tr-TR" dirty="0" smtClean="0"/>
              <a:t>Uzun süre ağır yük taşıma,</a:t>
            </a:r>
          </a:p>
          <a:p>
            <a:pPr marL="566928" indent="-457200">
              <a:defRPr/>
            </a:pPr>
            <a:r>
              <a:rPr lang="tr-TR" dirty="0" smtClean="0"/>
              <a:t>Omuz seviyesinin üzerinde yapılan fiziksel aktiviteler,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9782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Üst </a:t>
            </a:r>
            <a:r>
              <a:rPr lang="tr-TR" dirty="0" err="1" smtClean="0"/>
              <a:t>ekstremitelerde</a:t>
            </a:r>
            <a:r>
              <a:rPr lang="tr-TR" dirty="0" smtClean="0"/>
              <a:t> ağrı, </a:t>
            </a:r>
          </a:p>
          <a:p>
            <a:r>
              <a:rPr lang="tr-TR" dirty="0" smtClean="0"/>
              <a:t>Kuvvetsizlik,</a:t>
            </a:r>
          </a:p>
          <a:p>
            <a:r>
              <a:rPr lang="tr-TR" dirty="0" smtClean="0"/>
              <a:t>Uyuşma, </a:t>
            </a:r>
          </a:p>
          <a:p>
            <a:r>
              <a:rPr lang="tr-TR" dirty="0"/>
              <a:t>K</a:t>
            </a:r>
            <a:r>
              <a:rPr lang="tr-TR" dirty="0" smtClean="0"/>
              <a:t>arıncalanma,</a:t>
            </a:r>
          </a:p>
          <a:p>
            <a:r>
              <a:rPr lang="tr-TR" dirty="0" smtClean="0"/>
              <a:t>Şişme,</a:t>
            </a:r>
          </a:p>
          <a:p>
            <a:r>
              <a:rPr lang="tr-TR" dirty="0"/>
              <a:t>Y</a:t>
            </a:r>
            <a:r>
              <a:rPr lang="tr-TR" dirty="0" smtClean="0"/>
              <a:t>orulma,</a:t>
            </a:r>
          </a:p>
          <a:p>
            <a:r>
              <a:rPr lang="tr-TR" dirty="0"/>
              <a:t>Ü</a:t>
            </a:r>
            <a:r>
              <a:rPr lang="tr-TR" dirty="0" smtClean="0"/>
              <a:t>şüme sık rastlanan şikayetlerdir.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Bulgular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8683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biofiz.com.tr/userfiles/Image/products/romatizma/images/omuz/to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00199"/>
            <a:ext cx="3716982" cy="42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4" descr="http://biofiz.com.tr/userfiles/Image/products/romatizma/images/omuz/to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596524"/>
            <a:ext cx="2857500" cy="40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632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Tedavi</a:t>
            </a:r>
          </a:p>
          <a:p>
            <a:r>
              <a:rPr lang="tr-TR" dirty="0" smtClean="0"/>
              <a:t>Hastanın eğitimi</a:t>
            </a:r>
          </a:p>
          <a:p>
            <a:endParaRPr lang="tr-TR" dirty="0" smtClean="0"/>
          </a:p>
          <a:p>
            <a:r>
              <a:rPr lang="tr-TR" dirty="0" err="1" smtClean="0"/>
              <a:t>Postür</a:t>
            </a:r>
            <a:r>
              <a:rPr lang="tr-TR" dirty="0" smtClean="0"/>
              <a:t> bozukluklarının düzeltilmesi</a:t>
            </a:r>
          </a:p>
          <a:p>
            <a:endParaRPr lang="tr-TR" dirty="0" smtClean="0"/>
          </a:p>
          <a:p>
            <a:r>
              <a:rPr lang="tr-TR" dirty="0" err="1" smtClean="0"/>
              <a:t>Postür</a:t>
            </a:r>
            <a:r>
              <a:rPr lang="tr-TR" dirty="0" smtClean="0"/>
              <a:t> eğitimi</a:t>
            </a:r>
          </a:p>
          <a:p>
            <a:endParaRPr lang="tr-TR" dirty="0" smtClean="0"/>
          </a:p>
          <a:p>
            <a:r>
              <a:rPr lang="tr-TR" dirty="0" smtClean="0"/>
              <a:t>Fizik tedavi yöntemleri</a:t>
            </a:r>
          </a:p>
          <a:p>
            <a:endParaRPr lang="en-US" dirty="0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TORASİK ÇIKIŞ SENDROMU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2298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Egzersiz</a:t>
            </a:r>
          </a:p>
          <a:p>
            <a:endParaRPr lang="tr-TR" dirty="0" smtClean="0"/>
          </a:p>
          <a:p>
            <a:r>
              <a:rPr lang="tr-TR" dirty="0" err="1" smtClean="0"/>
              <a:t>Rhomboidler,levator</a:t>
            </a:r>
            <a:r>
              <a:rPr lang="tr-TR" dirty="0" smtClean="0"/>
              <a:t> </a:t>
            </a:r>
            <a:r>
              <a:rPr lang="tr-TR" dirty="0" err="1" smtClean="0"/>
              <a:t>skapula</a:t>
            </a:r>
            <a:r>
              <a:rPr lang="tr-TR" dirty="0" smtClean="0"/>
              <a:t> ve </a:t>
            </a:r>
            <a:r>
              <a:rPr lang="tr-TR" dirty="0" err="1" smtClean="0"/>
              <a:t>trapezius</a:t>
            </a:r>
            <a:r>
              <a:rPr lang="tr-TR" dirty="0" smtClean="0"/>
              <a:t> kaslarında güçlendirme egzersizleri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Yapılan bir çalışmada </a:t>
            </a:r>
            <a:r>
              <a:rPr lang="tr-TR" dirty="0" err="1" smtClean="0"/>
              <a:t>servikal</a:t>
            </a:r>
            <a:r>
              <a:rPr lang="tr-TR" dirty="0" smtClean="0"/>
              <a:t> omurga ve üst </a:t>
            </a:r>
            <a:r>
              <a:rPr lang="tr-TR" dirty="0" err="1" smtClean="0"/>
              <a:t>torasik</a:t>
            </a:r>
            <a:r>
              <a:rPr lang="tr-TR" dirty="0" smtClean="0"/>
              <a:t> bölgenin hareketlerini düzenleyici ve güçlendirici egzersiz programı verilerek hastaların çoğunda semptomlarda azalma görülmüş.</a:t>
            </a:r>
            <a:endParaRPr lang="en-US" dirty="0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TORASİK ÇIKIŞ SENDROMU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32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2800" dirty="0" err="1" smtClean="0"/>
              <a:t>Hemiplejik</a:t>
            </a:r>
            <a:r>
              <a:rPr lang="tr-TR" sz="2800" dirty="0" smtClean="0"/>
              <a:t> omuz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tr-TR" sz="2800" dirty="0" smtClean="0"/>
              <a:t>Septik </a:t>
            </a:r>
            <a:r>
              <a:rPr lang="tr-TR" sz="2800" dirty="0" err="1" smtClean="0"/>
              <a:t>artrit</a:t>
            </a:r>
            <a:endParaRPr lang="tr-TR" sz="2800" dirty="0" smtClean="0"/>
          </a:p>
          <a:p>
            <a:pPr>
              <a:lnSpc>
                <a:spcPct val="90000"/>
              </a:lnSpc>
              <a:buNone/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tr-TR" sz="2800" dirty="0" smtClean="0"/>
              <a:t>Kırıklar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tr-TR" sz="2800" dirty="0" err="1" smtClean="0"/>
              <a:t>Fibromyalji</a:t>
            </a:r>
            <a:r>
              <a:rPr lang="tr-TR" sz="2800" dirty="0" smtClean="0"/>
              <a:t> ve MAS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tr-TR" sz="2800" dirty="0" err="1" smtClean="0"/>
              <a:t>Torasik</a:t>
            </a:r>
            <a:r>
              <a:rPr lang="tr-TR" sz="2800" dirty="0" smtClean="0"/>
              <a:t> çıkış Sendromları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tr-TR" sz="2800" dirty="0" smtClean="0"/>
              <a:t>İç organlardan yansıyan ağrılar</a:t>
            </a:r>
            <a:endParaRPr lang="en-US" sz="2800" dirty="0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Omuz Ağrısı Yapan Nedenler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OMUZ ANATOMİSİ</a:t>
            </a:r>
            <a:endParaRPr lang="tr-TR" b="1" dirty="0"/>
          </a:p>
        </p:txBody>
      </p:sp>
      <p:pic>
        <p:nvPicPr>
          <p:cNvPr id="1028" name="Picture 4" descr="C:\Users\fztmerve\Desktop\Ekran Alıntısı SKAPU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63788"/>
            <a:ext cx="6715172" cy="556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fztmerve\Desktop\Ekran Alıntısı OMUZ KASLA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498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fztmerve\Desktop\OMUZ ÜSTT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tr-TR" dirty="0" smtClean="0"/>
              <a:t>En sık omuz ağrısı nedenidir.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dirty="0" smtClean="0"/>
              <a:t>      </a:t>
            </a:r>
            <a:r>
              <a:rPr lang="tr-TR" dirty="0" err="1" smtClean="0"/>
              <a:t>Rotator</a:t>
            </a:r>
            <a:r>
              <a:rPr lang="tr-TR" dirty="0" smtClean="0"/>
              <a:t> </a:t>
            </a:r>
            <a:r>
              <a:rPr lang="tr-TR" dirty="0" err="1" smtClean="0"/>
              <a:t>cuff</a:t>
            </a:r>
            <a:r>
              <a:rPr lang="tr-TR" dirty="0" smtClean="0"/>
              <a:t> </a:t>
            </a:r>
            <a:r>
              <a:rPr lang="tr-TR" dirty="0" err="1" smtClean="0"/>
              <a:t>tendiniti</a:t>
            </a:r>
            <a:endParaRPr lang="tr-T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tr-T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dirty="0" smtClean="0"/>
              <a:t>      Subakromial sıkışma sendromu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tr-T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dirty="0" smtClean="0"/>
              <a:t>      </a:t>
            </a:r>
            <a:r>
              <a:rPr lang="tr-TR" dirty="0" err="1" smtClean="0"/>
              <a:t>Kalsifik</a:t>
            </a:r>
            <a:r>
              <a:rPr lang="tr-TR" dirty="0" smtClean="0"/>
              <a:t> </a:t>
            </a:r>
            <a:r>
              <a:rPr lang="tr-TR" dirty="0" err="1" smtClean="0"/>
              <a:t>tendinit</a:t>
            </a:r>
            <a:endParaRPr lang="tr-TR" dirty="0" smtClean="0"/>
          </a:p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ROTATOR CUFF LEZYONLARI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En sık </a:t>
            </a:r>
            <a:r>
              <a:rPr lang="tr-TR" dirty="0" err="1" smtClean="0"/>
              <a:t>suprasupinatus</a:t>
            </a:r>
            <a:r>
              <a:rPr lang="tr-TR" dirty="0" smtClean="0"/>
              <a:t> </a:t>
            </a:r>
            <a:r>
              <a:rPr lang="tr-TR" dirty="0" err="1" smtClean="0"/>
              <a:t>tendonunda</a:t>
            </a:r>
            <a:r>
              <a:rPr lang="tr-TR" dirty="0" smtClean="0"/>
              <a:t> görülür</a:t>
            </a:r>
          </a:p>
          <a:p>
            <a:endParaRPr lang="tr-TR" dirty="0" smtClean="0"/>
          </a:p>
          <a:p>
            <a:r>
              <a:rPr lang="tr-TR" dirty="0" smtClean="0"/>
              <a:t>Kritik </a:t>
            </a:r>
            <a:r>
              <a:rPr lang="tr-TR" dirty="0" err="1" smtClean="0"/>
              <a:t>zondaki</a:t>
            </a:r>
            <a:r>
              <a:rPr lang="tr-TR" dirty="0" smtClean="0"/>
              <a:t> </a:t>
            </a:r>
            <a:r>
              <a:rPr lang="tr-TR" dirty="0" err="1" smtClean="0"/>
              <a:t>relatif</a:t>
            </a:r>
            <a:r>
              <a:rPr lang="tr-TR" dirty="0" smtClean="0"/>
              <a:t> </a:t>
            </a:r>
            <a:r>
              <a:rPr lang="tr-TR" dirty="0" err="1" smtClean="0"/>
              <a:t>hipovaskülarite</a:t>
            </a:r>
            <a:r>
              <a:rPr lang="tr-TR" dirty="0" smtClean="0"/>
              <a:t> </a:t>
            </a:r>
            <a:r>
              <a:rPr lang="tr-TR" dirty="0" err="1" smtClean="0"/>
              <a:t>inflamasyon</a:t>
            </a:r>
            <a:r>
              <a:rPr lang="tr-TR" dirty="0" smtClean="0"/>
              <a:t> ve </a:t>
            </a:r>
            <a:r>
              <a:rPr lang="tr-TR" dirty="0" err="1" smtClean="0"/>
              <a:t>tendinite</a:t>
            </a:r>
            <a:r>
              <a:rPr lang="tr-TR" dirty="0" smtClean="0"/>
              <a:t> neden olur. </a:t>
            </a:r>
            <a:endParaRPr lang="en-US" dirty="0" smtClean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/>
              <a:t>ROTATOR MANŞET TENDİNİTİ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583593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722</Words>
  <Application>Microsoft Office PowerPoint</Application>
  <PresentationFormat>Ekran Gösterisi (4:3)</PresentationFormat>
  <Paragraphs>245</Paragraphs>
  <Slides>39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Calibri</vt:lpstr>
      <vt:lpstr>Constantia</vt:lpstr>
      <vt:lpstr>Wingdings</vt:lpstr>
      <vt:lpstr>Wingdings 2</vt:lpstr>
      <vt:lpstr>Wingdings 3</vt:lpstr>
      <vt:lpstr>Akış</vt:lpstr>
      <vt:lpstr>OMUZ AĞRILI HASTALARDA REHABİLİTASYON YAKLAŞIMLARI</vt:lpstr>
      <vt:lpstr>PowerPoint Sunusu</vt:lpstr>
      <vt:lpstr>Omuz Ağrısı Yapan Nedenler</vt:lpstr>
      <vt:lpstr>Omuz Ağrısı Yapan Nedenler</vt:lpstr>
      <vt:lpstr>OMUZ ANATOMİSİ</vt:lpstr>
      <vt:lpstr>PowerPoint Sunusu</vt:lpstr>
      <vt:lpstr>PowerPoint Sunusu</vt:lpstr>
      <vt:lpstr>ROTATOR CUFF LEZYONLARI</vt:lpstr>
      <vt:lpstr>ROTATOR MANŞET TENDİNİTİ</vt:lpstr>
      <vt:lpstr>PowerPoint Sunusu</vt:lpstr>
      <vt:lpstr>ROTATOR MANŞET TENDİNİTİ</vt:lpstr>
      <vt:lpstr>SUBAKROMİAL SIKIŞMA SENDROMU</vt:lpstr>
      <vt:lpstr>SUBAKROMİAL SIKIŞMA SENDROMU</vt:lpstr>
      <vt:lpstr>SUBAKROMİAL SIKIŞMA SENDROMU Evre 1-2</vt:lpstr>
      <vt:lpstr>FİZİK TEDAVİ MODALİTELERİ</vt:lpstr>
      <vt:lpstr>FİZİK TEDAVİ MODALİTELERİ</vt:lpstr>
      <vt:lpstr>FİZİK TEDAVİ MODALİTELERİ</vt:lpstr>
      <vt:lpstr>FİZİK TEDAVİ MODALİTELERİ</vt:lpstr>
      <vt:lpstr>KALSİFİK TENDİNİT</vt:lpstr>
      <vt:lpstr>KALSİFİK TENDİNİT</vt:lpstr>
      <vt:lpstr>KALSİFİK TENDİNİT</vt:lpstr>
      <vt:lpstr>ADEZİV KAPSÜLİT</vt:lpstr>
      <vt:lpstr>ADEZİV KAPSÜLİT</vt:lpstr>
      <vt:lpstr>ADEZİV KAPSÜLİT</vt:lpstr>
      <vt:lpstr>BİCİPİTAL TENDON LEZYONLARI</vt:lpstr>
      <vt:lpstr>BİCİPİTAL TENDİNİT</vt:lpstr>
      <vt:lpstr>BİSİPİTAL TENDİNİT</vt:lpstr>
      <vt:lpstr>BİSİPİTAL TENDİNİT</vt:lpstr>
      <vt:lpstr>GLENOHUMERAL İNSTABİLİTE</vt:lpstr>
      <vt:lpstr>GLENOHUMERAL İNSTABİLİTE</vt:lpstr>
      <vt:lpstr>DEJENERATİF EKLEM HASTALIĞI</vt:lpstr>
      <vt:lpstr>GLENOHUMERAL EKLEM OA</vt:lpstr>
      <vt:lpstr>TORASİK ÇIKIŞ SENDROMU</vt:lpstr>
      <vt:lpstr>TORASİK ÇIKIŞ SENDROMU</vt:lpstr>
      <vt:lpstr>PowerPoint Sunusu</vt:lpstr>
      <vt:lpstr>Bulgular</vt:lpstr>
      <vt:lpstr>PowerPoint Sunusu</vt:lpstr>
      <vt:lpstr>TORASİK ÇIKIŞ SENDROMU</vt:lpstr>
      <vt:lpstr>TORASİK ÇIKIŞ SENDROMU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OMUZ AĞRILI HASTALARDA REHABİLİTASYON YAKLAŞIMLARI</dc:title>
  <dc:creator>fztmerve</dc:creator>
  <cp:lastModifiedBy>sinan sert</cp:lastModifiedBy>
  <cp:revision>26</cp:revision>
  <dcterms:created xsi:type="dcterms:W3CDTF">2018-10-21T19:25:25Z</dcterms:created>
  <dcterms:modified xsi:type="dcterms:W3CDTF">2019-06-26T10:51:18Z</dcterms:modified>
</cp:coreProperties>
</file>