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9" r:id="rId4"/>
    <p:sldId id="263" r:id="rId5"/>
    <p:sldId id="262" r:id="rId6"/>
    <p:sldId id="261" r:id="rId7"/>
    <p:sldId id="260" r:id="rId8"/>
    <p:sldId id="258"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82FFAB7-9A49-4656-8668-CFFF534FAF9E}" type="datetimeFigureOut">
              <a:rPr lang="tr-TR" smtClean="0"/>
              <a:t>09.01.2018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1763D52-228F-4291-BBD6-0B5C00032D7C}" type="slidenum">
              <a:rPr lang="tr-TR" smtClean="0"/>
              <a:t>‹#›</a:t>
            </a:fld>
            <a:endParaRPr lang="tr-TR"/>
          </a:p>
        </p:txBody>
      </p:sp>
    </p:spTree>
    <p:extLst>
      <p:ext uri="{BB962C8B-B14F-4D97-AF65-F5344CB8AC3E}">
        <p14:creationId xmlns:p14="http://schemas.microsoft.com/office/powerpoint/2010/main" val="1810864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31375A67-C5E3-4304-AA8F-E7412C73A22D}" type="datetime1">
              <a:rPr lang="tr-TR" smtClean="0"/>
              <a:t>09.01.2018</a:t>
            </a:fld>
            <a:endParaRPr lang="tr-TR"/>
          </a:p>
        </p:txBody>
      </p:sp>
      <p:sp>
        <p:nvSpPr>
          <p:cNvPr id="5" name="4 Altbilgi Yer Tutucusu"/>
          <p:cNvSpPr>
            <a:spLocks noGrp="1"/>
          </p:cNvSpPr>
          <p:nvPr>
            <p:ph type="ftr" sz="quarter" idx="11"/>
          </p:nvPr>
        </p:nvSpPr>
        <p:spPr/>
        <p:txBody>
          <a:bodyPr/>
          <a:lstStyle/>
          <a:p>
            <a:r>
              <a:rPr lang="tr-TR" smtClean="0"/>
              <a:t>Film Türleri / Prof. Dr. S. Ruken Öztürk</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7E4FA72F-5802-4885-A6DE-DFA4431DFF1A}" type="datetime1">
              <a:rPr lang="tr-TR" smtClean="0"/>
              <a:t>09.01.2018</a:t>
            </a:fld>
            <a:endParaRPr lang="tr-TR"/>
          </a:p>
        </p:txBody>
      </p:sp>
      <p:sp>
        <p:nvSpPr>
          <p:cNvPr id="5" name="4 Altbilgi Yer Tutucusu"/>
          <p:cNvSpPr>
            <a:spLocks noGrp="1"/>
          </p:cNvSpPr>
          <p:nvPr>
            <p:ph type="ftr" sz="quarter" idx="11"/>
          </p:nvPr>
        </p:nvSpPr>
        <p:spPr/>
        <p:txBody>
          <a:bodyPr/>
          <a:lstStyle/>
          <a:p>
            <a:r>
              <a:rPr lang="tr-TR" smtClean="0"/>
              <a:t>Film Türleri / Prof. Dr. S. Ruken Öztürk</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2902143-97F9-4FC0-9D40-9B31D718E696}" type="datetime1">
              <a:rPr lang="tr-TR" smtClean="0"/>
              <a:t>09.01.2018</a:t>
            </a:fld>
            <a:endParaRPr lang="tr-TR"/>
          </a:p>
        </p:txBody>
      </p:sp>
      <p:sp>
        <p:nvSpPr>
          <p:cNvPr id="5" name="4 Altbilgi Yer Tutucusu"/>
          <p:cNvSpPr>
            <a:spLocks noGrp="1"/>
          </p:cNvSpPr>
          <p:nvPr>
            <p:ph type="ftr" sz="quarter" idx="11"/>
          </p:nvPr>
        </p:nvSpPr>
        <p:spPr/>
        <p:txBody>
          <a:bodyPr/>
          <a:lstStyle/>
          <a:p>
            <a:r>
              <a:rPr lang="tr-TR" smtClean="0"/>
              <a:t>Film Türleri / Prof. Dr. S. Ruken Öztürk</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30242255-8398-4333-B17B-F97FCCF5C941}" type="datetime1">
              <a:rPr lang="tr-TR" smtClean="0"/>
              <a:t>09.01.2018</a:t>
            </a:fld>
            <a:endParaRPr lang="tr-TR"/>
          </a:p>
        </p:txBody>
      </p:sp>
      <p:sp>
        <p:nvSpPr>
          <p:cNvPr id="5" name="4 Altbilgi Yer Tutucusu"/>
          <p:cNvSpPr>
            <a:spLocks noGrp="1"/>
          </p:cNvSpPr>
          <p:nvPr>
            <p:ph type="ftr" sz="quarter" idx="11"/>
          </p:nvPr>
        </p:nvSpPr>
        <p:spPr/>
        <p:txBody>
          <a:bodyPr/>
          <a:lstStyle/>
          <a:p>
            <a:r>
              <a:rPr lang="tr-TR" smtClean="0"/>
              <a:t>Film Türleri / Prof. Dr. S. Ruken Öztürk</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920DCD3C-688E-4764-94A1-2BC7A5AD510D}" type="datetime1">
              <a:rPr lang="tr-TR" smtClean="0"/>
              <a:t>09.01.2018</a:t>
            </a:fld>
            <a:endParaRPr lang="tr-TR"/>
          </a:p>
        </p:txBody>
      </p:sp>
      <p:sp>
        <p:nvSpPr>
          <p:cNvPr id="5" name="4 Altbilgi Yer Tutucusu"/>
          <p:cNvSpPr>
            <a:spLocks noGrp="1"/>
          </p:cNvSpPr>
          <p:nvPr>
            <p:ph type="ftr" sz="quarter" idx="11"/>
          </p:nvPr>
        </p:nvSpPr>
        <p:spPr/>
        <p:txBody>
          <a:bodyPr/>
          <a:lstStyle/>
          <a:p>
            <a:r>
              <a:rPr lang="tr-TR" smtClean="0"/>
              <a:t>Film Türleri / Prof. Dr. S. Ruken Öztürk</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3E4280D3-57EA-432C-9055-7C1E6D11F88D}" type="datetime1">
              <a:rPr lang="tr-TR" smtClean="0"/>
              <a:t>09.01.2018</a:t>
            </a:fld>
            <a:endParaRPr lang="tr-TR"/>
          </a:p>
        </p:txBody>
      </p:sp>
      <p:sp>
        <p:nvSpPr>
          <p:cNvPr id="6" name="5 Altbilgi Yer Tutucusu"/>
          <p:cNvSpPr>
            <a:spLocks noGrp="1"/>
          </p:cNvSpPr>
          <p:nvPr>
            <p:ph type="ftr" sz="quarter" idx="11"/>
          </p:nvPr>
        </p:nvSpPr>
        <p:spPr/>
        <p:txBody>
          <a:bodyPr/>
          <a:lstStyle/>
          <a:p>
            <a:r>
              <a:rPr lang="tr-TR" smtClean="0"/>
              <a:t>Film Türleri / Prof. Dr. S. Ruken Öztürk</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A76BD05-A17B-4221-BDA5-A2EC03CEE82A}" type="datetime1">
              <a:rPr lang="tr-TR" smtClean="0"/>
              <a:t>09.01.2018</a:t>
            </a:fld>
            <a:endParaRPr lang="tr-TR"/>
          </a:p>
        </p:txBody>
      </p:sp>
      <p:sp>
        <p:nvSpPr>
          <p:cNvPr id="8" name="7 Altbilgi Yer Tutucusu"/>
          <p:cNvSpPr>
            <a:spLocks noGrp="1"/>
          </p:cNvSpPr>
          <p:nvPr>
            <p:ph type="ftr" sz="quarter" idx="11"/>
          </p:nvPr>
        </p:nvSpPr>
        <p:spPr/>
        <p:txBody>
          <a:bodyPr/>
          <a:lstStyle/>
          <a:p>
            <a:r>
              <a:rPr lang="tr-TR" smtClean="0"/>
              <a:t>Film Türleri / Prof. Dr. S. Ruken Öztürk</a:t>
            </a:r>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8F142D72-7153-4E53-A853-2B312BA73873}" type="datetime1">
              <a:rPr lang="tr-TR" smtClean="0"/>
              <a:t>09.01.2018</a:t>
            </a:fld>
            <a:endParaRPr lang="tr-TR"/>
          </a:p>
        </p:txBody>
      </p:sp>
      <p:sp>
        <p:nvSpPr>
          <p:cNvPr id="4" name="3 Altbilgi Yer Tutucusu"/>
          <p:cNvSpPr>
            <a:spLocks noGrp="1"/>
          </p:cNvSpPr>
          <p:nvPr>
            <p:ph type="ftr" sz="quarter" idx="11"/>
          </p:nvPr>
        </p:nvSpPr>
        <p:spPr/>
        <p:txBody>
          <a:bodyPr/>
          <a:lstStyle/>
          <a:p>
            <a:r>
              <a:rPr lang="tr-TR" smtClean="0"/>
              <a:t>Film Türleri / Prof. Dr. S. Ruken Öztürk</a:t>
            </a:r>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3085D552-6B63-4AF2-A95A-2C5C54C9C34F}" type="datetime1">
              <a:rPr lang="tr-TR" smtClean="0"/>
              <a:t>09.01.2018</a:t>
            </a:fld>
            <a:endParaRPr lang="tr-TR"/>
          </a:p>
        </p:txBody>
      </p:sp>
      <p:sp>
        <p:nvSpPr>
          <p:cNvPr id="3" name="2 Altbilgi Yer Tutucusu"/>
          <p:cNvSpPr>
            <a:spLocks noGrp="1"/>
          </p:cNvSpPr>
          <p:nvPr>
            <p:ph type="ftr" sz="quarter" idx="11"/>
          </p:nvPr>
        </p:nvSpPr>
        <p:spPr/>
        <p:txBody>
          <a:bodyPr/>
          <a:lstStyle/>
          <a:p>
            <a:r>
              <a:rPr lang="tr-TR" smtClean="0"/>
              <a:t>Film Türleri / Prof. Dr. S. Ruken Öztürk</a:t>
            </a:r>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1B73C513-6A95-4A6A-B374-BDC4DB25BD8F}" type="datetime1">
              <a:rPr lang="tr-TR" smtClean="0"/>
              <a:t>09.01.2018</a:t>
            </a:fld>
            <a:endParaRPr lang="tr-TR"/>
          </a:p>
        </p:txBody>
      </p:sp>
      <p:sp>
        <p:nvSpPr>
          <p:cNvPr id="6" name="5 Altbilgi Yer Tutucusu"/>
          <p:cNvSpPr>
            <a:spLocks noGrp="1"/>
          </p:cNvSpPr>
          <p:nvPr>
            <p:ph type="ftr" sz="quarter" idx="11"/>
          </p:nvPr>
        </p:nvSpPr>
        <p:spPr/>
        <p:txBody>
          <a:bodyPr/>
          <a:lstStyle/>
          <a:p>
            <a:r>
              <a:rPr lang="tr-TR" smtClean="0"/>
              <a:t>Film Türleri / Prof. Dr. S. Ruken Öztürk</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B87732A5-AA32-4DB2-9211-38E5568AACA8}" type="datetime1">
              <a:rPr lang="tr-TR" smtClean="0"/>
              <a:t>09.01.2018</a:t>
            </a:fld>
            <a:endParaRPr lang="tr-TR"/>
          </a:p>
        </p:txBody>
      </p:sp>
      <p:sp>
        <p:nvSpPr>
          <p:cNvPr id="6" name="5 Altbilgi Yer Tutucusu"/>
          <p:cNvSpPr>
            <a:spLocks noGrp="1"/>
          </p:cNvSpPr>
          <p:nvPr>
            <p:ph type="ftr" sz="quarter" idx="11"/>
          </p:nvPr>
        </p:nvSpPr>
        <p:spPr/>
        <p:txBody>
          <a:bodyPr/>
          <a:lstStyle/>
          <a:p>
            <a:r>
              <a:rPr lang="tr-TR" smtClean="0"/>
              <a:t>Film Türleri / Prof. Dr. S. Ruken Öztürk</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F765E1-4E20-4398-8B22-C5E7DA2ADB8B}" type="datetime1">
              <a:rPr lang="tr-TR" smtClean="0"/>
              <a:t>09.01.2018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smtClean="0"/>
              <a:t>Film Türleri / Prof. Dr. S. Ruken Öztürk</a:t>
            </a: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hyperlink" Target="https://www.youtube.com/watch?v=GwST6mpT7Ds"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www.youtube.com/watch?v=hEJnMQG9ev8" TargetMode="External"/><Relationship Id="rId2" Type="http://schemas.openxmlformats.org/officeDocument/2006/relationships/hyperlink" Target="https://www.youtube.com/watch?v=SutDTIhbQ2g"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www.youtube.com/watch?v=GwST6mpT7Ds" TargetMode="External"/><Relationship Id="rId2" Type="http://schemas.openxmlformats.org/officeDocument/2006/relationships/hyperlink" Target="https://www.youtube.com/watch?v=2iBFmKlO4BY"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476673"/>
            <a:ext cx="7772400" cy="1224135"/>
          </a:xfrm>
        </p:spPr>
        <p:txBody>
          <a:bodyPr/>
          <a:lstStyle/>
          <a:p>
            <a:r>
              <a:rPr lang="tr-TR" sz="2800" b="1" dirty="0">
                <a:latin typeface="Arial Black" panose="020B0A04020102020204" pitchFamily="34" charset="0"/>
                <a:cs typeface="Times New Roman" panose="02020603050405020304" pitchFamily="18" charset="0"/>
              </a:rPr>
              <a:t>Yol filmi/</a:t>
            </a:r>
            <a:r>
              <a:rPr lang="tr-TR" sz="2800" b="1" dirty="0" err="1">
                <a:latin typeface="Arial Black" panose="020B0A04020102020204" pitchFamily="34" charset="0"/>
                <a:cs typeface="Times New Roman" panose="02020603050405020304" pitchFamily="18" charset="0"/>
              </a:rPr>
              <a:t>Buddy</a:t>
            </a:r>
            <a:r>
              <a:rPr lang="tr-TR" sz="2800" b="1" dirty="0">
                <a:latin typeface="Arial Black" panose="020B0A04020102020204" pitchFamily="34" charset="0"/>
                <a:cs typeface="Times New Roman" panose="02020603050405020304" pitchFamily="18" charset="0"/>
              </a:rPr>
              <a:t> Filmleri</a:t>
            </a:r>
            <a:r>
              <a:rPr lang="tr-TR" dirty="0"/>
              <a:t/>
            </a:r>
            <a:br>
              <a:rPr lang="tr-TR" dirty="0"/>
            </a:br>
            <a:endParaRPr lang="tr-TR" dirty="0"/>
          </a:p>
        </p:txBody>
      </p:sp>
      <p:sp>
        <p:nvSpPr>
          <p:cNvPr id="3" name="Alt Başlık 2"/>
          <p:cNvSpPr>
            <a:spLocks noGrp="1"/>
          </p:cNvSpPr>
          <p:nvPr>
            <p:ph type="subTitle" idx="1"/>
          </p:nvPr>
        </p:nvSpPr>
        <p:spPr>
          <a:xfrm>
            <a:off x="1371600" y="1412776"/>
            <a:ext cx="6400800" cy="4226024"/>
          </a:xfrm>
        </p:spPr>
        <p:txBody>
          <a:bodyPr>
            <a:normAutofit lnSpcReduction="10000"/>
          </a:bodyPr>
          <a:lstStyle/>
          <a:p>
            <a:pPr algn="just"/>
            <a:r>
              <a:rPr lang="tr-TR" sz="2400" dirty="0" smtClean="0">
                <a:solidFill>
                  <a:schemeClr val="tx1"/>
                </a:solidFill>
                <a:latin typeface="Times New Roman" panose="02020603050405020304" pitchFamily="18" charset="0"/>
                <a:cs typeface="Times New Roman" panose="02020603050405020304" pitchFamily="18" charset="0"/>
              </a:rPr>
              <a:t>Adından da anlaşılabileceği gibi yol filmi yolda geçer, kaydırmalı çekimlerle, arabalarla, geniş alanlarla ilişkilendirilir. Bu tür Susan </a:t>
            </a:r>
            <a:r>
              <a:rPr lang="tr-TR" sz="2400" dirty="0" err="1" smtClean="0">
                <a:solidFill>
                  <a:schemeClr val="tx1"/>
                </a:solidFill>
                <a:latin typeface="Times New Roman" panose="02020603050405020304" pitchFamily="18" charset="0"/>
                <a:cs typeface="Times New Roman" panose="02020603050405020304" pitchFamily="18" charset="0"/>
              </a:rPr>
              <a:t>Hayward’ın</a:t>
            </a:r>
            <a:r>
              <a:rPr lang="tr-TR" sz="2400" dirty="0" smtClean="0">
                <a:solidFill>
                  <a:schemeClr val="tx1"/>
                </a:solidFill>
                <a:latin typeface="Times New Roman" panose="02020603050405020304" pitchFamily="18" charset="0"/>
                <a:cs typeface="Times New Roman" panose="02020603050405020304" pitchFamily="18" charset="0"/>
              </a:rPr>
              <a:t> da belirttiği gibi yakın bir geçmişe kadar cinsiyetçi bir türdü.</a:t>
            </a:r>
          </a:p>
          <a:p>
            <a:pPr algn="just"/>
            <a:endParaRPr lang="tr-TR" sz="2400" dirty="0" smtClean="0">
              <a:solidFill>
                <a:schemeClr val="tx1"/>
              </a:solidFill>
              <a:latin typeface="Times New Roman" panose="02020603050405020304" pitchFamily="18" charset="0"/>
              <a:cs typeface="Times New Roman" panose="02020603050405020304" pitchFamily="18" charset="0"/>
            </a:endParaRPr>
          </a:p>
          <a:p>
            <a:pPr algn="just"/>
            <a:r>
              <a:rPr lang="tr-TR" sz="2400" dirty="0" smtClean="0">
                <a:solidFill>
                  <a:schemeClr val="tx1"/>
                </a:solidFill>
                <a:latin typeface="Times New Roman" panose="02020603050405020304" pitchFamily="18" charset="0"/>
                <a:cs typeface="Times New Roman" panose="02020603050405020304" pitchFamily="18" charset="0"/>
              </a:rPr>
              <a:t>Klasik yol filmlerinde iki erkek kafadar yol arkadaşıdır ve başlarından çeşitli maceralar geçer.</a:t>
            </a:r>
          </a:p>
          <a:p>
            <a:pPr algn="just"/>
            <a:endParaRPr lang="tr-TR" sz="2400" dirty="0">
              <a:solidFill>
                <a:schemeClr val="tx1"/>
              </a:solidFill>
              <a:latin typeface="Times New Roman" panose="02020603050405020304" pitchFamily="18" charset="0"/>
              <a:cs typeface="Times New Roman" panose="02020603050405020304" pitchFamily="18" charset="0"/>
            </a:endParaRPr>
          </a:p>
          <a:p>
            <a:pPr algn="just"/>
            <a:r>
              <a:rPr lang="tr-TR" sz="2400" dirty="0" smtClean="0">
                <a:solidFill>
                  <a:schemeClr val="tx1"/>
                </a:solidFill>
                <a:latin typeface="Times New Roman" panose="02020603050405020304" pitchFamily="18" charset="0"/>
                <a:cs typeface="Times New Roman" panose="02020603050405020304" pitchFamily="18" charset="0"/>
              </a:rPr>
              <a:t>Ama zamanla tür de değişmiş, farklı karakterler girmiştir.</a:t>
            </a:r>
            <a:endParaRPr lang="tr-TR" sz="2400" dirty="0">
              <a:solidFill>
                <a:schemeClr val="tx1"/>
              </a:solidFill>
              <a:latin typeface="Times New Roman" panose="02020603050405020304" pitchFamily="18" charset="0"/>
              <a:cs typeface="Times New Roman" panose="02020603050405020304" pitchFamily="18" charset="0"/>
            </a:endParaRPr>
          </a:p>
        </p:txBody>
      </p:sp>
      <p:sp>
        <p:nvSpPr>
          <p:cNvPr id="4" name="Altbilgi Yer Tutucusu 3"/>
          <p:cNvSpPr>
            <a:spLocks noGrp="1"/>
          </p:cNvSpPr>
          <p:nvPr>
            <p:ph type="ftr" sz="quarter" idx="11"/>
          </p:nvPr>
        </p:nvSpPr>
        <p:spPr>
          <a:xfrm>
            <a:off x="3124200" y="6356350"/>
            <a:ext cx="4112096" cy="365125"/>
          </a:xfrm>
        </p:spPr>
        <p:txBody>
          <a:bodyPr/>
          <a:lstStyle/>
          <a:p>
            <a:r>
              <a:rPr lang="tr-TR" sz="1800" dirty="0" smtClean="0"/>
              <a:t>Film Türleri / Prof. Dr. S. Ruken Öztürk</a:t>
            </a:r>
            <a:endParaRPr lang="tr-TR" sz="1800" dirty="0"/>
          </a:p>
        </p:txBody>
      </p:sp>
    </p:spTree>
    <p:extLst>
      <p:ext uri="{BB962C8B-B14F-4D97-AF65-F5344CB8AC3E}">
        <p14:creationId xmlns:p14="http://schemas.microsoft.com/office/powerpoint/2010/main" val="7822930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476673"/>
            <a:ext cx="7772400" cy="1152127"/>
          </a:xfrm>
        </p:spPr>
        <p:txBody>
          <a:bodyPr>
            <a:normAutofit/>
          </a:bodyPr>
          <a:lstStyle/>
          <a:p>
            <a:r>
              <a:rPr lang="tr-TR" sz="2400" i="1" dirty="0" smtClean="0">
                <a:latin typeface="Arial Narrow" panose="020B0606020202030204" pitchFamily="34" charset="0"/>
                <a:cs typeface="Times New Roman" panose="02020603050405020304" pitchFamily="18" charset="0"/>
              </a:rPr>
              <a:t>Road </a:t>
            </a:r>
            <a:r>
              <a:rPr lang="tr-TR" sz="2400" i="1" dirty="0" err="1" smtClean="0">
                <a:latin typeface="Arial Narrow" panose="020B0606020202030204" pitchFamily="34" charset="0"/>
                <a:cs typeface="Times New Roman" panose="02020603050405020304" pitchFamily="18" charset="0"/>
              </a:rPr>
              <a:t>trip</a:t>
            </a:r>
            <a:r>
              <a:rPr lang="tr-TR" sz="2400" i="1" dirty="0" smtClean="0">
                <a:latin typeface="Arial Narrow" panose="020B0606020202030204" pitchFamily="34" charset="0"/>
                <a:cs typeface="Times New Roman" panose="02020603050405020304" pitchFamily="18" charset="0"/>
              </a:rPr>
              <a:t> </a:t>
            </a:r>
            <a:r>
              <a:rPr lang="tr-TR" sz="2400" i="1" dirty="0" err="1" smtClean="0">
                <a:latin typeface="Arial Narrow" panose="020B0606020202030204" pitchFamily="34" charset="0"/>
                <a:cs typeface="Times New Roman" panose="02020603050405020304" pitchFamily="18" charset="0"/>
              </a:rPr>
              <a:t>movies</a:t>
            </a:r>
            <a:r>
              <a:rPr lang="tr-TR" sz="2400" dirty="0" err="1" smtClean="0">
                <a:latin typeface="Arial Narrow" panose="020B0606020202030204" pitchFamily="34" charset="0"/>
                <a:cs typeface="Times New Roman" panose="02020603050405020304" pitchFamily="18" charset="0"/>
              </a:rPr>
              <a:t>’e</a:t>
            </a:r>
            <a:r>
              <a:rPr lang="tr-TR" sz="2400" i="1" dirty="0" smtClean="0">
                <a:latin typeface="Arial Narrow" panose="020B0606020202030204" pitchFamily="34" charset="0"/>
                <a:cs typeface="Times New Roman" panose="02020603050405020304" pitchFamily="18" charset="0"/>
              </a:rPr>
              <a:t> </a:t>
            </a:r>
            <a:r>
              <a:rPr lang="tr-TR" sz="2400" dirty="0" smtClean="0">
                <a:latin typeface="Arial Narrow" panose="020B0606020202030204" pitchFamily="34" charset="0"/>
                <a:cs typeface="Times New Roman" panose="02020603050405020304" pitchFamily="18" charset="0"/>
              </a:rPr>
              <a:t>(yol filmlerine) ilham veren eserler:</a:t>
            </a:r>
            <a:endParaRPr lang="tr-TR" sz="2400" dirty="0">
              <a:latin typeface="Arial Narrow" panose="020B0606020202030204" pitchFamily="34" charset="0"/>
              <a:cs typeface="Times New Roman" panose="02020603050405020304" pitchFamily="18" charset="0"/>
            </a:endParaRPr>
          </a:p>
        </p:txBody>
      </p:sp>
      <p:sp>
        <p:nvSpPr>
          <p:cNvPr id="3" name="Alt Başlık 2"/>
          <p:cNvSpPr>
            <a:spLocks noGrp="1"/>
          </p:cNvSpPr>
          <p:nvPr>
            <p:ph type="subTitle" idx="1"/>
          </p:nvPr>
        </p:nvSpPr>
        <p:spPr>
          <a:xfrm>
            <a:off x="827584" y="1628800"/>
            <a:ext cx="7200800" cy="4010000"/>
          </a:xfrm>
        </p:spPr>
        <p:txBody>
          <a:bodyPr>
            <a:normAutofit/>
          </a:bodyPr>
          <a:lstStyle/>
          <a:p>
            <a:pPr algn="just"/>
            <a:r>
              <a:rPr lang="tr-TR" sz="2400" dirty="0" smtClean="0">
                <a:solidFill>
                  <a:schemeClr val="tx1"/>
                </a:solidFill>
                <a:latin typeface="Times New Roman" panose="02020603050405020304" pitchFamily="18" charset="0"/>
                <a:cs typeface="Times New Roman" panose="02020603050405020304" pitchFamily="18" charset="0"/>
              </a:rPr>
              <a:t>Elbette türe ilham veren edebi esrelerin en eskisi mitolojik hikâyelerdir, Homeros’un </a:t>
            </a:r>
            <a:r>
              <a:rPr lang="tr-TR" sz="2400" dirty="0" err="1" smtClean="0">
                <a:solidFill>
                  <a:schemeClr val="tx1"/>
                </a:solidFill>
                <a:latin typeface="Times New Roman" panose="02020603050405020304" pitchFamily="18" charset="0"/>
                <a:cs typeface="Times New Roman" panose="02020603050405020304" pitchFamily="18" charset="0"/>
              </a:rPr>
              <a:t>İlyada</a:t>
            </a:r>
            <a:r>
              <a:rPr lang="tr-TR" sz="2400" dirty="0" smtClean="0">
                <a:solidFill>
                  <a:schemeClr val="tx1"/>
                </a:solidFill>
                <a:latin typeface="Times New Roman" panose="02020603050405020304" pitchFamily="18" charset="0"/>
                <a:cs typeface="Times New Roman" panose="02020603050405020304" pitchFamily="18" charset="0"/>
              </a:rPr>
              <a:t> ve </a:t>
            </a:r>
            <a:r>
              <a:rPr lang="tr-TR" sz="2400" dirty="0" err="1" smtClean="0">
                <a:solidFill>
                  <a:schemeClr val="tx1"/>
                </a:solidFill>
                <a:latin typeface="Times New Roman" panose="02020603050405020304" pitchFamily="18" charset="0"/>
                <a:cs typeface="Times New Roman" panose="02020603050405020304" pitchFamily="18" charset="0"/>
              </a:rPr>
              <a:t>Odise</a:t>
            </a:r>
            <a:r>
              <a:rPr lang="tr-TR" sz="2400" dirty="0" smtClean="0">
                <a:solidFill>
                  <a:schemeClr val="tx1"/>
                </a:solidFill>
                <a:latin typeface="Times New Roman" panose="02020603050405020304" pitchFamily="18" charset="0"/>
                <a:cs typeface="Times New Roman" panose="02020603050405020304" pitchFamily="18" charset="0"/>
              </a:rPr>
              <a:t> (</a:t>
            </a:r>
            <a:r>
              <a:rPr lang="tr-TR" sz="2400" dirty="0" err="1" smtClean="0">
                <a:solidFill>
                  <a:schemeClr val="tx1"/>
                </a:solidFill>
                <a:latin typeface="Times New Roman" panose="02020603050405020304" pitchFamily="18" charset="0"/>
                <a:cs typeface="Times New Roman" panose="02020603050405020304" pitchFamily="18" charset="0"/>
              </a:rPr>
              <a:t>Odysseia</a:t>
            </a:r>
            <a:r>
              <a:rPr lang="tr-TR" sz="2400" dirty="0" smtClean="0">
                <a:solidFill>
                  <a:schemeClr val="tx1"/>
                </a:solidFill>
                <a:latin typeface="Times New Roman" panose="02020603050405020304" pitchFamily="18" charset="0"/>
                <a:cs typeface="Times New Roman" panose="02020603050405020304" pitchFamily="18" charset="0"/>
              </a:rPr>
              <a:t>) destanı gibi. </a:t>
            </a:r>
          </a:p>
          <a:p>
            <a:pPr algn="just"/>
            <a:r>
              <a:rPr lang="tr-TR" sz="2400" dirty="0" smtClean="0">
                <a:solidFill>
                  <a:schemeClr val="tx1"/>
                </a:solidFill>
                <a:latin typeface="Times New Roman" panose="02020603050405020304" pitchFamily="18" charset="0"/>
                <a:cs typeface="Times New Roman" panose="02020603050405020304" pitchFamily="18" charset="0"/>
              </a:rPr>
              <a:t>Diğerleri </a:t>
            </a:r>
            <a:r>
              <a:rPr lang="tr-TR" sz="2400" dirty="0" smtClean="0">
                <a:solidFill>
                  <a:schemeClr val="tx1"/>
                </a:solidFill>
                <a:latin typeface="Times New Roman" panose="02020603050405020304" pitchFamily="18" charset="0"/>
                <a:cs typeface="Times New Roman" panose="02020603050405020304" pitchFamily="18" charset="0"/>
              </a:rPr>
              <a:t>arasında</a:t>
            </a:r>
          </a:p>
          <a:p>
            <a:pPr algn="just"/>
            <a:r>
              <a:rPr lang="tr-TR" sz="2400" dirty="0" smtClean="0">
                <a:solidFill>
                  <a:schemeClr val="tx1"/>
                </a:solidFill>
                <a:latin typeface="Times New Roman" panose="02020603050405020304" pitchFamily="18" charset="0"/>
                <a:cs typeface="Times New Roman" panose="02020603050405020304" pitchFamily="18" charset="0"/>
              </a:rPr>
              <a:t/>
            </a:r>
            <a:br>
              <a:rPr lang="tr-TR" sz="2400" dirty="0" smtClean="0">
                <a:solidFill>
                  <a:schemeClr val="tx1"/>
                </a:solidFill>
                <a:latin typeface="Times New Roman" panose="02020603050405020304" pitchFamily="18" charset="0"/>
                <a:cs typeface="Times New Roman" panose="02020603050405020304" pitchFamily="18" charset="0"/>
              </a:rPr>
            </a:br>
            <a:r>
              <a:rPr lang="tr-TR" sz="2400" dirty="0" smtClean="0">
                <a:solidFill>
                  <a:schemeClr val="tx1"/>
                </a:solidFill>
                <a:latin typeface="Times New Roman" panose="02020603050405020304" pitchFamily="18" charset="0"/>
                <a:cs typeface="Times New Roman" panose="02020603050405020304" pitchFamily="18" charset="0"/>
              </a:rPr>
              <a:t>Cervantes’in </a:t>
            </a:r>
            <a:r>
              <a:rPr lang="tr-TR" sz="2400" i="1" dirty="0" smtClean="0">
                <a:solidFill>
                  <a:schemeClr val="tx1"/>
                </a:solidFill>
                <a:latin typeface="Times New Roman" panose="02020603050405020304" pitchFamily="18" charset="0"/>
                <a:cs typeface="Times New Roman" panose="02020603050405020304" pitchFamily="18" charset="0"/>
              </a:rPr>
              <a:t>Don </a:t>
            </a:r>
            <a:r>
              <a:rPr lang="tr-TR" sz="2400" i="1" dirty="0" err="1" smtClean="0">
                <a:solidFill>
                  <a:schemeClr val="tx1"/>
                </a:solidFill>
                <a:latin typeface="Times New Roman" panose="02020603050405020304" pitchFamily="18" charset="0"/>
                <a:cs typeface="Times New Roman" panose="02020603050405020304" pitchFamily="18" charset="0"/>
              </a:rPr>
              <a:t>Quijote</a:t>
            </a:r>
            <a:r>
              <a:rPr lang="tr-TR" sz="2400" dirty="0" err="1" smtClean="0">
                <a:solidFill>
                  <a:schemeClr val="tx1"/>
                </a:solidFill>
                <a:latin typeface="Times New Roman" panose="02020603050405020304" pitchFamily="18" charset="0"/>
                <a:cs typeface="Times New Roman" panose="02020603050405020304" pitchFamily="18" charset="0"/>
              </a:rPr>
              <a:t>’u</a:t>
            </a:r>
            <a:r>
              <a:rPr lang="tr-TR" sz="2400" dirty="0" smtClean="0">
                <a:solidFill>
                  <a:schemeClr val="tx1"/>
                </a:solidFill>
                <a:latin typeface="Times New Roman" panose="02020603050405020304" pitchFamily="18" charset="0"/>
                <a:cs typeface="Times New Roman" panose="02020603050405020304" pitchFamily="18" charset="0"/>
              </a:rPr>
              <a:t> (1615), Mark Twain’in </a:t>
            </a:r>
            <a:r>
              <a:rPr lang="tr-TR" sz="2400" i="1" dirty="0" smtClean="0">
                <a:solidFill>
                  <a:schemeClr val="tx1"/>
                </a:solidFill>
                <a:latin typeface="Times New Roman" panose="02020603050405020304" pitchFamily="18" charset="0"/>
                <a:cs typeface="Times New Roman" panose="02020603050405020304" pitchFamily="18" charset="0"/>
              </a:rPr>
              <a:t>Adventures of </a:t>
            </a:r>
            <a:r>
              <a:rPr lang="tr-TR" sz="2400" i="1" dirty="0" err="1" smtClean="0">
                <a:solidFill>
                  <a:schemeClr val="tx1"/>
                </a:solidFill>
                <a:latin typeface="Times New Roman" panose="02020603050405020304" pitchFamily="18" charset="0"/>
                <a:cs typeface="Times New Roman" panose="02020603050405020304" pitchFamily="18" charset="0"/>
              </a:rPr>
              <a:t>Huckleberry</a:t>
            </a:r>
            <a:r>
              <a:rPr lang="tr-TR" sz="2400" i="1" dirty="0" smtClean="0">
                <a:solidFill>
                  <a:schemeClr val="tx1"/>
                </a:solidFill>
                <a:latin typeface="Times New Roman" panose="02020603050405020304" pitchFamily="18" charset="0"/>
                <a:cs typeface="Times New Roman" panose="02020603050405020304" pitchFamily="18" charset="0"/>
              </a:rPr>
              <a:t> </a:t>
            </a:r>
            <a:r>
              <a:rPr lang="tr-TR" sz="2400" i="1" dirty="0" err="1" smtClean="0">
                <a:solidFill>
                  <a:schemeClr val="tx1"/>
                </a:solidFill>
                <a:latin typeface="Times New Roman" panose="02020603050405020304" pitchFamily="18" charset="0"/>
                <a:cs typeface="Times New Roman" panose="02020603050405020304" pitchFamily="18" charset="0"/>
              </a:rPr>
              <a:t>Finn</a:t>
            </a:r>
            <a:r>
              <a:rPr lang="tr-TR" sz="2400" dirty="0" err="1" smtClean="0">
                <a:solidFill>
                  <a:schemeClr val="tx1"/>
                </a:solidFill>
                <a:latin typeface="Times New Roman" panose="02020603050405020304" pitchFamily="18" charset="0"/>
                <a:cs typeface="Times New Roman" panose="02020603050405020304" pitchFamily="18" charset="0"/>
              </a:rPr>
              <a:t>’i</a:t>
            </a:r>
            <a:r>
              <a:rPr lang="tr-TR" sz="2400" dirty="0" smtClean="0">
                <a:solidFill>
                  <a:schemeClr val="tx1"/>
                </a:solidFill>
                <a:latin typeface="Times New Roman" panose="02020603050405020304" pitchFamily="18" charset="0"/>
                <a:cs typeface="Times New Roman" panose="02020603050405020304" pitchFamily="18" charset="0"/>
              </a:rPr>
              <a:t> (1885), yenilerde ise </a:t>
            </a:r>
            <a:r>
              <a:rPr lang="tr-TR" sz="2400" dirty="0" err="1" smtClean="0">
                <a:solidFill>
                  <a:schemeClr val="tx1"/>
                </a:solidFill>
                <a:latin typeface="Times New Roman" panose="02020603050405020304" pitchFamily="18" charset="0"/>
                <a:cs typeface="Times New Roman" panose="02020603050405020304" pitchFamily="18" charset="0"/>
              </a:rPr>
              <a:t>Jack</a:t>
            </a:r>
            <a:r>
              <a:rPr lang="tr-TR" sz="2400" dirty="0" smtClean="0">
                <a:solidFill>
                  <a:schemeClr val="tx1"/>
                </a:solidFill>
                <a:latin typeface="Times New Roman" panose="02020603050405020304" pitchFamily="18" charset="0"/>
                <a:cs typeface="Times New Roman" panose="02020603050405020304" pitchFamily="18" charset="0"/>
              </a:rPr>
              <a:t> </a:t>
            </a:r>
            <a:r>
              <a:rPr lang="tr-TR" sz="2400" dirty="0" err="1" smtClean="0">
                <a:solidFill>
                  <a:schemeClr val="tx1"/>
                </a:solidFill>
                <a:latin typeface="Times New Roman" panose="02020603050405020304" pitchFamily="18" charset="0"/>
                <a:cs typeface="Times New Roman" panose="02020603050405020304" pitchFamily="18" charset="0"/>
              </a:rPr>
              <a:t>Kerouac’ın</a:t>
            </a:r>
            <a:r>
              <a:rPr lang="tr-TR" sz="2400" dirty="0" smtClean="0">
                <a:solidFill>
                  <a:schemeClr val="tx1"/>
                </a:solidFill>
                <a:latin typeface="Times New Roman" panose="02020603050405020304" pitchFamily="18" charset="0"/>
                <a:cs typeface="Times New Roman" panose="02020603050405020304" pitchFamily="18" charset="0"/>
              </a:rPr>
              <a:t> </a:t>
            </a:r>
            <a:r>
              <a:rPr lang="tr-TR" sz="2400" i="1" dirty="0" smtClean="0">
                <a:solidFill>
                  <a:schemeClr val="tx1"/>
                </a:solidFill>
                <a:latin typeface="Times New Roman" panose="02020603050405020304" pitchFamily="18" charset="0"/>
                <a:cs typeface="Times New Roman" panose="02020603050405020304" pitchFamily="18" charset="0"/>
              </a:rPr>
              <a:t>On </a:t>
            </a:r>
            <a:r>
              <a:rPr lang="tr-TR" sz="2400" i="1" dirty="0" err="1" smtClean="0">
                <a:solidFill>
                  <a:schemeClr val="tx1"/>
                </a:solidFill>
                <a:latin typeface="Times New Roman" panose="02020603050405020304" pitchFamily="18" charset="0"/>
                <a:cs typeface="Times New Roman" panose="02020603050405020304" pitchFamily="18" charset="0"/>
              </a:rPr>
              <a:t>the</a:t>
            </a:r>
            <a:r>
              <a:rPr lang="tr-TR" sz="2400" i="1" dirty="0" smtClean="0">
                <a:solidFill>
                  <a:schemeClr val="tx1"/>
                </a:solidFill>
                <a:latin typeface="Times New Roman" panose="02020603050405020304" pitchFamily="18" charset="0"/>
                <a:cs typeface="Times New Roman" panose="02020603050405020304" pitchFamily="18" charset="0"/>
              </a:rPr>
              <a:t> Road </a:t>
            </a:r>
            <a:r>
              <a:rPr lang="tr-TR" sz="2400" dirty="0" smtClean="0">
                <a:solidFill>
                  <a:schemeClr val="tx1"/>
                </a:solidFill>
                <a:latin typeface="Times New Roman" panose="02020603050405020304" pitchFamily="18" charset="0"/>
                <a:cs typeface="Times New Roman" panose="02020603050405020304" pitchFamily="18" charset="0"/>
              </a:rPr>
              <a:t>(1957) adlı eserleri sayılabilir.</a:t>
            </a:r>
            <a:endParaRPr lang="tr-TR" sz="2400" dirty="0">
              <a:solidFill>
                <a:schemeClr val="tx1"/>
              </a:solidFill>
              <a:latin typeface="Times New Roman" panose="02020603050405020304" pitchFamily="18" charset="0"/>
              <a:cs typeface="Times New Roman" panose="02020603050405020304" pitchFamily="18" charset="0"/>
            </a:endParaRPr>
          </a:p>
        </p:txBody>
      </p:sp>
      <p:sp>
        <p:nvSpPr>
          <p:cNvPr id="4" name="Altbilgi Yer Tutucusu 3"/>
          <p:cNvSpPr>
            <a:spLocks noGrp="1"/>
          </p:cNvSpPr>
          <p:nvPr>
            <p:ph type="ftr" sz="quarter" idx="11"/>
          </p:nvPr>
        </p:nvSpPr>
        <p:spPr>
          <a:xfrm>
            <a:off x="3124200" y="6356350"/>
            <a:ext cx="3896072" cy="365125"/>
          </a:xfrm>
        </p:spPr>
        <p:txBody>
          <a:bodyPr/>
          <a:lstStyle/>
          <a:p>
            <a:r>
              <a:rPr lang="tr-TR" sz="1800" dirty="0" smtClean="0"/>
              <a:t>Film Türleri / Prof. Dr. S. Ruken Öztürk</a:t>
            </a:r>
            <a:endParaRPr lang="tr-TR" sz="1800" dirty="0"/>
          </a:p>
        </p:txBody>
      </p:sp>
    </p:spTree>
    <p:extLst>
      <p:ext uri="{BB962C8B-B14F-4D97-AF65-F5344CB8AC3E}">
        <p14:creationId xmlns:p14="http://schemas.microsoft.com/office/powerpoint/2010/main" val="39277525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260648"/>
            <a:ext cx="7772400" cy="1368152"/>
          </a:xfrm>
        </p:spPr>
        <p:txBody>
          <a:bodyPr>
            <a:normAutofit/>
          </a:bodyPr>
          <a:lstStyle/>
          <a:p>
            <a:r>
              <a:rPr lang="tr-TR" sz="2400" dirty="0">
                <a:latin typeface="Arial Narrow" panose="020B0606020202030204" pitchFamily="34" charset="0"/>
                <a:cs typeface="Times New Roman" panose="02020603050405020304" pitchFamily="18" charset="0"/>
              </a:rPr>
              <a:t>Klasik bir örnek: </a:t>
            </a:r>
            <a:r>
              <a:rPr lang="tr-TR" sz="2400" i="1" dirty="0" err="1">
                <a:latin typeface="Arial Narrow" panose="020B0606020202030204" pitchFamily="34" charset="0"/>
                <a:cs typeface="Times New Roman" panose="02020603050405020304" pitchFamily="18" charset="0"/>
              </a:rPr>
              <a:t>Easy</a:t>
            </a:r>
            <a:r>
              <a:rPr lang="tr-TR" sz="2400" i="1" dirty="0">
                <a:latin typeface="Arial Narrow" panose="020B0606020202030204" pitchFamily="34" charset="0"/>
                <a:cs typeface="Times New Roman" panose="02020603050405020304" pitchFamily="18" charset="0"/>
              </a:rPr>
              <a:t> </a:t>
            </a:r>
            <a:r>
              <a:rPr lang="tr-TR" sz="2400" i="1" dirty="0" err="1">
                <a:latin typeface="Arial Narrow" panose="020B0606020202030204" pitchFamily="34" charset="0"/>
                <a:cs typeface="Times New Roman" panose="02020603050405020304" pitchFamily="18" charset="0"/>
              </a:rPr>
              <a:t>Rider</a:t>
            </a:r>
            <a:r>
              <a:rPr lang="tr-TR" sz="2400" i="1" dirty="0">
                <a:latin typeface="Arial Narrow" panose="020B0606020202030204" pitchFamily="34" charset="0"/>
                <a:cs typeface="Times New Roman" panose="02020603050405020304" pitchFamily="18" charset="0"/>
              </a:rPr>
              <a:t> </a:t>
            </a:r>
            <a:r>
              <a:rPr lang="tr-TR" sz="2400" dirty="0">
                <a:latin typeface="Arial Narrow" panose="020B0606020202030204" pitchFamily="34" charset="0"/>
                <a:cs typeface="Times New Roman" panose="02020603050405020304" pitchFamily="18" charset="0"/>
              </a:rPr>
              <a:t>(</a:t>
            </a:r>
            <a:r>
              <a:rPr lang="tr-TR" sz="2400" dirty="0" err="1">
                <a:latin typeface="Arial Narrow" panose="020B0606020202030204" pitchFamily="34" charset="0"/>
                <a:cs typeface="Times New Roman" panose="02020603050405020304" pitchFamily="18" charset="0"/>
              </a:rPr>
              <a:t>Dennis</a:t>
            </a:r>
            <a:r>
              <a:rPr lang="tr-TR" sz="2400" dirty="0">
                <a:latin typeface="Arial Narrow" panose="020B0606020202030204" pitchFamily="34" charset="0"/>
                <a:cs typeface="Times New Roman" panose="02020603050405020304" pitchFamily="18" charset="0"/>
              </a:rPr>
              <a:t> </a:t>
            </a:r>
            <a:r>
              <a:rPr lang="tr-TR" sz="2400" dirty="0" err="1">
                <a:latin typeface="Arial Narrow" panose="020B0606020202030204" pitchFamily="34" charset="0"/>
                <a:cs typeface="Times New Roman" panose="02020603050405020304" pitchFamily="18" charset="0"/>
              </a:rPr>
              <a:t>Hopper</a:t>
            </a:r>
            <a:r>
              <a:rPr lang="tr-TR" sz="2400" dirty="0">
                <a:latin typeface="Arial Narrow" panose="020B0606020202030204" pitchFamily="34" charset="0"/>
                <a:cs typeface="Times New Roman" panose="02020603050405020304" pitchFamily="18" charset="0"/>
              </a:rPr>
              <a:t>, 1969)</a:t>
            </a:r>
            <a:endParaRPr lang="tr-TR" sz="2400" dirty="0">
              <a:latin typeface="Arial Narrow" panose="020B0606020202030204" pitchFamily="34" charset="0"/>
            </a:endParaRPr>
          </a:p>
        </p:txBody>
      </p:sp>
      <p:sp>
        <p:nvSpPr>
          <p:cNvPr id="3" name="Alt Başlık 2"/>
          <p:cNvSpPr>
            <a:spLocks noGrp="1"/>
          </p:cNvSpPr>
          <p:nvPr>
            <p:ph type="subTitle" idx="1"/>
          </p:nvPr>
        </p:nvSpPr>
        <p:spPr>
          <a:xfrm>
            <a:off x="1259632" y="1772816"/>
            <a:ext cx="6400800" cy="4176464"/>
          </a:xfrm>
        </p:spPr>
        <p:txBody>
          <a:bodyPr>
            <a:normAutofit/>
          </a:bodyPr>
          <a:lstStyle/>
          <a:p>
            <a:pPr algn="just"/>
            <a:r>
              <a:rPr lang="tr-TR" sz="2400" dirty="0" smtClean="0">
                <a:solidFill>
                  <a:schemeClr val="tx1"/>
                </a:solidFill>
                <a:latin typeface="Times New Roman" panose="02020603050405020304" pitchFamily="18" charset="0"/>
                <a:cs typeface="Times New Roman" panose="02020603050405020304" pitchFamily="18" charset="0"/>
              </a:rPr>
              <a:t>İsyankar iki erkeği </a:t>
            </a:r>
            <a:r>
              <a:rPr lang="tr-TR" sz="2400" dirty="0" err="1" smtClean="0">
                <a:solidFill>
                  <a:schemeClr val="tx1"/>
                </a:solidFill>
                <a:latin typeface="Times New Roman" panose="02020603050405020304" pitchFamily="18" charset="0"/>
                <a:cs typeface="Times New Roman" panose="02020603050405020304" pitchFamily="18" charset="0"/>
              </a:rPr>
              <a:t>Dennis</a:t>
            </a:r>
            <a:r>
              <a:rPr lang="tr-TR" sz="2400" dirty="0" smtClean="0">
                <a:solidFill>
                  <a:schemeClr val="tx1"/>
                </a:solidFill>
                <a:latin typeface="Times New Roman" panose="02020603050405020304" pitchFamily="18" charset="0"/>
                <a:cs typeface="Times New Roman" panose="02020603050405020304" pitchFamily="18" charset="0"/>
              </a:rPr>
              <a:t> </a:t>
            </a:r>
            <a:r>
              <a:rPr lang="tr-TR" sz="2400" dirty="0" err="1" smtClean="0">
                <a:solidFill>
                  <a:schemeClr val="tx1"/>
                </a:solidFill>
                <a:latin typeface="Times New Roman" panose="02020603050405020304" pitchFamily="18" charset="0"/>
                <a:cs typeface="Times New Roman" panose="02020603050405020304" pitchFamily="18" charset="0"/>
              </a:rPr>
              <a:t>Hopper</a:t>
            </a:r>
            <a:r>
              <a:rPr lang="tr-TR" sz="2400" dirty="0" smtClean="0">
                <a:solidFill>
                  <a:schemeClr val="tx1"/>
                </a:solidFill>
                <a:latin typeface="Times New Roman" panose="02020603050405020304" pitchFamily="18" charset="0"/>
                <a:cs typeface="Times New Roman" panose="02020603050405020304" pitchFamily="18" charset="0"/>
              </a:rPr>
              <a:t> ve Peter </a:t>
            </a:r>
            <a:r>
              <a:rPr lang="tr-TR" sz="2400" dirty="0">
                <a:solidFill>
                  <a:schemeClr val="tx1"/>
                </a:solidFill>
                <a:latin typeface="Times New Roman" panose="02020603050405020304" pitchFamily="18" charset="0"/>
                <a:cs typeface="Times New Roman" panose="02020603050405020304" pitchFamily="18" charset="0"/>
              </a:rPr>
              <a:t>F</a:t>
            </a:r>
            <a:r>
              <a:rPr lang="tr-TR" sz="2400" dirty="0" smtClean="0">
                <a:solidFill>
                  <a:schemeClr val="tx1"/>
                </a:solidFill>
                <a:latin typeface="Times New Roman" panose="02020603050405020304" pitchFamily="18" charset="0"/>
                <a:cs typeface="Times New Roman" panose="02020603050405020304" pitchFamily="18" charset="0"/>
              </a:rPr>
              <a:t>onda oynar. İki oyuncu filmi yazmış, </a:t>
            </a:r>
            <a:r>
              <a:rPr lang="tr-TR" sz="2400" dirty="0" err="1" smtClean="0">
                <a:solidFill>
                  <a:schemeClr val="tx1"/>
                </a:solidFill>
                <a:latin typeface="Times New Roman" panose="02020603050405020304" pitchFamily="18" charset="0"/>
                <a:cs typeface="Times New Roman" panose="02020603050405020304" pitchFamily="18" charset="0"/>
              </a:rPr>
              <a:t>Hopper</a:t>
            </a:r>
            <a:r>
              <a:rPr lang="tr-TR" sz="2400" dirty="0" smtClean="0">
                <a:solidFill>
                  <a:schemeClr val="tx1"/>
                </a:solidFill>
                <a:latin typeface="Times New Roman" panose="02020603050405020304" pitchFamily="18" charset="0"/>
                <a:cs typeface="Times New Roman" panose="02020603050405020304" pitchFamily="18" charset="0"/>
              </a:rPr>
              <a:t> yönetmiştir. Filmde nedensellik ilişkisi fazla kurulmaz, gevşek bir olay örgüsü vardır. İki genç, batıdan doğuya, Los Angeles’tan New Orleans’a motosikletle yapılan bu yolculuk boyunca ABD’de olan olaylar, insanlarla karşılaşırlar. Pek hoş karşılandıkları söylenemez, filmin sonu kötü biter.</a:t>
            </a:r>
          </a:p>
          <a:p>
            <a:pPr algn="just"/>
            <a:r>
              <a:rPr lang="tr-TR" sz="2400" dirty="0">
                <a:solidFill>
                  <a:schemeClr val="tx1"/>
                </a:solidFill>
                <a:latin typeface="Times New Roman" panose="02020603050405020304" pitchFamily="18" charset="0"/>
                <a:cs typeface="Times New Roman" panose="02020603050405020304" pitchFamily="18" charset="0"/>
                <a:hlinkClick r:id="rId2"/>
              </a:rPr>
              <a:t>https://</a:t>
            </a:r>
            <a:r>
              <a:rPr lang="tr-TR" sz="2400" dirty="0" smtClean="0">
                <a:solidFill>
                  <a:schemeClr val="tx1"/>
                </a:solidFill>
                <a:latin typeface="Times New Roman" panose="02020603050405020304" pitchFamily="18" charset="0"/>
                <a:cs typeface="Times New Roman" panose="02020603050405020304" pitchFamily="18" charset="0"/>
                <a:hlinkClick r:id="rId2"/>
              </a:rPr>
              <a:t>www.youtube.com/watch?v=GwST6mpT7Ds</a:t>
            </a:r>
            <a:endParaRPr lang="tr-TR" sz="2400" dirty="0" smtClean="0">
              <a:solidFill>
                <a:schemeClr val="tx1"/>
              </a:solidFill>
              <a:latin typeface="Times New Roman" panose="02020603050405020304" pitchFamily="18" charset="0"/>
              <a:cs typeface="Times New Roman" panose="02020603050405020304" pitchFamily="18" charset="0"/>
            </a:endParaRPr>
          </a:p>
          <a:p>
            <a:pPr algn="just"/>
            <a:endParaRPr lang="tr-TR" sz="2400" dirty="0">
              <a:solidFill>
                <a:schemeClr val="tx1"/>
              </a:solidFill>
              <a:latin typeface="Times New Roman" panose="02020603050405020304" pitchFamily="18" charset="0"/>
              <a:cs typeface="Times New Roman" panose="02020603050405020304" pitchFamily="18" charset="0"/>
            </a:endParaRPr>
          </a:p>
        </p:txBody>
      </p:sp>
      <p:sp>
        <p:nvSpPr>
          <p:cNvPr id="4" name="Altbilgi Yer Tutucusu 3"/>
          <p:cNvSpPr>
            <a:spLocks noGrp="1"/>
          </p:cNvSpPr>
          <p:nvPr>
            <p:ph type="ftr" sz="quarter" idx="11"/>
          </p:nvPr>
        </p:nvSpPr>
        <p:spPr>
          <a:xfrm>
            <a:off x="3124200" y="6356350"/>
            <a:ext cx="3680048" cy="365125"/>
          </a:xfrm>
        </p:spPr>
        <p:txBody>
          <a:bodyPr/>
          <a:lstStyle/>
          <a:p>
            <a:r>
              <a:rPr lang="tr-TR" sz="1800" dirty="0" smtClean="0"/>
              <a:t>Film Türleri / Prof. Dr. S. Ruken Öztürk</a:t>
            </a:r>
            <a:endParaRPr lang="tr-TR" sz="1800" dirty="0"/>
          </a:p>
        </p:txBody>
      </p:sp>
    </p:spTree>
    <p:extLst>
      <p:ext uri="{BB962C8B-B14F-4D97-AF65-F5344CB8AC3E}">
        <p14:creationId xmlns:p14="http://schemas.microsoft.com/office/powerpoint/2010/main" val="31533985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404665"/>
            <a:ext cx="7772400" cy="864095"/>
          </a:xfrm>
        </p:spPr>
        <p:txBody>
          <a:bodyPr>
            <a:normAutofit/>
          </a:bodyPr>
          <a:lstStyle/>
          <a:p>
            <a:r>
              <a:rPr lang="tr-TR" sz="2400" dirty="0" smtClean="0">
                <a:latin typeface="Arial Narrow" panose="020B0606020202030204" pitchFamily="34" charset="0"/>
                <a:cs typeface="Times New Roman" panose="02020603050405020304" pitchFamily="18" charset="0"/>
              </a:rPr>
              <a:t>Farklı örnekler</a:t>
            </a:r>
            <a:endParaRPr lang="tr-TR" sz="2400" dirty="0">
              <a:latin typeface="Arial Narrow" panose="020B0606020202030204" pitchFamily="34" charset="0"/>
              <a:cs typeface="Times New Roman" panose="02020603050405020304" pitchFamily="18" charset="0"/>
            </a:endParaRPr>
          </a:p>
        </p:txBody>
      </p:sp>
      <p:sp>
        <p:nvSpPr>
          <p:cNvPr id="3" name="Alt Başlık 2"/>
          <p:cNvSpPr>
            <a:spLocks noGrp="1"/>
          </p:cNvSpPr>
          <p:nvPr>
            <p:ph type="subTitle" idx="1"/>
          </p:nvPr>
        </p:nvSpPr>
        <p:spPr>
          <a:xfrm>
            <a:off x="1371600" y="1196752"/>
            <a:ext cx="6728792" cy="4442048"/>
          </a:xfrm>
        </p:spPr>
        <p:txBody>
          <a:bodyPr>
            <a:normAutofit/>
          </a:bodyPr>
          <a:lstStyle/>
          <a:p>
            <a:pPr algn="just"/>
            <a:r>
              <a:rPr lang="tr-TR" sz="2200" dirty="0" smtClean="0">
                <a:solidFill>
                  <a:schemeClr val="tx1"/>
                </a:solidFill>
                <a:latin typeface="Times New Roman" panose="02020603050405020304" pitchFamily="18" charset="0"/>
                <a:cs typeface="Times New Roman" panose="02020603050405020304" pitchFamily="18" charset="0"/>
              </a:rPr>
              <a:t>İlk örneği </a:t>
            </a:r>
            <a:r>
              <a:rPr lang="tr-TR" sz="2200" dirty="0" err="1" smtClean="0">
                <a:solidFill>
                  <a:schemeClr val="tx1"/>
                </a:solidFill>
                <a:latin typeface="Times New Roman" panose="02020603050405020304" pitchFamily="18" charset="0"/>
                <a:cs typeface="Times New Roman" panose="02020603050405020304" pitchFamily="18" charset="0"/>
              </a:rPr>
              <a:t>Lumiere</a:t>
            </a:r>
            <a:r>
              <a:rPr lang="tr-TR" sz="2200" dirty="0" smtClean="0">
                <a:solidFill>
                  <a:schemeClr val="tx1"/>
                </a:solidFill>
                <a:latin typeface="Times New Roman" panose="02020603050405020304" pitchFamily="18" charset="0"/>
                <a:cs typeface="Times New Roman" panose="02020603050405020304" pitchFamily="18" charset="0"/>
              </a:rPr>
              <a:t> kardeşlerin </a:t>
            </a:r>
            <a:r>
              <a:rPr lang="tr-TR" sz="2200" i="1" dirty="0" smtClean="0">
                <a:solidFill>
                  <a:schemeClr val="tx1"/>
                </a:solidFill>
                <a:latin typeface="Times New Roman" panose="02020603050405020304" pitchFamily="18" charset="0"/>
                <a:cs typeface="Times New Roman" panose="02020603050405020304" pitchFamily="18" charset="0"/>
              </a:rPr>
              <a:t>Bir Trenin </a:t>
            </a:r>
            <a:r>
              <a:rPr lang="tr-TR" sz="2200" i="1" dirty="0">
                <a:solidFill>
                  <a:schemeClr val="tx1"/>
                </a:solidFill>
                <a:latin typeface="Times New Roman" panose="02020603050405020304" pitchFamily="18" charset="0"/>
                <a:cs typeface="Times New Roman" panose="02020603050405020304" pitchFamily="18" charset="0"/>
              </a:rPr>
              <a:t>G</a:t>
            </a:r>
            <a:r>
              <a:rPr lang="tr-TR" sz="2200" i="1" dirty="0" smtClean="0">
                <a:solidFill>
                  <a:schemeClr val="tx1"/>
                </a:solidFill>
                <a:latin typeface="Times New Roman" panose="02020603050405020304" pitchFamily="18" charset="0"/>
                <a:cs typeface="Times New Roman" panose="02020603050405020304" pitchFamily="18" charset="0"/>
              </a:rPr>
              <a:t>ara </a:t>
            </a:r>
            <a:r>
              <a:rPr lang="tr-TR" sz="2200" i="1" dirty="0" err="1" smtClean="0">
                <a:solidFill>
                  <a:schemeClr val="tx1"/>
                </a:solidFill>
                <a:latin typeface="Times New Roman" panose="02020603050405020304" pitchFamily="18" charset="0"/>
                <a:cs typeface="Times New Roman" panose="02020603050405020304" pitchFamily="18" charset="0"/>
              </a:rPr>
              <a:t>Girişi</a:t>
            </a:r>
            <a:r>
              <a:rPr lang="tr-TR" sz="2200" dirty="0" err="1" smtClean="0">
                <a:solidFill>
                  <a:schemeClr val="tx1"/>
                </a:solidFill>
                <a:latin typeface="Times New Roman" panose="02020603050405020304" pitchFamily="18" charset="0"/>
                <a:cs typeface="Times New Roman" panose="02020603050405020304" pitchFamily="18" charset="0"/>
              </a:rPr>
              <a:t>’dir</a:t>
            </a:r>
            <a:r>
              <a:rPr lang="tr-TR" sz="2200" dirty="0" smtClean="0">
                <a:solidFill>
                  <a:schemeClr val="tx1"/>
                </a:solidFill>
                <a:latin typeface="Times New Roman" panose="02020603050405020304" pitchFamily="18" charset="0"/>
                <a:cs typeface="Times New Roman" panose="02020603050405020304" pitchFamily="18" charset="0"/>
              </a:rPr>
              <a:t>. </a:t>
            </a:r>
          </a:p>
          <a:p>
            <a:pPr algn="just"/>
            <a:r>
              <a:rPr lang="tr-TR" sz="2200" dirty="0" smtClean="0">
                <a:solidFill>
                  <a:schemeClr val="tx1"/>
                </a:solidFill>
                <a:latin typeface="Times New Roman" panose="02020603050405020304" pitchFamily="18" charset="0"/>
                <a:cs typeface="Times New Roman" panose="02020603050405020304" pitchFamily="18" charset="0"/>
              </a:rPr>
              <a:t>Steven Spielberg </a:t>
            </a:r>
            <a:r>
              <a:rPr lang="tr-TR" sz="2200" i="1" dirty="0" err="1" smtClean="0">
                <a:solidFill>
                  <a:schemeClr val="tx1"/>
                </a:solidFill>
                <a:latin typeface="Times New Roman" panose="02020603050405020304" pitchFamily="18" charset="0"/>
                <a:cs typeface="Times New Roman" panose="02020603050405020304" pitchFamily="18" charset="0"/>
              </a:rPr>
              <a:t>Duel</a:t>
            </a:r>
            <a:r>
              <a:rPr lang="tr-TR" sz="2200" dirty="0" smtClean="0">
                <a:solidFill>
                  <a:schemeClr val="tx1"/>
                </a:solidFill>
                <a:latin typeface="Times New Roman" panose="02020603050405020304" pitchFamily="18" charset="0"/>
                <a:cs typeface="Times New Roman" panose="02020603050405020304" pitchFamily="18" charset="0"/>
              </a:rPr>
              <a:t> filmini bir televizyon filmi olarak 1971’de </a:t>
            </a:r>
            <a:r>
              <a:rPr lang="tr-TR" sz="2200" dirty="0">
                <a:solidFill>
                  <a:schemeClr val="tx1"/>
                </a:solidFill>
                <a:latin typeface="Times New Roman" panose="02020603050405020304" pitchFamily="18" charset="0"/>
                <a:cs typeface="Times New Roman" panose="02020603050405020304" pitchFamily="18" charset="0"/>
              </a:rPr>
              <a:t>çekti. Filmde bir erkek yola çıkar ve yoldayken bir tır şoförü durup dururken adamı rahatsız etmeye başlar. Taciz eder. Tırın ve arabanın, iki şoförün amansız mücadelesi filmin tamamına yayılmıştır</a:t>
            </a:r>
            <a:r>
              <a:rPr lang="tr-TR" sz="2200" dirty="0" smtClean="0">
                <a:solidFill>
                  <a:schemeClr val="tx1"/>
                </a:solidFill>
                <a:latin typeface="Times New Roman" panose="02020603050405020304" pitchFamily="18" charset="0"/>
                <a:cs typeface="Times New Roman" panose="02020603050405020304" pitchFamily="18" charset="0"/>
              </a:rPr>
              <a:t>.</a:t>
            </a:r>
          </a:p>
          <a:p>
            <a:pPr algn="just"/>
            <a:r>
              <a:rPr lang="tr-TR" sz="2200" dirty="0">
                <a:solidFill>
                  <a:schemeClr val="tx1"/>
                </a:solidFill>
                <a:latin typeface="Times New Roman" panose="02020603050405020304" pitchFamily="18" charset="0"/>
                <a:cs typeface="Times New Roman" panose="02020603050405020304" pitchFamily="18" charset="0"/>
                <a:hlinkClick r:id="rId2"/>
              </a:rPr>
              <a:t>https://</a:t>
            </a:r>
            <a:r>
              <a:rPr lang="tr-TR" sz="2200" dirty="0" smtClean="0">
                <a:solidFill>
                  <a:schemeClr val="tx1"/>
                </a:solidFill>
                <a:latin typeface="Times New Roman" panose="02020603050405020304" pitchFamily="18" charset="0"/>
                <a:cs typeface="Times New Roman" panose="02020603050405020304" pitchFamily="18" charset="0"/>
                <a:hlinkClick r:id="rId2"/>
              </a:rPr>
              <a:t>www.youtube.com/watch?v=SutDTIhbQ2g</a:t>
            </a:r>
            <a:endParaRPr lang="tr-TR" sz="2200" dirty="0" smtClean="0">
              <a:solidFill>
                <a:schemeClr val="tx1"/>
              </a:solidFill>
              <a:latin typeface="Times New Roman" panose="02020603050405020304" pitchFamily="18" charset="0"/>
              <a:cs typeface="Times New Roman" panose="02020603050405020304" pitchFamily="18" charset="0"/>
            </a:endParaRPr>
          </a:p>
          <a:p>
            <a:pPr algn="just"/>
            <a:endParaRPr lang="tr-TR" sz="2200" dirty="0">
              <a:solidFill>
                <a:schemeClr val="tx1"/>
              </a:solidFill>
              <a:latin typeface="Times New Roman" panose="02020603050405020304" pitchFamily="18" charset="0"/>
              <a:cs typeface="Times New Roman" panose="02020603050405020304" pitchFamily="18" charset="0"/>
            </a:endParaRPr>
          </a:p>
          <a:p>
            <a:pPr algn="just"/>
            <a:r>
              <a:rPr lang="tr-TR" sz="2800" dirty="0" smtClean="0">
                <a:solidFill>
                  <a:schemeClr val="tx1"/>
                </a:solidFill>
                <a:latin typeface="Times New Roman" panose="02020603050405020304" pitchFamily="18" charset="0"/>
                <a:cs typeface="Times New Roman" panose="02020603050405020304" pitchFamily="18" charset="0"/>
              </a:rPr>
              <a:t> </a:t>
            </a:r>
            <a:r>
              <a:rPr lang="tr-TR" sz="2400" i="1" dirty="0" smtClean="0">
                <a:solidFill>
                  <a:schemeClr val="tx1"/>
                </a:solidFill>
                <a:latin typeface="Times New Roman" panose="02020603050405020304" pitchFamily="18" charset="0"/>
                <a:cs typeface="Times New Roman" panose="02020603050405020304" pitchFamily="18" charset="0"/>
              </a:rPr>
              <a:t>Mad </a:t>
            </a:r>
            <a:r>
              <a:rPr lang="tr-TR" sz="2400" i="1" dirty="0" err="1" smtClean="0">
                <a:solidFill>
                  <a:schemeClr val="tx1"/>
                </a:solidFill>
                <a:latin typeface="Times New Roman" panose="02020603050405020304" pitchFamily="18" charset="0"/>
                <a:cs typeface="Times New Roman" panose="02020603050405020304" pitchFamily="18" charset="0"/>
              </a:rPr>
              <a:t>Max</a:t>
            </a:r>
            <a:r>
              <a:rPr lang="tr-TR" sz="2400" i="1" dirty="0" smtClean="0">
                <a:solidFill>
                  <a:schemeClr val="tx1"/>
                </a:solidFill>
                <a:latin typeface="Times New Roman" panose="02020603050405020304" pitchFamily="18" charset="0"/>
                <a:cs typeface="Times New Roman" panose="02020603050405020304" pitchFamily="18" charset="0"/>
              </a:rPr>
              <a:t>: </a:t>
            </a:r>
            <a:r>
              <a:rPr lang="tr-TR" sz="2400" i="1" dirty="0">
                <a:solidFill>
                  <a:schemeClr val="tx1"/>
                </a:solidFill>
                <a:latin typeface="Times New Roman" panose="02020603050405020304" pitchFamily="18" charset="0"/>
                <a:cs typeface="Times New Roman" panose="02020603050405020304" pitchFamily="18" charset="0"/>
              </a:rPr>
              <a:t>F</a:t>
            </a:r>
            <a:r>
              <a:rPr lang="tr-TR" sz="2400" i="1" dirty="0" smtClean="0">
                <a:solidFill>
                  <a:schemeClr val="tx1"/>
                </a:solidFill>
                <a:latin typeface="Times New Roman" panose="02020603050405020304" pitchFamily="18" charset="0"/>
                <a:cs typeface="Times New Roman" panose="02020603050405020304" pitchFamily="18" charset="0"/>
              </a:rPr>
              <a:t>ury Road </a:t>
            </a:r>
            <a:r>
              <a:rPr lang="tr-TR" sz="2400" dirty="0" smtClean="0">
                <a:solidFill>
                  <a:schemeClr val="tx1"/>
                </a:solidFill>
                <a:latin typeface="Times New Roman" panose="02020603050405020304" pitchFamily="18" charset="0"/>
                <a:cs typeface="Times New Roman" panose="02020603050405020304" pitchFamily="18" charset="0"/>
              </a:rPr>
              <a:t>(Miller, 2015) yeni örnekler arasında sayılabilir.</a:t>
            </a:r>
          </a:p>
          <a:p>
            <a:pPr algn="just"/>
            <a:r>
              <a:rPr lang="tr-TR" sz="2400" dirty="0">
                <a:solidFill>
                  <a:schemeClr val="tx1"/>
                </a:solidFill>
                <a:latin typeface="Times New Roman" panose="02020603050405020304" pitchFamily="18" charset="0"/>
                <a:cs typeface="Times New Roman" panose="02020603050405020304" pitchFamily="18" charset="0"/>
                <a:hlinkClick r:id="rId3"/>
              </a:rPr>
              <a:t>https://</a:t>
            </a:r>
            <a:r>
              <a:rPr lang="tr-TR" sz="2400" dirty="0" smtClean="0">
                <a:solidFill>
                  <a:schemeClr val="tx1"/>
                </a:solidFill>
                <a:latin typeface="Times New Roman" panose="02020603050405020304" pitchFamily="18" charset="0"/>
                <a:cs typeface="Times New Roman" panose="02020603050405020304" pitchFamily="18" charset="0"/>
                <a:hlinkClick r:id="rId3"/>
              </a:rPr>
              <a:t>www.youtube.com/watch?v=hEJnMQG9ev8</a:t>
            </a:r>
            <a:endParaRPr lang="tr-TR" sz="2400" dirty="0" smtClean="0">
              <a:solidFill>
                <a:schemeClr val="tx1"/>
              </a:solidFill>
              <a:latin typeface="Times New Roman" panose="02020603050405020304" pitchFamily="18" charset="0"/>
              <a:cs typeface="Times New Roman" panose="02020603050405020304" pitchFamily="18" charset="0"/>
            </a:endParaRPr>
          </a:p>
          <a:p>
            <a:pPr algn="just"/>
            <a:endParaRPr lang="tr-TR" sz="2400" dirty="0">
              <a:solidFill>
                <a:schemeClr val="tx1"/>
              </a:solidFill>
              <a:latin typeface="Times New Roman" panose="02020603050405020304" pitchFamily="18" charset="0"/>
              <a:cs typeface="Times New Roman" panose="02020603050405020304" pitchFamily="18" charset="0"/>
            </a:endParaRPr>
          </a:p>
        </p:txBody>
      </p:sp>
      <p:sp>
        <p:nvSpPr>
          <p:cNvPr id="4" name="Altbilgi Yer Tutucusu 3"/>
          <p:cNvSpPr>
            <a:spLocks noGrp="1"/>
          </p:cNvSpPr>
          <p:nvPr>
            <p:ph type="ftr" sz="quarter" idx="11"/>
          </p:nvPr>
        </p:nvSpPr>
        <p:spPr>
          <a:xfrm>
            <a:off x="3124200" y="6356350"/>
            <a:ext cx="3680048" cy="365125"/>
          </a:xfrm>
        </p:spPr>
        <p:txBody>
          <a:bodyPr/>
          <a:lstStyle/>
          <a:p>
            <a:r>
              <a:rPr lang="tr-TR" sz="1800" dirty="0" smtClean="0"/>
              <a:t>Film Türleri / Prof. Dr. S. Ruken Öztürk</a:t>
            </a:r>
            <a:endParaRPr lang="tr-TR" sz="1800" dirty="0"/>
          </a:p>
        </p:txBody>
      </p:sp>
    </p:spTree>
    <p:extLst>
      <p:ext uri="{BB962C8B-B14F-4D97-AF65-F5344CB8AC3E}">
        <p14:creationId xmlns:p14="http://schemas.microsoft.com/office/powerpoint/2010/main" val="39045834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899592" y="404665"/>
            <a:ext cx="7772400" cy="936104"/>
          </a:xfrm>
        </p:spPr>
        <p:txBody>
          <a:bodyPr>
            <a:normAutofit/>
          </a:bodyPr>
          <a:lstStyle/>
          <a:p>
            <a:r>
              <a:rPr lang="tr-TR" sz="2400" dirty="0" smtClean="0">
                <a:latin typeface="Arial Narrow" panose="020B0606020202030204" pitchFamily="34" charset="0"/>
                <a:cs typeface="Times New Roman" panose="02020603050405020304" pitchFamily="18" charset="0"/>
              </a:rPr>
              <a:t>Türün ö</a:t>
            </a:r>
            <a:r>
              <a:rPr lang="tr-TR" sz="2400" dirty="0" smtClean="0">
                <a:latin typeface="Arial Narrow" panose="020B0606020202030204" pitchFamily="34" charset="0"/>
                <a:cs typeface="Times New Roman" panose="02020603050405020304" pitchFamily="18" charset="0"/>
              </a:rPr>
              <a:t>zellikleri </a:t>
            </a:r>
            <a:endParaRPr lang="tr-TR" sz="2400" dirty="0">
              <a:latin typeface="Arial Narrow" panose="020B0606020202030204" pitchFamily="34" charset="0"/>
              <a:cs typeface="Times New Roman" panose="02020603050405020304" pitchFamily="18" charset="0"/>
            </a:endParaRPr>
          </a:p>
        </p:txBody>
      </p:sp>
      <p:sp>
        <p:nvSpPr>
          <p:cNvPr id="3" name="Alt Başlık 2"/>
          <p:cNvSpPr>
            <a:spLocks noGrp="1"/>
          </p:cNvSpPr>
          <p:nvPr>
            <p:ph type="subTitle" idx="1"/>
          </p:nvPr>
        </p:nvSpPr>
        <p:spPr>
          <a:xfrm>
            <a:off x="1403648" y="1284514"/>
            <a:ext cx="6400800" cy="4401142"/>
          </a:xfrm>
        </p:spPr>
        <p:txBody>
          <a:bodyPr>
            <a:normAutofit/>
          </a:bodyPr>
          <a:lstStyle/>
          <a:p>
            <a:pPr algn="just"/>
            <a:r>
              <a:rPr lang="tr-TR" sz="2400" dirty="0" smtClean="0">
                <a:solidFill>
                  <a:schemeClr val="tx1"/>
                </a:solidFill>
                <a:latin typeface="Times New Roman" panose="02020603050405020304" pitchFamily="18" charset="0"/>
                <a:cs typeface="Times New Roman" panose="02020603050405020304" pitchFamily="18" charset="0"/>
              </a:rPr>
              <a:t>Erkek karakterler genel olarak başroldedir.</a:t>
            </a:r>
          </a:p>
          <a:p>
            <a:pPr algn="just"/>
            <a:r>
              <a:rPr lang="tr-TR" sz="2400" dirty="0" smtClean="0">
                <a:solidFill>
                  <a:schemeClr val="tx1"/>
                </a:solidFill>
                <a:latin typeface="Times New Roman" panose="02020603050405020304" pitchFamily="18" charset="0"/>
                <a:cs typeface="Times New Roman" panose="02020603050405020304" pitchFamily="18" charset="0"/>
              </a:rPr>
              <a:t>Yolda olmak, özgürlük duygusuna işaret eder.</a:t>
            </a:r>
          </a:p>
          <a:p>
            <a:pPr algn="just"/>
            <a:r>
              <a:rPr lang="tr-TR" sz="2400" dirty="0" smtClean="0">
                <a:solidFill>
                  <a:schemeClr val="tx1"/>
                </a:solidFill>
                <a:latin typeface="Times New Roman" panose="02020603050405020304" pitchFamily="18" charset="0"/>
                <a:cs typeface="Times New Roman" panose="02020603050405020304" pitchFamily="18" charset="0"/>
              </a:rPr>
              <a:t>Diğer türler arasından en benzediği tür westernlerdir.</a:t>
            </a:r>
          </a:p>
          <a:p>
            <a:pPr algn="just"/>
            <a:r>
              <a:rPr lang="tr-TR" sz="2400" dirty="0" smtClean="0">
                <a:solidFill>
                  <a:schemeClr val="tx1"/>
                </a:solidFill>
                <a:latin typeface="Times New Roman" panose="02020603050405020304" pitchFamily="18" charset="0"/>
                <a:cs typeface="Times New Roman" panose="02020603050405020304" pitchFamily="18" charset="0"/>
              </a:rPr>
              <a:t>Kaydırmalı çekimler, </a:t>
            </a:r>
            <a:r>
              <a:rPr lang="tr-TR" sz="2400" dirty="0" err="1" smtClean="0">
                <a:solidFill>
                  <a:schemeClr val="tx1"/>
                </a:solidFill>
                <a:latin typeface="Times New Roman" panose="02020603050405020304" pitchFamily="18" charset="0"/>
                <a:cs typeface="Times New Roman" panose="02020603050405020304" pitchFamily="18" charset="0"/>
              </a:rPr>
              <a:t>zoom’la</a:t>
            </a:r>
            <a:r>
              <a:rPr lang="tr-TR" sz="2400" dirty="0" smtClean="0">
                <a:solidFill>
                  <a:schemeClr val="tx1"/>
                </a:solidFill>
                <a:latin typeface="Times New Roman" panose="02020603050405020304" pitchFamily="18" charset="0"/>
                <a:cs typeface="Times New Roman" panose="02020603050405020304" pitchFamily="18" charset="0"/>
              </a:rPr>
              <a:t> bolca kullanılır.</a:t>
            </a:r>
          </a:p>
          <a:p>
            <a:pPr algn="just"/>
            <a:r>
              <a:rPr lang="tr-TR" sz="2400" dirty="0" smtClean="0">
                <a:solidFill>
                  <a:schemeClr val="tx1"/>
                </a:solidFill>
                <a:latin typeface="Times New Roman" panose="02020603050405020304" pitchFamily="18" charset="0"/>
                <a:cs typeface="Times New Roman" panose="02020603050405020304" pitchFamily="18" charset="0"/>
              </a:rPr>
              <a:t>Aslında yol boyunca yapılan yolculuğun filmin sonunda birey için bir keşif yolculuğu olduğunu anlarız. Bir başka deyişle fiziksel yolculuk içsel bir yolculuğa da dönüşür.</a:t>
            </a:r>
          </a:p>
          <a:p>
            <a:pPr algn="just"/>
            <a:endParaRPr lang="tr-TR" sz="2400" dirty="0" smtClean="0">
              <a:solidFill>
                <a:schemeClr val="tx1"/>
              </a:solidFill>
              <a:latin typeface="Times New Roman" panose="02020603050405020304" pitchFamily="18" charset="0"/>
              <a:cs typeface="Times New Roman" panose="02020603050405020304" pitchFamily="18" charset="0"/>
            </a:endParaRPr>
          </a:p>
          <a:p>
            <a:pPr algn="just"/>
            <a:endParaRPr lang="tr-TR" sz="2400" dirty="0">
              <a:solidFill>
                <a:schemeClr val="tx1"/>
              </a:solidFill>
              <a:latin typeface="Times New Roman" panose="02020603050405020304" pitchFamily="18" charset="0"/>
              <a:cs typeface="Times New Roman" panose="02020603050405020304" pitchFamily="18" charset="0"/>
            </a:endParaRPr>
          </a:p>
        </p:txBody>
      </p:sp>
      <p:sp>
        <p:nvSpPr>
          <p:cNvPr id="4" name="Altbilgi Yer Tutucusu 3"/>
          <p:cNvSpPr>
            <a:spLocks noGrp="1"/>
          </p:cNvSpPr>
          <p:nvPr>
            <p:ph type="ftr" sz="quarter" idx="11"/>
          </p:nvPr>
        </p:nvSpPr>
        <p:spPr>
          <a:xfrm>
            <a:off x="3124200" y="6356350"/>
            <a:ext cx="3752056" cy="365125"/>
          </a:xfrm>
        </p:spPr>
        <p:txBody>
          <a:bodyPr/>
          <a:lstStyle/>
          <a:p>
            <a:r>
              <a:rPr lang="tr-TR" sz="1800" dirty="0" smtClean="0"/>
              <a:t>Film Türleri / Prof. Dr. S. Ruken Öztürk</a:t>
            </a:r>
            <a:endParaRPr lang="tr-TR" sz="1800" dirty="0"/>
          </a:p>
        </p:txBody>
      </p:sp>
    </p:spTree>
    <p:extLst>
      <p:ext uri="{BB962C8B-B14F-4D97-AF65-F5344CB8AC3E}">
        <p14:creationId xmlns:p14="http://schemas.microsoft.com/office/powerpoint/2010/main" val="1470432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79512" y="404664"/>
            <a:ext cx="7992888" cy="936103"/>
          </a:xfrm>
        </p:spPr>
        <p:txBody>
          <a:bodyPr>
            <a:normAutofit fontScale="90000"/>
          </a:bodyPr>
          <a:lstStyle/>
          <a:p>
            <a:r>
              <a:rPr lang="tr-TR" sz="2700" dirty="0" smtClean="0">
                <a:latin typeface="Times New Roman" panose="02020603050405020304" pitchFamily="18" charset="0"/>
                <a:cs typeface="Times New Roman" panose="02020603050405020304" pitchFamily="18" charset="0"/>
              </a:rPr>
              <a:t/>
            </a:r>
            <a:br>
              <a:rPr lang="tr-TR" sz="2700" dirty="0" smtClean="0">
                <a:latin typeface="Times New Roman" panose="02020603050405020304" pitchFamily="18" charset="0"/>
                <a:cs typeface="Times New Roman" panose="02020603050405020304" pitchFamily="18" charset="0"/>
              </a:rPr>
            </a:br>
            <a:r>
              <a:rPr lang="tr-TR" sz="2700" dirty="0" smtClean="0">
                <a:latin typeface="Arial Narrow" panose="020B0606020202030204" pitchFamily="34" charset="0"/>
                <a:cs typeface="Times New Roman" panose="02020603050405020304" pitchFamily="18" charset="0"/>
              </a:rPr>
              <a:t>Filmi izledikten sonra çözümleyeceğiz:</a:t>
            </a:r>
            <a:br>
              <a:rPr lang="tr-TR" sz="2700" dirty="0" smtClean="0">
                <a:latin typeface="Arial Narrow" panose="020B0606020202030204" pitchFamily="34" charset="0"/>
                <a:cs typeface="Times New Roman" panose="02020603050405020304" pitchFamily="18" charset="0"/>
              </a:rPr>
            </a:br>
            <a:r>
              <a:rPr lang="tr-TR" sz="2700" i="1" dirty="0" err="1">
                <a:latin typeface="Arial Narrow" panose="020B0606020202030204" pitchFamily="34" charset="0"/>
                <a:cs typeface="Times New Roman" panose="02020603050405020304" pitchFamily="18" charset="0"/>
              </a:rPr>
              <a:t>Thelma</a:t>
            </a:r>
            <a:r>
              <a:rPr lang="tr-TR" sz="2700" i="1" dirty="0">
                <a:latin typeface="Arial Narrow" panose="020B0606020202030204" pitchFamily="34" charset="0"/>
                <a:cs typeface="Times New Roman" panose="02020603050405020304" pitchFamily="18" charset="0"/>
              </a:rPr>
              <a:t> ve </a:t>
            </a:r>
            <a:r>
              <a:rPr lang="tr-TR" sz="2700" i="1" dirty="0" err="1">
                <a:latin typeface="Arial Narrow" panose="020B0606020202030204" pitchFamily="34" charset="0"/>
                <a:cs typeface="Times New Roman" panose="02020603050405020304" pitchFamily="18" charset="0"/>
              </a:rPr>
              <a:t>Louise</a:t>
            </a:r>
            <a:r>
              <a:rPr lang="tr-TR" sz="2700" i="1" dirty="0">
                <a:latin typeface="Arial Narrow" panose="020B0606020202030204" pitchFamily="34" charset="0"/>
                <a:cs typeface="Times New Roman" panose="02020603050405020304" pitchFamily="18" charset="0"/>
              </a:rPr>
              <a:t> </a:t>
            </a:r>
            <a:r>
              <a:rPr lang="tr-TR" sz="2700" dirty="0">
                <a:latin typeface="Arial Narrow" panose="020B0606020202030204" pitchFamily="34" charset="0"/>
                <a:cs typeface="Times New Roman" panose="02020603050405020304" pitchFamily="18" charset="0"/>
              </a:rPr>
              <a:t>(</a:t>
            </a:r>
            <a:r>
              <a:rPr lang="tr-TR" sz="2700" dirty="0" err="1">
                <a:latin typeface="Arial Narrow" panose="020B0606020202030204" pitchFamily="34" charset="0"/>
                <a:cs typeface="Times New Roman" panose="02020603050405020304" pitchFamily="18" charset="0"/>
              </a:rPr>
              <a:t>Ridley</a:t>
            </a:r>
            <a:r>
              <a:rPr lang="tr-TR" sz="2700" dirty="0">
                <a:latin typeface="Arial Narrow" panose="020B0606020202030204" pitchFamily="34" charset="0"/>
                <a:cs typeface="Times New Roman" panose="02020603050405020304" pitchFamily="18" charset="0"/>
              </a:rPr>
              <a:t> </a:t>
            </a:r>
            <a:r>
              <a:rPr lang="tr-TR" sz="2700" dirty="0" err="1">
                <a:latin typeface="Arial Narrow" panose="020B0606020202030204" pitchFamily="34" charset="0"/>
                <a:cs typeface="Times New Roman" panose="02020603050405020304" pitchFamily="18" charset="0"/>
              </a:rPr>
              <a:t>Scott</a:t>
            </a:r>
            <a:r>
              <a:rPr lang="tr-TR" sz="2700" dirty="0">
                <a:latin typeface="Arial Narrow" panose="020B0606020202030204" pitchFamily="34" charset="0"/>
                <a:cs typeface="Times New Roman" panose="02020603050405020304" pitchFamily="18" charset="0"/>
              </a:rPr>
              <a:t>, 1991)</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endParaRPr lang="tr-TR" dirty="0"/>
          </a:p>
        </p:txBody>
      </p:sp>
      <p:sp>
        <p:nvSpPr>
          <p:cNvPr id="3" name="Alt Başlık 2"/>
          <p:cNvSpPr>
            <a:spLocks noGrp="1"/>
          </p:cNvSpPr>
          <p:nvPr>
            <p:ph type="subTitle" idx="1"/>
          </p:nvPr>
        </p:nvSpPr>
        <p:spPr>
          <a:xfrm>
            <a:off x="899592" y="1628800"/>
            <a:ext cx="7272808" cy="4010000"/>
          </a:xfrm>
        </p:spPr>
        <p:txBody>
          <a:bodyPr>
            <a:normAutofit fontScale="85000" lnSpcReduction="20000"/>
          </a:bodyPr>
          <a:lstStyle/>
          <a:p>
            <a:pPr algn="just"/>
            <a:r>
              <a:rPr lang="tr-TR" sz="2400" dirty="0" smtClean="0">
                <a:solidFill>
                  <a:schemeClr val="tx1"/>
                </a:solidFill>
                <a:latin typeface="Times New Roman" panose="02020603050405020304" pitchFamily="18" charset="0"/>
                <a:cs typeface="Times New Roman" panose="02020603050405020304" pitchFamily="18" charset="0"/>
              </a:rPr>
              <a:t>Bu film </a:t>
            </a:r>
            <a:r>
              <a:rPr lang="tr-TR" sz="2400" i="1" dirty="0" err="1" smtClean="0">
                <a:solidFill>
                  <a:schemeClr val="tx1"/>
                </a:solidFill>
                <a:latin typeface="Times New Roman" panose="02020603050405020304" pitchFamily="18" charset="0"/>
                <a:cs typeface="Times New Roman" panose="02020603050405020304" pitchFamily="18" charset="0"/>
              </a:rPr>
              <a:t>Easy</a:t>
            </a:r>
            <a:r>
              <a:rPr lang="tr-TR" sz="2400" i="1" dirty="0" smtClean="0">
                <a:solidFill>
                  <a:schemeClr val="tx1"/>
                </a:solidFill>
                <a:latin typeface="Times New Roman" panose="02020603050405020304" pitchFamily="18" charset="0"/>
                <a:cs typeface="Times New Roman" panose="02020603050405020304" pitchFamily="18" charset="0"/>
              </a:rPr>
              <a:t> </a:t>
            </a:r>
            <a:r>
              <a:rPr lang="tr-TR" sz="2400" i="1" dirty="0" err="1" smtClean="0">
                <a:solidFill>
                  <a:schemeClr val="tx1"/>
                </a:solidFill>
                <a:latin typeface="Times New Roman" panose="02020603050405020304" pitchFamily="18" charset="0"/>
                <a:cs typeface="Times New Roman" panose="02020603050405020304" pitchFamily="18" charset="0"/>
              </a:rPr>
              <a:t>Rider</a:t>
            </a:r>
            <a:r>
              <a:rPr lang="tr-TR" sz="2400" i="1" dirty="0" smtClean="0">
                <a:solidFill>
                  <a:schemeClr val="tx1"/>
                </a:solidFill>
                <a:latin typeface="Times New Roman" panose="02020603050405020304" pitchFamily="18" charset="0"/>
                <a:cs typeface="Times New Roman" panose="02020603050405020304" pitchFamily="18" charset="0"/>
              </a:rPr>
              <a:t> </a:t>
            </a:r>
            <a:r>
              <a:rPr lang="tr-TR" sz="2400" dirty="0" smtClean="0">
                <a:solidFill>
                  <a:schemeClr val="tx1"/>
                </a:solidFill>
                <a:latin typeface="Times New Roman" panose="02020603050405020304" pitchFamily="18" charset="0"/>
                <a:cs typeface="Times New Roman" panose="02020603050405020304" pitchFamily="18" charset="0"/>
              </a:rPr>
              <a:t>gibi kült olmuştur. Bu sefer karakterlerimiz iki kadın (Susan </a:t>
            </a:r>
            <a:r>
              <a:rPr lang="tr-TR" sz="2400" dirty="0" err="1" smtClean="0">
                <a:solidFill>
                  <a:schemeClr val="tx1"/>
                </a:solidFill>
                <a:latin typeface="Times New Roman" panose="02020603050405020304" pitchFamily="18" charset="0"/>
                <a:cs typeface="Times New Roman" panose="02020603050405020304" pitchFamily="18" charset="0"/>
              </a:rPr>
              <a:t>Sarandon</a:t>
            </a:r>
            <a:r>
              <a:rPr lang="tr-TR" sz="2400" dirty="0" smtClean="0">
                <a:solidFill>
                  <a:schemeClr val="tx1"/>
                </a:solidFill>
                <a:latin typeface="Times New Roman" panose="02020603050405020304" pitchFamily="18" charset="0"/>
                <a:cs typeface="Times New Roman" panose="02020603050405020304" pitchFamily="18" charset="0"/>
              </a:rPr>
              <a:t> ve </a:t>
            </a:r>
            <a:r>
              <a:rPr lang="tr-TR" sz="2400" dirty="0" err="1" smtClean="0">
                <a:solidFill>
                  <a:schemeClr val="tx1"/>
                </a:solidFill>
                <a:latin typeface="Times New Roman" panose="02020603050405020304" pitchFamily="18" charset="0"/>
                <a:cs typeface="Times New Roman" panose="02020603050405020304" pitchFamily="18" charset="0"/>
              </a:rPr>
              <a:t>Gena</a:t>
            </a:r>
            <a:r>
              <a:rPr lang="tr-TR" sz="2400" dirty="0" smtClean="0">
                <a:solidFill>
                  <a:schemeClr val="tx1"/>
                </a:solidFill>
                <a:latin typeface="Times New Roman" panose="02020603050405020304" pitchFamily="18" charset="0"/>
                <a:cs typeface="Times New Roman" panose="02020603050405020304" pitchFamily="18" charset="0"/>
              </a:rPr>
              <a:t> </a:t>
            </a:r>
            <a:r>
              <a:rPr lang="tr-TR" sz="2400" dirty="0" err="1" smtClean="0">
                <a:solidFill>
                  <a:schemeClr val="tx1"/>
                </a:solidFill>
                <a:latin typeface="Times New Roman" panose="02020603050405020304" pitchFamily="18" charset="0"/>
                <a:cs typeface="Times New Roman" panose="02020603050405020304" pitchFamily="18" charset="0"/>
              </a:rPr>
              <a:t>Davis</a:t>
            </a:r>
            <a:r>
              <a:rPr lang="tr-TR" sz="2400" dirty="0" smtClean="0">
                <a:solidFill>
                  <a:schemeClr val="tx1"/>
                </a:solidFill>
                <a:latin typeface="Times New Roman" panose="02020603050405020304" pitchFamily="18" charset="0"/>
                <a:cs typeface="Times New Roman" panose="02020603050405020304" pitchFamily="18" charset="0"/>
              </a:rPr>
              <a:t>) ancak yine </a:t>
            </a:r>
            <a:r>
              <a:rPr lang="tr-TR" sz="2400" i="1" dirty="0" err="1" smtClean="0">
                <a:solidFill>
                  <a:schemeClr val="tx1"/>
                </a:solidFill>
                <a:latin typeface="Times New Roman" panose="02020603050405020304" pitchFamily="18" charset="0"/>
                <a:cs typeface="Times New Roman" panose="02020603050405020304" pitchFamily="18" charset="0"/>
              </a:rPr>
              <a:t>Easy</a:t>
            </a:r>
            <a:r>
              <a:rPr lang="tr-TR" sz="2400" i="1" dirty="0" smtClean="0">
                <a:solidFill>
                  <a:schemeClr val="tx1"/>
                </a:solidFill>
                <a:latin typeface="Times New Roman" panose="02020603050405020304" pitchFamily="18" charset="0"/>
                <a:cs typeface="Times New Roman" panose="02020603050405020304" pitchFamily="18" charset="0"/>
              </a:rPr>
              <a:t> </a:t>
            </a:r>
            <a:r>
              <a:rPr lang="tr-TR" sz="2400" i="1" dirty="0" err="1" smtClean="0">
                <a:solidFill>
                  <a:schemeClr val="tx1"/>
                </a:solidFill>
                <a:latin typeface="Times New Roman" panose="02020603050405020304" pitchFamily="18" charset="0"/>
                <a:cs typeface="Times New Roman" panose="02020603050405020304" pitchFamily="18" charset="0"/>
              </a:rPr>
              <a:t>Rider</a:t>
            </a:r>
            <a:r>
              <a:rPr lang="tr-TR" sz="2400" dirty="0" err="1" smtClean="0">
                <a:solidFill>
                  <a:schemeClr val="tx1"/>
                </a:solidFill>
                <a:latin typeface="Times New Roman" panose="02020603050405020304" pitchFamily="18" charset="0"/>
                <a:cs typeface="Times New Roman" panose="02020603050405020304" pitchFamily="18" charset="0"/>
              </a:rPr>
              <a:t>’daki</a:t>
            </a:r>
            <a:r>
              <a:rPr lang="tr-TR" sz="2400" dirty="0" smtClean="0">
                <a:solidFill>
                  <a:schemeClr val="tx1"/>
                </a:solidFill>
                <a:latin typeface="Times New Roman" panose="02020603050405020304" pitchFamily="18" charset="0"/>
                <a:cs typeface="Times New Roman" panose="02020603050405020304" pitchFamily="18" charset="0"/>
              </a:rPr>
              <a:t> gibi isyankarlar</a:t>
            </a:r>
            <a:r>
              <a:rPr lang="tr-TR" sz="2400" dirty="0" smtClean="0">
                <a:solidFill>
                  <a:schemeClr val="tx1"/>
                </a:solidFill>
                <a:latin typeface="Times New Roman" panose="02020603050405020304" pitchFamily="18" charset="0"/>
                <a:cs typeface="Times New Roman" panose="02020603050405020304" pitchFamily="18" charset="0"/>
              </a:rPr>
              <a:t>.</a:t>
            </a:r>
          </a:p>
          <a:p>
            <a:pPr algn="just"/>
            <a:endParaRPr lang="tr-TR" sz="2400" dirty="0" smtClean="0">
              <a:solidFill>
                <a:schemeClr val="tx1"/>
              </a:solidFill>
              <a:latin typeface="Times New Roman" panose="02020603050405020304" pitchFamily="18" charset="0"/>
              <a:cs typeface="Times New Roman" panose="02020603050405020304" pitchFamily="18" charset="0"/>
            </a:endParaRPr>
          </a:p>
          <a:p>
            <a:pPr algn="just"/>
            <a:r>
              <a:rPr lang="tr-TR" sz="2400" dirty="0" smtClean="0">
                <a:solidFill>
                  <a:schemeClr val="tx1"/>
                </a:solidFill>
                <a:latin typeface="Times New Roman" panose="02020603050405020304" pitchFamily="18" charset="0"/>
                <a:cs typeface="Times New Roman" panose="02020603050405020304" pitchFamily="18" charset="0"/>
              </a:rPr>
              <a:t>Biri evli ve mutsuz, diğeri rutin hayatından yorulmuş iki kadın kısa bir tatil yapmak için arabalarıyla yola çıkarlar ama beklemedikleri bir serüvenle karşılaşırlar. İki kadının özgürce yola çıkması ataerkil sistemde tuzaklarla dolu bir yolla karşılaşmalarına yol açar. Kendilerini korumak için bir erkeği vurmak zorunda kalan iki kadın polisten kaçarlar. Bu filmi bir yandan kadınların karşılaştıkları sorunlara işaret ettiği için feminist bir yol filmi olarak okuyabiliriz, bir yandan da belki filmin sonuyla onlara gerçek özgürlüğü vermediği ve aslında ölüme mahkum ettiği için pek de feminist olmadığını söyleyebiliriz. Senaristi bir kadındır: </a:t>
            </a:r>
            <a:r>
              <a:rPr lang="tr-TR" sz="2400" dirty="0" err="1" smtClean="0">
                <a:solidFill>
                  <a:schemeClr val="tx1"/>
                </a:solidFill>
                <a:latin typeface="Times New Roman" panose="02020603050405020304" pitchFamily="18" charset="0"/>
                <a:cs typeface="Times New Roman" panose="02020603050405020304" pitchFamily="18" charset="0"/>
              </a:rPr>
              <a:t>Callie</a:t>
            </a:r>
            <a:r>
              <a:rPr lang="tr-TR" sz="2400" dirty="0" smtClean="0">
                <a:solidFill>
                  <a:schemeClr val="tx1"/>
                </a:solidFill>
                <a:latin typeface="Times New Roman" panose="02020603050405020304" pitchFamily="18" charset="0"/>
                <a:cs typeface="Times New Roman" panose="02020603050405020304" pitchFamily="18" charset="0"/>
              </a:rPr>
              <a:t> </a:t>
            </a:r>
            <a:r>
              <a:rPr lang="tr-TR" sz="2400" dirty="0" err="1" smtClean="0">
                <a:solidFill>
                  <a:schemeClr val="tx1"/>
                </a:solidFill>
                <a:latin typeface="Times New Roman" panose="02020603050405020304" pitchFamily="18" charset="0"/>
                <a:cs typeface="Times New Roman" panose="02020603050405020304" pitchFamily="18" charset="0"/>
              </a:rPr>
              <a:t>Khouri</a:t>
            </a:r>
            <a:r>
              <a:rPr lang="tr-TR" sz="2400" dirty="0" smtClean="0">
                <a:solidFill>
                  <a:schemeClr val="tx1"/>
                </a:solidFill>
                <a:latin typeface="Times New Roman" panose="02020603050405020304" pitchFamily="18" charset="0"/>
                <a:cs typeface="Times New Roman" panose="02020603050405020304" pitchFamily="18" charset="0"/>
              </a:rPr>
              <a:t>. </a:t>
            </a:r>
            <a:endParaRPr lang="tr-TR" sz="2400" dirty="0">
              <a:solidFill>
                <a:schemeClr val="tx1"/>
              </a:solidFill>
              <a:latin typeface="Times New Roman" panose="02020603050405020304" pitchFamily="18" charset="0"/>
              <a:cs typeface="Times New Roman" panose="02020603050405020304" pitchFamily="18" charset="0"/>
            </a:endParaRPr>
          </a:p>
        </p:txBody>
      </p:sp>
      <p:sp>
        <p:nvSpPr>
          <p:cNvPr id="4" name="Altbilgi Yer Tutucusu 3"/>
          <p:cNvSpPr>
            <a:spLocks noGrp="1"/>
          </p:cNvSpPr>
          <p:nvPr>
            <p:ph type="ftr" sz="quarter" idx="11"/>
          </p:nvPr>
        </p:nvSpPr>
        <p:spPr>
          <a:xfrm>
            <a:off x="3124200" y="6356350"/>
            <a:ext cx="3752056" cy="365125"/>
          </a:xfrm>
        </p:spPr>
        <p:txBody>
          <a:bodyPr/>
          <a:lstStyle/>
          <a:p>
            <a:r>
              <a:rPr lang="tr-TR" sz="1800" dirty="0" smtClean="0"/>
              <a:t>Film Türleri / Prof. Dr. S. Ruken Öztürk</a:t>
            </a:r>
            <a:endParaRPr lang="tr-TR" sz="1800" dirty="0"/>
          </a:p>
        </p:txBody>
      </p:sp>
    </p:spTree>
    <p:extLst>
      <p:ext uri="{BB962C8B-B14F-4D97-AF65-F5344CB8AC3E}">
        <p14:creationId xmlns:p14="http://schemas.microsoft.com/office/powerpoint/2010/main" val="13506789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539552" y="476672"/>
            <a:ext cx="7772400" cy="1971650"/>
          </a:xfrm>
        </p:spPr>
        <p:txBody>
          <a:bodyPr>
            <a:normAutofit/>
          </a:bodyPr>
          <a:lstStyle/>
          <a:p>
            <a:r>
              <a:rPr lang="tr-TR" sz="2400" dirty="0" smtClean="0">
                <a:latin typeface="Arial Narrow" panose="020B0606020202030204" pitchFamily="34" charset="0"/>
                <a:cs typeface="Times New Roman" panose="02020603050405020304" pitchFamily="18" charset="0"/>
              </a:rPr>
              <a:t>İzlenecek film(</a:t>
            </a:r>
            <a:r>
              <a:rPr lang="tr-TR" sz="2400" dirty="0" err="1" smtClean="0">
                <a:latin typeface="Arial Narrow" panose="020B0606020202030204" pitchFamily="34" charset="0"/>
                <a:cs typeface="Times New Roman" panose="02020603050405020304" pitchFamily="18" charset="0"/>
              </a:rPr>
              <a:t>ler</a:t>
            </a:r>
            <a:r>
              <a:rPr lang="tr-TR" sz="2400" dirty="0" smtClean="0">
                <a:latin typeface="Arial Narrow" panose="020B0606020202030204" pitchFamily="34" charset="0"/>
                <a:cs typeface="Times New Roman" panose="02020603050405020304" pitchFamily="18" charset="0"/>
              </a:rPr>
              <a:t>):</a:t>
            </a:r>
            <a:endParaRPr lang="tr-TR" sz="2400" dirty="0">
              <a:latin typeface="Arial Narrow" panose="020B0606020202030204" pitchFamily="34" charset="0"/>
              <a:cs typeface="Times New Roman" panose="02020603050405020304" pitchFamily="18" charset="0"/>
            </a:endParaRPr>
          </a:p>
        </p:txBody>
      </p:sp>
      <p:sp>
        <p:nvSpPr>
          <p:cNvPr id="3" name="Alt Başlık 2"/>
          <p:cNvSpPr>
            <a:spLocks noGrp="1"/>
          </p:cNvSpPr>
          <p:nvPr>
            <p:ph type="subTitle" idx="1"/>
          </p:nvPr>
        </p:nvSpPr>
        <p:spPr>
          <a:xfrm>
            <a:off x="971600" y="1916832"/>
            <a:ext cx="7776864" cy="3888432"/>
          </a:xfrm>
        </p:spPr>
        <p:txBody>
          <a:bodyPr>
            <a:normAutofit/>
          </a:bodyPr>
          <a:lstStyle/>
          <a:p>
            <a:pPr algn="just"/>
            <a:r>
              <a:rPr lang="tr-TR" sz="2800" i="1" dirty="0" err="1" smtClean="0">
                <a:solidFill>
                  <a:schemeClr val="tx1"/>
                </a:solidFill>
                <a:latin typeface="Times New Roman" panose="02020603050405020304" pitchFamily="18" charset="0"/>
                <a:cs typeface="Times New Roman" panose="02020603050405020304" pitchFamily="18" charset="0"/>
              </a:rPr>
              <a:t>Thelma</a:t>
            </a:r>
            <a:r>
              <a:rPr lang="tr-TR" sz="2800" i="1" dirty="0" smtClean="0">
                <a:solidFill>
                  <a:schemeClr val="tx1"/>
                </a:solidFill>
                <a:latin typeface="Times New Roman" panose="02020603050405020304" pitchFamily="18" charset="0"/>
                <a:cs typeface="Times New Roman" panose="02020603050405020304" pitchFamily="18" charset="0"/>
              </a:rPr>
              <a:t> </a:t>
            </a:r>
            <a:r>
              <a:rPr lang="tr-TR" sz="2800" i="1" dirty="0">
                <a:solidFill>
                  <a:schemeClr val="tx1"/>
                </a:solidFill>
                <a:latin typeface="Times New Roman" panose="02020603050405020304" pitchFamily="18" charset="0"/>
                <a:cs typeface="Times New Roman" panose="02020603050405020304" pitchFamily="18" charset="0"/>
              </a:rPr>
              <a:t>ve </a:t>
            </a:r>
            <a:r>
              <a:rPr lang="tr-TR" sz="2800" i="1" dirty="0" err="1">
                <a:solidFill>
                  <a:schemeClr val="tx1"/>
                </a:solidFill>
                <a:latin typeface="Times New Roman" panose="02020603050405020304" pitchFamily="18" charset="0"/>
                <a:cs typeface="Times New Roman" panose="02020603050405020304" pitchFamily="18" charset="0"/>
              </a:rPr>
              <a:t>Louise</a:t>
            </a:r>
            <a:r>
              <a:rPr lang="tr-TR" sz="2800" i="1" dirty="0">
                <a:solidFill>
                  <a:schemeClr val="tx1"/>
                </a:solidFill>
                <a:latin typeface="Times New Roman" panose="02020603050405020304" pitchFamily="18" charset="0"/>
                <a:cs typeface="Times New Roman" panose="02020603050405020304" pitchFamily="18" charset="0"/>
              </a:rPr>
              <a:t> </a:t>
            </a:r>
            <a:r>
              <a:rPr lang="tr-TR" sz="2800" dirty="0">
                <a:solidFill>
                  <a:schemeClr val="tx1"/>
                </a:solidFill>
                <a:latin typeface="Times New Roman" panose="02020603050405020304" pitchFamily="18" charset="0"/>
                <a:cs typeface="Times New Roman" panose="02020603050405020304" pitchFamily="18" charset="0"/>
              </a:rPr>
              <a:t>(</a:t>
            </a:r>
            <a:r>
              <a:rPr lang="tr-TR" sz="2800" dirty="0" err="1">
                <a:solidFill>
                  <a:schemeClr val="tx1"/>
                </a:solidFill>
                <a:latin typeface="Times New Roman" panose="02020603050405020304" pitchFamily="18" charset="0"/>
                <a:cs typeface="Times New Roman" panose="02020603050405020304" pitchFamily="18" charset="0"/>
              </a:rPr>
              <a:t>Ridley</a:t>
            </a:r>
            <a:r>
              <a:rPr lang="tr-TR" sz="2800" dirty="0">
                <a:solidFill>
                  <a:schemeClr val="tx1"/>
                </a:solidFill>
                <a:latin typeface="Times New Roman" panose="02020603050405020304" pitchFamily="18" charset="0"/>
                <a:cs typeface="Times New Roman" panose="02020603050405020304" pitchFamily="18" charset="0"/>
              </a:rPr>
              <a:t> </a:t>
            </a:r>
            <a:r>
              <a:rPr lang="tr-TR" sz="2800" dirty="0" err="1">
                <a:solidFill>
                  <a:schemeClr val="tx1"/>
                </a:solidFill>
                <a:latin typeface="Times New Roman" panose="02020603050405020304" pitchFamily="18" charset="0"/>
                <a:cs typeface="Times New Roman" panose="02020603050405020304" pitchFamily="18" charset="0"/>
              </a:rPr>
              <a:t>Scott</a:t>
            </a:r>
            <a:r>
              <a:rPr lang="tr-TR" sz="2800" dirty="0">
                <a:solidFill>
                  <a:schemeClr val="tx1"/>
                </a:solidFill>
                <a:latin typeface="Times New Roman" panose="02020603050405020304" pitchFamily="18" charset="0"/>
                <a:cs typeface="Times New Roman" panose="02020603050405020304" pitchFamily="18" charset="0"/>
              </a:rPr>
              <a:t>, 1991</a:t>
            </a:r>
            <a:r>
              <a:rPr lang="tr-TR" sz="2800" dirty="0" smtClean="0">
                <a:solidFill>
                  <a:schemeClr val="tx1"/>
                </a:solidFill>
                <a:latin typeface="Times New Roman" panose="02020603050405020304" pitchFamily="18" charset="0"/>
                <a:cs typeface="Times New Roman" panose="02020603050405020304" pitchFamily="18" charset="0"/>
              </a:rPr>
              <a:t>)</a:t>
            </a:r>
          </a:p>
          <a:p>
            <a:pPr algn="just"/>
            <a:r>
              <a:rPr lang="tr-TR" sz="2800" dirty="0">
                <a:solidFill>
                  <a:schemeClr val="tx1"/>
                </a:solidFill>
                <a:latin typeface="Times New Roman" panose="02020603050405020304" pitchFamily="18" charset="0"/>
                <a:cs typeface="Times New Roman" panose="02020603050405020304" pitchFamily="18" charset="0"/>
                <a:hlinkClick r:id="rId2"/>
              </a:rPr>
              <a:t>https://</a:t>
            </a:r>
            <a:r>
              <a:rPr lang="tr-TR" sz="2800" dirty="0" smtClean="0">
                <a:solidFill>
                  <a:schemeClr val="tx1"/>
                </a:solidFill>
                <a:latin typeface="Times New Roman" panose="02020603050405020304" pitchFamily="18" charset="0"/>
                <a:cs typeface="Times New Roman" panose="02020603050405020304" pitchFamily="18" charset="0"/>
                <a:hlinkClick r:id="rId2"/>
              </a:rPr>
              <a:t>www.youtube.com/watch?v=2iBFmKlO4BY</a:t>
            </a:r>
            <a:endParaRPr lang="tr-TR" sz="2800" dirty="0" smtClean="0">
              <a:solidFill>
                <a:schemeClr val="tx1"/>
              </a:solidFill>
              <a:latin typeface="Times New Roman" panose="02020603050405020304" pitchFamily="18" charset="0"/>
              <a:cs typeface="Times New Roman" panose="02020603050405020304" pitchFamily="18" charset="0"/>
            </a:endParaRPr>
          </a:p>
          <a:p>
            <a:pPr algn="just"/>
            <a:endParaRPr lang="tr-TR" sz="2800" dirty="0">
              <a:solidFill>
                <a:schemeClr val="tx1"/>
              </a:solidFill>
              <a:latin typeface="Times New Roman" panose="02020603050405020304" pitchFamily="18" charset="0"/>
              <a:cs typeface="Times New Roman" panose="02020603050405020304" pitchFamily="18" charset="0"/>
            </a:endParaRPr>
          </a:p>
          <a:p>
            <a:pPr algn="just"/>
            <a:r>
              <a:rPr lang="tr-TR" sz="2800" dirty="0" smtClean="0">
                <a:solidFill>
                  <a:schemeClr val="tx1"/>
                </a:solidFill>
                <a:latin typeface="Times New Roman" panose="02020603050405020304" pitchFamily="18" charset="0"/>
                <a:cs typeface="Times New Roman" panose="02020603050405020304" pitchFamily="18" charset="0"/>
              </a:rPr>
              <a:t> </a:t>
            </a:r>
            <a:r>
              <a:rPr lang="tr-TR" sz="2800" i="1" dirty="0" err="1">
                <a:solidFill>
                  <a:schemeClr val="tx1"/>
                </a:solidFill>
                <a:latin typeface="Times New Roman" panose="02020603050405020304" pitchFamily="18" charset="0"/>
                <a:cs typeface="Times New Roman" panose="02020603050405020304" pitchFamily="18" charset="0"/>
              </a:rPr>
              <a:t>Easy</a:t>
            </a:r>
            <a:r>
              <a:rPr lang="tr-TR" sz="2800" i="1" dirty="0">
                <a:solidFill>
                  <a:schemeClr val="tx1"/>
                </a:solidFill>
                <a:latin typeface="Times New Roman" panose="02020603050405020304" pitchFamily="18" charset="0"/>
                <a:cs typeface="Times New Roman" panose="02020603050405020304" pitchFamily="18" charset="0"/>
              </a:rPr>
              <a:t> </a:t>
            </a:r>
            <a:r>
              <a:rPr lang="tr-TR" sz="2800" i="1" dirty="0" err="1">
                <a:solidFill>
                  <a:schemeClr val="tx1"/>
                </a:solidFill>
                <a:latin typeface="Times New Roman" panose="02020603050405020304" pitchFamily="18" charset="0"/>
                <a:cs typeface="Times New Roman" panose="02020603050405020304" pitchFamily="18" charset="0"/>
              </a:rPr>
              <a:t>Rider</a:t>
            </a:r>
            <a:r>
              <a:rPr lang="tr-TR" sz="2800" dirty="0">
                <a:solidFill>
                  <a:schemeClr val="tx1"/>
                </a:solidFill>
                <a:latin typeface="Times New Roman" panose="02020603050405020304" pitchFamily="18" charset="0"/>
                <a:cs typeface="Times New Roman" panose="02020603050405020304" pitchFamily="18" charset="0"/>
              </a:rPr>
              <a:t> (</a:t>
            </a:r>
            <a:r>
              <a:rPr lang="tr-TR" sz="2800" dirty="0" err="1">
                <a:solidFill>
                  <a:schemeClr val="tx1"/>
                </a:solidFill>
                <a:latin typeface="Times New Roman" panose="02020603050405020304" pitchFamily="18" charset="0"/>
                <a:cs typeface="Times New Roman" panose="02020603050405020304" pitchFamily="18" charset="0"/>
              </a:rPr>
              <a:t>Dennis</a:t>
            </a:r>
            <a:r>
              <a:rPr lang="tr-TR" sz="2800" dirty="0">
                <a:solidFill>
                  <a:schemeClr val="tx1"/>
                </a:solidFill>
                <a:latin typeface="Times New Roman" panose="02020603050405020304" pitchFamily="18" charset="0"/>
                <a:cs typeface="Times New Roman" panose="02020603050405020304" pitchFamily="18" charset="0"/>
              </a:rPr>
              <a:t> </a:t>
            </a:r>
            <a:r>
              <a:rPr lang="tr-TR" sz="2800" dirty="0" err="1">
                <a:solidFill>
                  <a:schemeClr val="tx1"/>
                </a:solidFill>
                <a:latin typeface="Times New Roman" panose="02020603050405020304" pitchFamily="18" charset="0"/>
                <a:cs typeface="Times New Roman" panose="02020603050405020304" pitchFamily="18" charset="0"/>
              </a:rPr>
              <a:t>Hopper</a:t>
            </a:r>
            <a:r>
              <a:rPr lang="tr-TR" sz="2800" dirty="0">
                <a:solidFill>
                  <a:schemeClr val="tx1"/>
                </a:solidFill>
                <a:latin typeface="Times New Roman" panose="02020603050405020304" pitchFamily="18" charset="0"/>
                <a:cs typeface="Times New Roman" panose="02020603050405020304" pitchFamily="18" charset="0"/>
              </a:rPr>
              <a:t>, 1969</a:t>
            </a:r>
            <a:r>
              <a:rPr lang="tr-TR" sz="2800" dirty="0" smtClean="0">
                <a:solidFill>
                  <a:schemeClr val="tx1"/>
                </a:solidFill>
                <a:latin typeface="Times New Roman" panose="02020603050405020304" pitchFamily="18" charset="0"/>
                <a:cs typeface="Times New Roman" panose="02020603050405020304" pitchFamily="18" charset="0"/>
              </a:rPr>
              <a:t>)</a:t>
            </a:r>
          </a:p>
          <a:p>
            <a:pPr algn="just"/>
            <a:r>
              <a:rPr lang="tr-TR" sz="2800" dirty="0">
                <a:solidFill>
                  <a:schemeClr val="tx1"/>
                </a:solidFill>
                <a:latin typeface="Times New Roman" panose="02020603050405020304" pitchFamily="18" charset="0"/>
                <a:cs typeface="Times New Roman" panose="02020603050405020304" pitchFamily="18" charset="0"/>
                <a:hlinkClick r:id="rId3"/>
              </a:rPr>
              <a:t>https://</a:t>
            </a:r>
            <a:r>
              <a:rPr lang="tr-TR" sz="2800" dirty="0" smtClean="0">
                <a:solidFill>
                  <a:schemeClr val="tx1"/>
                </a:solidFill>
                <a:latin typeface="Times New Roman" panose="02020603050405020304" pitchFamily="18" charset="0"/>
                <a:cs typeface="Times New Roman" panose="02020603050405020304" pitchFamily="18" charset="0"/>
                <a:hlinkClick r:id="rId3"/>
              </a:rPr>
              <a:t>www.youtube.com/watch?v=GwST6mpT7Ds</a:t>
            </a:r>
            <a:endParaRPr lang="tr-TR" sz="2800" dirty="0" smtClean="0">
              <a:solidFill>
                <a:schemeClr val="tx1"/>
              </a:solidFill>
              <a:latin typeface="Times New Roman" panose="02020603050405020304" pitchFamily="18" charset="0"/>
              <a:cs typeface="Times New Roman" panose="02020603050405020304" pitchFamily="18" charset="0"/>
            </a:endParaRPr>
          </a:p>
          <a:p>
            <a:pPr algn="just"/>
            <a:endParaRPr lang="tr-TR" sz="2800" dirty="0">
              <a:solidFill>
                <a:schemeClr val="tx1"/>
              </a:solidFill>
              <a:latin typeface="Times New Roman" panose="02020603050405020304" pitchFamily="18" charset="0"/>
              <a:cs typeface="Times New Roman" panose="02020603050405020304" pitchFamily="18" charset="0"/>
            </a:endParaRPr>
          </a:p>
          <a:p>
            <a:pPr algn="just"/>
            <a:endParaRPr lang="tr-TR" sz="2800" dirty="0">
              <a:latin typeface="Times New Roman" panose="02020603050405020304" pitchFamily="18" charset="0"/>
              <a:cs typeface="Times New Roman" panose="02020603050405020304" pitchFamily="18" charset="0"/>
            </a:endParaRPr>
          </a:p>
        </p:txBody>
      </p:sp>
      <p:sp>
        <p:nvSpPr>
          <p:cNvPr id="4" name="Altbilgi Yer Tutucusu 3"/>
          <p:cNvSpPr>
            <a:spLocks noGrp="1"/>
          </p:cNvSpPr>
          <p:nvPr>
            <p:ph type="ftr" sz="quarter" idx="11"/>
          </p:nvPr>
        </p:nvSpPr>
        <p:spPr>
          <a:xfrm>
            <a:off x="3124200" y="6356350"/>
            <a:ext cx="3680048" cy="365125"/>
          </a:xfrm>
        </p:spPr>
        <p:txBody>
          <a:bodyPr/>
          <a:lstStyle/>
          <a:p>
            <a:r>
              <a:rPr lang="tr-TR" sz="1800" dirty="0" smtClean="0"/>
              <a:t>Film Türleri / Prof. Dr. S. Ruken Öztürk</a:t>
            </a:r>
            <a:endParaRPr lang="tr-TR" sz="1800" dirty="0"/>
          </a:p>
        </p:txBody>
      </p:sp>
    </p:spTree>
    <p:extLst>
      <p:ext uri="{BB962C8B-B14F-4D97-AF65-F5344CB8AC3E}">
        <p14:creationId xmlns:p14="http://schemas.microsoft.com/office/powerpoint/2010/main" val="11754514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755576" y="116632"/>
            <a:ext cx="7772400" cy="1440160"/>
          </a:xfrm>
        </p:spPr>
        <p:txBody>
          <a:bodyPr>
            <a:normAutofit fontScale="90000"/>
          </a:bodyPr>
          <a:lstStyle/>
          <a:p>
            <a:r>
              <a:rPr lang="tr-TR" sz="3100" u="sng" dirty="0" smtClean="0">
                <a:latin typeface="Times New Roman" panose="02020603050405020304" pitchFamily="18" charset="0"/>
                <a:cs typeface="Times New Roman" panose="02020603050405020304" pitchFamily="18" charset="0"/>
              </a:rPr>
              <a:t/>
            </a:r>
            <a:br>
              <a:rPr lang="tr-TR" sz="3100" u="sng" dirty="0" smtClean="0">
                <a:latin typeface="Times New Roman" panose="02020603050405020304" pitchFamily="18" charset="0"/>
                <a:cs typeface="Times New Roman" panose="02020603050405020304" pitchFamily="18" charset="0"/>
              </a:rPr>
            </a:br>
            <a:r>
              <a:rPr lang="tr-TR" sz="3100" u="sng" dirty="0">
                <a:latin typeface="Times New Roman" panose="02020603050405020304" pitchFamily="18" charset="0"/>
                <a:cs typeface="Times New Roman" panose="02020603050405020304" pitchFamily="18" charset="0"/>
              </a:rPr>
              <a:t/>
            </a:r>
            <a:br>
              <a:rPr lang="tr-TR" sz="3100" u="sng" dirty="0">
                <a:latin typeface="Times New Roman" panose="02020603050405020304" pitchFamily="18" charset="0"/>
                <a:cs typeface="Times New Roman" panose="02020603050405020304" pitchFamily="18" charset="0"/>
              </a:rPr>
            </a:br>
            <a:r>
              <a:rPr lang="tr-TR" sz="3100" u="sng" dirty="0" smtClean="0">
                <a:latin typeface="Times New Roman" panose="02020603050405020304" pitchFamily="18" charset="0"/>
                <a:cs typeface="Times New Roman" panose="02020603050405020304" pitchFamily="18" charset="0"/>
              </a:rPr>
              <a:t/>
            </a:r>
            <a:br>
              <a:rPr lang="tr-TR" sz="3100" u="sng" dirty="0" smtClean="0">
                <a:latin typeface="Times New Roman" panose="02020603050405020304" pitchFamily="18" charset="0"/>
                <a:cs typeface="Times New Roman" panose="02020603050405020304" pitchFamily="18" charset="0"/>
              </a:rPr>
            </a:br>
            <a:r>
              <a:rPr lang="tr-TR" sz="2700" u="sng" dirty="0" smtClean="0">
                <a:latin typeface="Arial Narrow" panose="020B0606020202030204" pitchFamily="34" charset="0"/>
                <a:cs typeface="Times New Roman" panose="02020603050405020304" pitchFamily="18" charset="0"/>
              </a:rPr>
              <a:t>Bu </a:t>
            </a:r>
            <a:r>
              <a:rPr lang="tr-TR" sz="2700" u="sng" dirty="0">
                <a:latin typeface="Arial Narrow" panose="020B0606020202030204" pitchFamily="34" charset="0"/>
                <a:cs typeface="Times New Roman" panose="02020603050405020304" pitchFamily="18" charset="0"/>
              </a:rPr>
              <a:t>ders için okunacak kaynaklar (kaynakların tam künyesi ilk dersin içinde bulunmaktadır</a:t>
            </a:r>
            <a:r>
              <a:rPr lang="tr-TR" sz="3100" u="sng" dirty="0">
                <a:latin typeface="Arial Narrow" panose="020B0606020202030204" pitchFamily="34" charset="0"/>
                <a:cs typeface="Times New Roman" panose="02020603050405020304" pitchFamily="18" charset="0"/>
              </a:rPr>
              <a:t>):</a:t>
            </a:r>
            <a:r>
              <a:rPr lang="tr-TR" u="sng" dirty="0">
                <a:latin typeface="Times New Roman" panose="02020603050405020304" pitchFamily="18" charset="0"/>
                <a:cs typeface="Times New Roman" panose="02020603050405020304" pitchFamily="18" charset="0"/>
              </a:rPr>
              <a:t/>
            </a:r>
            <a:br>
              <a:rPr lang="tr-TR" u="sng" dirty="0">
                <a:latin typeface="Times New Roman" panose="02020603050405020304" pitchFamily="18" charset="0"/>
                <a:cs typeface="Times New Roman" panose="02020603050405020304" pitchFamily="18" charset="0"/>
              </a:rPr>
            </a:br>
            <a:r>
              <a:rPr lang="tr-TR" u="sng" dirty="0" smtClean="0">
                <a:latin typeface="Times New Roman" panose="02020603050405020304" pitchFamily="18" charset="0"/>
                <a:cs typeface="Times New Roman" panose="02020603050405020304" pitchFamily="18" charset="0"/>
              </a:rPr>
              <a:t/>
            </a:r>
            <a:br>
              <a:rPr lang="tr-TR" u="sng" dirty="0" smtClean="0">
                <a:latin typeface="Times New Roman" panose="02020603050405020304" pitchFamily="18" charset="0"/>
                <a:cs typeface="Times New Roman" panose="02020603050405020304" pitchFamily="18" charset="0"/>
              </a:rPr>
            </a:br>
            <a:endParaRPr lang="tr-TR" dirty="0"/>
          </a:p>
        </p:txBody>
      </p:sp>
      <p:sp>
        <p:nvSpPr>
          <p:cNvPr id="3" name="Alt Başlık 2"/>
          <p:cNvSpPr>
            <a:spLocks noGrp="1"/>
          </p:cNvSpPr>
          <p:nvPr>
            <p:ph type="subTitle" idx="1"/>
          </p:nvPr>
        </p:nvSpPr>
        <p:spPr>
          <a:xfrm>
            <a:off x="827584" y="2132856"/>
            <a:ext cx="7920880" cy="4032448"/>
          </a:xfrm>
        </p:spPr>
        <p:txBody>
          <a:bodyPr>
            <a:normAutofit/>
          </a:bodyPr>
          <a:lstStyle/>
          <a:p>
            <a:pPr algn="just"/>
            <a:r>
              <a:rPr lang="tr-TR" sz="2400" dirty="0" err="1" smtClean="0">
                <a:solidFill>
                  <a:schemeClr val="tx1"/>
                </a:solidFill>
                <a:latin typeface="Times New Roman" panose="02020603050405020304" pitchFamily="18" charset="0"/>
                <a:cs typeface="Times New Roman" panose="02020603050405020304" pitchFamily="18" charset="0"/>
              </a:rPr>
              <a:t>Yvonne</a:t>
            </a:r>
            <a:r>
              <a:rPr lang="tr-TR" sz="2400" dirty="0" smtClean="0">
                <a:solidFill>
                  <a:schemeClr val="tx1"/>
                </a:solidFill>
                <a:latin typeface="Times New Roman" panose="02020603050405020304" pitchFamily="18" charset="0"/>
                <a:cs typeface="Times New Roman" panose="02020603050405020304" pitchFamily="18" charset="0"/>
              </a:rPr>
              <a:t> </a:t>
            </a:r>
            <a:r>
              <a:rPr lang="tr-TR" sz="2400" dirty="0" err="1" smtClean="0">
                <a:solidFill>
                  <a:schemeClr val="tx1"/>
                </a:solidFill>
                <a:latin typeface="Times New Roman" panose="02020603050405020304" pitchFamily="18" charset="0"/>
                <a:cs typeface="Times New Roman" panose="02020603050405020304" pitchFamily="18" charset="0"/>
              </a:rPr>
              <a:t>Tasker</a:t>
            </a:r>
            <a:r>
              <a:rPr lang="tr-TR" sz="2400" dirty="0">
                <a:solidFill>
                  <a:schemeClr val="tx1"/>
                </a:solidFill>
                <a:latin typeface="Times New Roman" panose="02020603050405020304" pitchFamily="18" charset="0"/>
                <a:cs typeface="Times New Roman" panose="02020603050405020304" pitchFamily="18" charset="0"/>
              </a:rPr>
              <a:t>, “Cinsiyet ve Irk Tahayyülü: Çağdaş Hollywood Aksiyon Sinemasında Kadınlar”, s. </a:t>
            </a:r>
            <a:r>
              <a:rPr lang="tr-TR" sz="2400" dirty="0" smtClean="0">
                <a:solidFill>
                  <a:schemeClr val="tx1"/>
                </a:solidFill>
                <a:latin typeface="Times New Roman" panose="02020603050405020304" pitchFamily="18" charset="0"/>
                <a:cs typeface="Times New Roman" panose="02020603050405020304" pitchFamily="18" charset="0"/>
              </a:rPr>
              <a:t>174-188.</a:t>
            </a:r>
          </a:p>
          <a:p>
            <a:pPr algn="just"/>
            <a:endParaRPr lang="tr-TR" sz="2400" smtClean="0">
              <a:solidFill>
                <a:schemeClr val="tx1"/>
              </a:solidFill>
              <a:latin typeface="Times New Roman" panose="02020603050405020304" pitchFamily="18" charset="0"/>
              <a:cs typeface="Times New Roman" panose="02020603050405020304" pitchFamily="18" charset="0"/>
            </a:endParaRPr>
          </a:p>
          <a:p>
            <a:pPr algn="just"/>
            <a:r>
              <a:rPr lang="tr-TR" sz="2400" smtClean="0">
                <a:solidFill>
                  <a:schemeClr val="tx1"/>
                </a:solidFill>
                <a:latin typeface="Times New Roman" panose="02020603050405020304" pitchFamily="18" charset="0"/>
                <a:cs typeface="Times New Roman" panose="02020603050405020304" pitchFamily="18" charset="0"/>
              </a:rPr>
              <a:t>Susan </a:t>
            </a:r>
            <a:r>
              <a:rPr lang="tr-TR" sz="2400" dirty="0" err="1" smtClean="0">
                <a:solidFill>
                  <a:schemeClr val="tx1"/>
                </a:solidFill>
                <a:latin typeface="Times New Roman" panose="02020603050405020304" pitchFamily="18" charset="0"/>
                <a:cs typeface="Times New Roman" panose="02020603050405020304" pitchFamily="18" charset="0"/>
              </a:rPr>
              <a:t>Hayward</a:t>
            </a:r>
            <a:r>
              <a:rPr lang="tr-TR" sz="2400" dirty="0">
                <a:solidFill>
                  <a:schemeClr val="tx1"/>
                </a:solidFill>
                <a:latin typeface="Times New Roman" panose="02020603050405020304" pitchFamily="18" charset="0"/>
                <a:cs typeface="Times New Roman" panose="02020603050405020304" pitchFamily="18" charset="0"/>
              </a:rPr>
              <a:t>, s. 238-239 &amp; 667-668. </a:t>
            </a:r>
            <a:endParaRPr lang="tr-TR" sz="2400" dirty="0" smtClean="0">
              <a:solidFill>
                <a:schemeClr val="tx1"/>
              </a:solidFill>
              <a:latin typeface="Times New Roman" panose="02020603050405020304" pitchFamily="18" charset="0"/>
              <a:cs typeface="Times New Roman" panose="02020603050405020304" pitchFamily="18" charset="0"/>
            </a:endParaRPr>
          </a:p>
          <a:p>
            <a:pPr algn="just"/>
            <a:endParaRPr lang="tr-TR" sz="2400" dirty="0" smtClean="0">
              <a:solidFill>
                <a:schemeClr val="tx1"/>
              </a:solidFill>
              <a:latin typeface="Times New Roman" panose="02020603050405020304" pitchFamily="18" charset="0"/>
              <a:cs typeface="Times New Roman" panose="02020603050405020304" pitchFamily="18" charset="0"/>
            </a:endParaRPr>
          </a:p>
          <a:p>
            <a:pPr algn="just"/>
            <a:r>
              <a:rPr lang="tr-TR" sz="2400" dirty="0" smtClean="0">
                <a:solidFill>
                  <a:schemeClr val="tx1"/>
                </a:solidFill>
                <a:latin typeface="Times New Roman" panose="02020603050405020304" pitchFamily="18" charset="0"/>
                <a:cs typeface="Times New Roman" panose="02020603050405020304" pitchFamily="18" charset="0"/>
              </a:rPr>
              <a:t>M. Zengin </a:t>
            </a:r>
            <a:r>
              <a:rPr lang="tr-TR" sz="2400" dirty="0">
                <a:solidFill>
                  <a:schemeClr val="tx1"/>
                </a:solidFill>
                <a:latin typeface="Times New Roman" panose="02020603050405020304" pitchFamily="18" charset="0"/>
                <a:cs typeface="Times New Roman" panose="02020603050405020304" pitchFamily="18" charset="0"/>
              </a:rPr>
              <a:t>&amp; </a:t>
            </a:r>
            <a:r>
              <a:rPr lang="tr-TR" sz="2400" dirty="0" smtClean="0">
                <a:solidFill>
                  <a:schemeClr val="tx1"/>
                </a:solidFill>
                <a:latin typeface="Times New Roman" panose="02020603050405020304" pitchFamily="18" charset="0"/>
                <a:cs typeface="Times New Roman" panose="02020603050405020304" pitchFamily="18" charset="0"/>
              </a:rPr>
              <a:t>İ. Zengin </a:t>
            </a:r>
            <a:r>
              <a:rPr lang="tr-TR" sz="2400" dirty="0">
                <a:solidFill>
                  <a:schemeClr val="tx1"/>
                </a:solidFill>
                <a:latin typeface="Times New Roman" panose="02020603050405020304" pitchFamily="18" charset="0"/>
                <a:cs typeface="Times New Roman" panose="02020603050405020304" pitchFamily="18" charset="0"/>
              </a:rPr>
              <a:t>(online kaynak</a:t>
            </a:r>
            <a:r>
              <a:rPr lang="tr-TR" sz="2400" dirty="0" smtClean="0">
                <a:solidFill>
                  <a:schemeClr val="tx1"/>
                </a:solidFill>
                <a:latin typeface="Times New Roman" panose="02020603050405020304" pitchFamily="18" charset="0"/>
                <a:cs typeface="Times New Roman" panose="02020603050405020304" pitchFamily="18" charset="0"/>
              </a:rPr>
              <a:t>)</a:t>
            </a:r>
          </a:p>
          <a:p>
            <a:pPr algn="just"/>
            <a:r>
              <a:rPr lang="tr-TR" sz="2400" dirty="0">
                <a:solidFill>
                  <a:schemeClr val="tx1"/>
                </a:solidFill>
                <a:latin typeface="Times New Roman" panose="02020603050405020304" pitchFamily="18" charset="0"/>
                <a:cs typeface="Times New Roman" panose="02020603050405020304" pitchFamily="18" charset="0"/>
              </a:rPr>
              <a:t>http://globalmediajournaltr.yeditepe.edu.tr/sites/default/files/Melis%20OKTUG%CC%86%20ZENGI%CC%87N%20-%20I%CC%87brahim%20ZENGI%CC%87N.pdf</a:t>
            </a:r>
          </a:p>
          <a:p>
            <a:pPr algn="just"/>
            <a:endParaRPr lang="tr-TR" sz="2800" dirty="0">
              <a:solidFill>
                <a:schemeClr val="tx1"/>
              </a:solidFill>
              <a:latin typeface="Times New Roman" panose="02020603050405020304" pitchFamily="18" charset="0"/>
              <a:cs typeface="Times New Roman" panose="02020603050405020304" pitchFamily="18" charset="0"/>
            </a:endParaRPr>
          </a:p>
          <a:p>
            <a:pPr algn="just"/>
            <a:endParaRPr lang="tr-TR" sz="2800" dirty="0"/>
          </a:p>
        </p:txBody>
      </p:sp>
      <p:sp>
        <p:nvSpPr>
          <p:cNvPr id="4" name="Altbilgi Yer Tutucusu 3"/>
          <p:cNvSpPr>
            <a:spLocks noGrp="1"/>
          </p:cNvSpPr>
          <p:nvPr>
            <p:ph type="ftr" sz="quarter" idx="11"/>
          </p:nvPr>
        </p:nvSpPr>
        <p:spPr>
          <a:xfrm>
            <a:off x="2843808" y="6356350"/>
            <a:ext cx="3744416" cy="365125"/>
          </a:xfrm>
        </p:spPr>
        <p:txBody>
          <a:bodyPr/>
          <a:lstStyle/>
          <a:p>
            <a:r>
              <a:rPr lang="tr-TR" sz="1800" dirty="0" smtClean="0"/>
              <a:t>Film Türleri / Prof. Dr. S. Ruken Öztürk</a:t>
            </a:r>
            <a:endParaRPr lang="tr-TR" sz="1800" dirty="0"/>
          </a:p>
        </p:txBody>
      </p:sp>
    </p:spTree>
    <p:extLst>
      <p:ext uri="{BB962C8B-B14F-4D97-AF65-F5344CB8AC3E}">
        <p14:creationId xmlns:p14="http://schemas.microsoft.com/office/powerpoint/2010/main" val="2105385167"/>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TotalTime>
  <Words>589</Words>
  <Application>Microsoft Office PowerPoint</Application>
  <PresentationFormat>Ekran Gösterisi (4:3)</PresentationFormat>
  <Paragraphs>51</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Yol filmi/Buddy Filmleri </vt:lpstr>
      <vt:lpstr>Road trip movies’e (yol filmlerine) ilham veren eserler:</vt:lpstr>
      <vt:lpstr>Klasik bir örnek: Easy Rider (Dennis Hopper, 1969)</vt:lpstr>
      <vt:lpstr>Farklı örnekler</vt:lpstr>
      <vt:lpstr>Türün özellikleri </vt:lpstr>
      <vt:lpstr> Filmi izledikten sonra çözümleyeceğiz: Thelma ve Louise (Ridley Scott, 1991) </vt:lpstr>
      <vt:lpstr>İzlenecek film(ler):</vt:lpstr>
      <vt:lpstr>   Bu ders için okunacak kaynaklar (kaynakların tam künyesi ilk dersin içinde bulunmaktadır):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Yol filmi/Buddy Filmleri </dc:title>
  <dc:creator>Saniye</dc:creator>
  <cp:lastModifiedBy>Reviewer</cp:lastModifiedBy>
  <cp:revision>9</cp:revision>
  <dcterms:created xsi:type="dcterms:W3CDTF">2018-01-03T12:21:24Z</dcterms:created>
  <dcterms:modified xsi:type="dcterms:W3CDTF">2018-01-09T14:10:34Z</dcterms:modified>
</cp:coreProperties>
</file>