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99" r:id="rId4"/>
    <p:sldId id="300" r:id="rId5"/>
    <p:sldId id="301" r:id="rId6"/>
    <p:sldId id="302" r:id="rId7"/>
    <p:sldId id="303" r:id="rId8"/>
    <p:sldId id="304" r:id="rId9"/>
    <p:sldId id="305" r:id="rId10"/>
    <p:sldId id="306" r:id="rId11"/>
    <p:sldId id="30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18/05/2020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Notları-11</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fontScale="90000"/>
          </a:bodyPr>
          <a:lstStyle/>
          <a:p>
            <a:r>
              <a:rPr lang="tr-TR" sz="2500" b="1" dirty="0" smtClean="0">
                <a:latin typeface="Comic Sans MS" panose="030F0702030302020204" pitchFamily="66" charset="0"/>
              </a:rPr>
              <a:t>Isı Pompalarında Performans Katsayısı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E</a:t>
            </a:r>
            <a:r>
              <a:rPr lang="tr-TR" sz="2000" dirty="0" smtClean="0">
                <a:latin typeface="Comic Sans MS" panose="030F0702030302020204" pitchFamily="66" charset="0"/>
              </a:rPr>
              <a:t>nerjinin korunumu </a:t>
            </a:r>
            <a:r>
              <a:rPr lang="tr-TR" sz="2000" dirty="0">
                <a:latin typeface="Comic Sans MS" panose="030F0702030302020204" pitchFamily="66" charset="0"/>
              </a:rPr>
              <a:t>yasasına göre,</a:t>
            </a:r>
            <a:br>
              <a:rPr lang="tr-TR" sz="2000" dirty="0">
                <a:latin typeface="Comic Sans MS" panose="030F0702030302020204" pitchFamily="66" charset="0"/>
              </a:rPr>
            </a:br>
            <a:r>
              <a:rPr lang="tr-TR" sz="2000" dirty="0">
                <a:latin typeface="Comic Sans MS" panose="030F0702030302020204" pitchFamily="66" charset="0"/>
              </a:rPr>
              <a:t>Q</a:t>
            </a:r>
            <a:r>
              <a:rPr lang="tr-TR" sz="2000" baseline="-25000" dirty="0">
                <a:latin typeface="Comic Sans MS" panose="030F0702030302020204" pitchFamily="66" charset="0"/>
              </a:rPr>
              <a:t>L</a:t>
            </a:r>
            <a:r>
              <a:rPr lang="tr-TR" sz="2000" dirty="0">
                <a:latin typeface="Comic Sans MS" panose="030F0702030302020204" pitchFamily="66" charset="0"/>
              </a:rPr>
              <a:t> + W – Q</a:t>
            </a:r>
            <a:r>
              <a:rPr lang="tr-TR" sz="2000" baseline="-25000" dirty="0">
                <a:latin typeface="Comic Sans MS" panose="030F0702030302020204" pitchFamily="66" charset="0"/>
              </a:rPr>
              <a:t>H</a:t>
            </a:r>
            <a:r>
              <a:rPr lang="tr-TR" sz="2000" dirty="0">
                <a:latin typeface="Comic Sans MS" panose="030F0702030302020204" pitchFamily="66" charset="0"/>
              </a:rPr>
              <a:t> = 0</a:t>
            </a:r>
            <a:br>
              <a:rPr lang="tr-TR" sz="2000" dirty="0">
                <a:latin typeface="Comic Sans MS" panose="030F0702030302020204" pitchFamily="66" charset="0"/>
              </a:rPr>
            </a:br>
            <a:r>
              <a:rPr lang="tr-TR" sz="2000" dirty="0">
                <a:latin typeface="Comic Sans MS" panose="030F0702030302020204" pitchFamily="66" charset="0"/>
              </a:rPr>
              <a:t>yazılabilir. Buradan da, yukarıdaki sistem için</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W = Q</a:t>
            </a:r>
            <a:r>
              <a:rPr lang="tr-TR" sz="2000" baseline="-25000" dirty="0">
                <a:latin typeface="Comic Sans MS" panose="030F0702030302020204" pitchFamily="66" charset="0"/>
              </a:rPr>
              <a:t>H</a:t>
            </a:r>
            <a:r>
              <a:rPr lang="tr-TR" sz="2000" dirty="0">
                <a:latin typeface="Comic Sans MS" panose="030F0702030302020204" pitchFamily="66" charset="0"/>
              </a:rPr>
              <a:t> </a:t>
            </a:r>
            <a:r>
              <a:rPr lang="tr-TR" sz="2000" dirty="0" smtClean="0">
                <a:latin typeface="Comic Sans MS" panose="030F0702030302020204" pitchFamily="66" charset="0"/>
              </a:rPr>
              <a:t>– Q</a:t>
            </a:r>
            <a:r>
              <a:rPr lang="tr-TR" sz="2000" baseline="-25000" dirty="0" smtClean="0">
                <a:latin typeface="Comic Sans MS" panose="030F0702030302020204" pitchFamily="66" charset="0"/>
              </a:rPr>
              <a:t>L </a:t>
            </a:r>
            <a:r>
              <a:rPr lang="tr-TR" sz="2000" dirty="0" smtClean="0">
                <a:latin typeface="Comic Sans MS" panose="030F0702030302020204" pitchFamily="66" charset="0"/>
              </a:rPr>
              <a:t>yazılabilir.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Bu defa, buzdolabının soğutucu olarak değil de</a:t>
            </a:r>
            <a:r>
              <a:rPr lang="tr-TR" sz="2000" dirty="0" smtClean="0">
                <a:latin typeface="Comic Sans MS" panose="030F0702030302020204" pitchFamily="66" charset="0"/>
              </a:rPr>
              <a:t>, odayı </a:t>
            </a:r>
            <a:r>
              <a:rPr lang="tr-TR" sz="2000" dirty="0">
                <a:latin typeface="Comic Sans MS" panose="030F0702030302020204" pitchFamily="66" charset="0"/>
              </a:rPr>
              <a:t>ısıtıcı olarak kabul</a:t>
            </a:r>
            <a:br>
              <a:rPr lang="tr-TR" sz="2000" dirty="0">
                <a:latin typeface="Comic Sans MS" panose="030F0702030302020204" pitchFamily="66" charset="0"/>
              </a:rPr>
            </a:br>
            <a:r>
              <a:rPr lang="tr-TR" sz="2000" dirty="0">
                <a:latin typeface="Comic Sans MS" panose="030F0702030302020204" pitchFamily="66" charset="0"/>
              </a:rPr>
              <a:t>edilmesi durumunu inceleyelim. Bu durum için </a:t>
            </a:r>
            <a:r>
              <a:rPr lang="tr-TR" sz="2000" dirty="0" smtClean="0">
                <a:latin typeface="Comic Sans MS" panose="030F0702030302020204" pitchFamily="66" charset="0"/>
              </a:rPr>
              <a:t>performans katsayı </a:t>
            </a:r>
            <a:r>
              <a:rPr lang="tr-TR" sz="2000" dirty="0">
                <a:latin typeface="Comic Sans MS" panose="030F0702030302020204" pitchFamily="66" charset="0"/>
              </a:rPr>
              <a:t>ifadesi,</a:t>
            </a:r>
            <a:br>
              <a:rPr lang="tr-TR" sz="2000" dirty="0">
                <a:latin typeface="Comic Sans MS" panose="030F0702030302020204" pitchFamily="66" charset="0"/>
              </a:rPr>
            </a:br>
            <a:r>
              <a:rPr lang="el-GR" sz="2000" dirty="0">
                <a:latin typeface="Comic Sans MS" panose="030F0702030302020204" pitchFamily="66" charset="0"/>
              </a:rPr>
              <a:t>β’ =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H</a:t>
            </a:r>
            <a:r>
              <a:rPr lang="tr-TR" sz="2000" dirty="0" smtClean="0">
                <a:latin typeface="Comic Sans MS" panose="030F0702030302020204" pitchFamily="66" charset="0"/>
              </a:rPr>
              <a:t>/(</a:t>
            </a:r>
            <a:r>
              <a:rPr lang="tr-TR" sz="2000" dirty="0">
                <a:latin typeface="Comic Sans MS" panose="030F0702030302020204" pitchFamily="66" charset="0"/>
              </a:rPr>
              <a:t>Q</a:t>
            </a:r>
            <a:r>
              <a:rPr lang="tr-TR" sz="2000" baseline="-25000" dirty="0">
                <a:latin typeface="Comic Sans MS" panose="030F0702030302020204" pitchFamily="66" charset="0"/>
              </a:rPr>
              <a:t>H</a:t>
            </a:r>
            <a:r>
              <a:rPr lang="tr-TR" sz="2000" dirty="0">
                <a:latin typeface="Comic Sans MS" panose="030F0702030302020204" pitchFamily="66" charset="0"/>
              </a:rPr>
              <a:t> - Q</a:t>
            </a:r>
            <a:r>
              <a:rPr lang="tr-TR" sz="2000" baseline="-25000" dirty="0">
                <a:latin typeface="Comic Sans MS" panose="030F0702030302020204" pitchFamily="66" charset="0"/>
              </a:rPr>
              <a:t>L</a:t>
            </a:r>
            <a:r>
              <a:rPr lang="tr-TR" sz="2000" dirty="0">
                <a:latin typeface="Comic Sans MS" panose="030F0702030302020204" pitchFamily="66" charset="0"/>
              </a:rPr>
              <a:t> )</a:t>
            </a:r>
            <a:br>
              <a:rPr lang="tr-TR" sz="2000" dirty="0">
                <a:latin typeface="Comic Sans MS" panose="030F0702030302020204" pitchFamily="66" charset="0"/>
              </a:rPr>
            </a:br>
            <a:r>
              <a:rPr lang="el-GR" sz="2000" dirty="0">
                <a:latin typeface="Comic Sans MS" panose="030F0702030302020204" pitchFamily="66" charset="0"/>
              </a:rPr>
              <a:t>β’= </a:t>
            </a:r>
            <a:r>
              <a:rPr lang="el-GR" sz="2000" dirty="0" smtClean="0">
                <a:latin typeface="Comic Sans MS" panose="030F0702030302020204" pitchFamily="66" charset="0"/>
              </a:rPr>
              <a:t>1/</a:t>
            </a:r>
            <a:r>
              <a:rPr lang="tr-TR" sz="2000" dirty="0" smtClean="0">
                <a:latin typeface="Comic Sans MS" panose="030F0702030302020204" pitchFamily="66" charset="0"/>
              </a:rPr>
              <a:t>(</a:t>
            </a:r>
            <a:r>
              <a:rPr lang="el-GR" sz="2000" dirty="0" smtClean="0">
                <a:latin typeface="Comic Sans MS" panose="030F0702030302020204" pitchFamily="66" charset="0"/>
              </a:rPr>
              <a:t>1 </a:t>
            </a:r>
            <a:r>
              <a:rPr lang="el-GR" sz="2000" dirty="0">
                <a:latin typeface="Comic Sans MS" panose="030F0702030302020204" pitchFamily="66" charset="0"/>
              </a:rPr>
              <a:t>–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H</a:t>
            </a:r>
            <a:r>
              <a:rPr lang="tr-TR" sz="2000" dirty="0" smtClean="0">
                <a:latin typeface="Comic Sans MS" panose="030F0702030302020204" pitchFamily="66" charset="0"/>
              </a:rPr>
              <a:t>), 		(</a:t>
            </a:r>
            <a:r>
              <a:rPr lang="tr-TR" sz="2000" dirty="0">
                <a:latin typeface="Comic Sans MS" panose="030F0702030302020204" pitchFamily="66" charset="0"/>
              </a:rPr>
              <a:t>2)</a:t>
            </a:r>
            <a:br>
              <a:rPr lang="tr-TR" sz="2000" dirty="0">
                <a:latin typeface="Comic Sans MS" panose="030F0702030302020204" pitchFamily="66" charset="0"/>
              </a:rPr>
            </a:br>
            <a:r>
              <a:rPr lang="tr-TR" sz="2000" dirty="0">
                <a:latin typeface="Comic Sans MS" panose="030F0702030302020204" pitchFamily="66" charset="0"/>
              </a:rPr>
              <a:t>şeklinde yazılabilir.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durumda aynı sistemin soğutma ve ısıtma </a:t>
            </a:r>
            <a:r>
              <a:rPr lang="tr-TR" sz="2000" dirty="0" smtClean="0">
                <a:latin typeface="Comic Sans MS" panose="030F0702030302020204" pitchFamily="66" charset="0"/>
              </a:rPr>
              <a:t>amaçlı kullanılmalarına </a:t>
            </a:r>
            <a:r>
              <a:rPr lang="tr-TR" sz="2000" dirty="0">
                <a:latin typeface="Comic Sans MS" panose="030F0702030302020204" pitchFamily="66" charset="0"/>
              </a:rPr>
              <a:t>ait verimleri </a:t>
            </a:r>
            <a:r>
              <a:rPr lang="tr-TR" sz="2000" dirty="0" smtClean="0">
                <a:latin typeface="Comic Sans MS" panose="030F0702030302020204" pitchFamily="66" charset="0"/>
              </a:rPr>
              <a:t>farkının, </a:t>
            </a:r>
            <a:br>
              <a:rPr lang="tr-TR" sz="2000" dirty="0" smtClean="0">
                <a:latin typeface="Comic Sans MS" panose="030F0702030302020204" pitchFamily="66" charset="0"/>
              </a:rPr>
            </a:br>
            <a:r>
              <a:rPr lang="el-GR" sz="2000" dirty="0" smtClean="0">
                <a:latin typeface="Comic Sans MS" panose="030F0702030302020204" pitchFamily="66" charset="0"/>
              </a:rPr>
              <a:t>β</a:t>
            </a:r>
            <a:r>
              <a:rPr lang="el-GR" sz="2000" dirty="0">
                <a:latin typeface="Comic Sans MS" panose="030F0702030302020204" pitchFamily="66" charset="0"/>
              </a:rPr>
              <a:t>’ – β = </a:t>
            </a:r>
            <a:r>
              <a:rPr lang="el-GR" sz="2000" dirty="0" smtClean="0">
                <a:latin typeface="Comic Sans MS" panose="030F0702030302020204" pitchFamily="66" charset="0"/>
              </a:rPr>
              <a:t>1</a:t>
            </a:r>
            <a:r>
              <a:rPr lang="tr-TR" sz="2000" dirty="0" smtClean="0">
                <a:latin typeface="Comic Sans MS" panose="030F0702030302020204" pitchFamily="66" charset="0"/>
              </a:rPr>
              <a:t> olduğu </a:t>
            </a:r>
            <a:r>
              <a:rPr lang="tr-TR" sz="2000" dirty="0">
                <a:latin typeface="Comic Sans MS" panose="030F0702030302020204" pitchFamily="66" charset="0"/>
              </a:rPr>
              <a:t>rahatlıkla bulunabilir.</a:t>
            </a: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b="1" dirty="0" smtClean="0">
                <a:latin typeface="Comic Sans MS" panose="030F0702030302020204" pitchFamily="66" charset="0"/>
              </a:rPr>
              <a:t>PROBLEM </a:t>
            </a:r>
            <a:r>
              <a:rPr lang="tr-TR" sz="1800" b="1" dirty="0">
                <a:latin typeface="Comic Sans MS" panose="030F0702030302020204" pitchFamily="66" charset="0"/>
              </a:rPr>
              <a:t>4.6: </a:t>
            </a:r>
            <a:r>
              <a:rPr lang="tr-TR" sz="1800" dirty="0">
                <a:latin typeface="Comic Sans MS" panose="030F0702030302020204" pitchFamily="66" charset="0"/>
              </a:rPr>
              <a:t>Bir mutfak buzdolabı sistemini çalıştırmak için </a:t>
            </a:r>
            <a:r>
              <a:rPr lang="tr-TR" sz="1800" dirty="0" smtClean="0">
                <a:latin typeface="Comic Sans MS" panose="030F0702030302020204" pitchFamily="66" charset="0"/>
              </a:rPr>
              <a:t>150 </a:t>
            </a:r>
            <a:r>
              <a:rPr lang="tr-TR" sz="1800" dirty="0" err="1" smtClean="0">
                <a:latin typeface="Comic Sans MS" panose="030F0702030302020204" pitchFamily="66" charset="0"/>
              </a:rPr>
              <a:t>watt</a:t>
            </a:r>
            <a:r>
              <a:rPr lang="tr-TR" sz="1800" dirty="0" smtClean="0">
                <a:latin typeface="Comic Sans MS" panose="030F0702030302020204" pitchFamily="66" charset="0"/>
              </a:rPr>
              <a:t> </a:t>
            </a:r>
            <a:r>
              <a:rPr lang="tr-TR" sz="1800" dirty="0">
                <a:latin typeface="Comic Sans MS" panose="030F0702030302020204" pitchFamily="66" charset="0"/>
              </a:rPr>
              <a:t>‘ </a:t>
            </a:r>
            <a:r>
              <a:rPr lang="tr-TR" sz="1800" dirty="0" err="1">
                <a:latin typeface="Comic Sans MS" panose="030F0702030302020204" pitchFamily="66" charset="0"/>
              </a:rPr>
              <a:t>lık</a:t>
            </a:r>
            <a:r>
              <a:rPr lang="tr-TR" sz="1800" dirty="0">
                <a:latin typeface="Comic Sans MS" panose="030F0702030302020204" pitchFamily="66" charset="0"/>
              </a:rPr>
              <a:t> elektrik enerjisi harcanmaktadır. Bu </a:t>
            </a:r>
            <a:r>
              <a:rPr lang="tr-TR" sz="1800" dirty="0" smtClean="0">
                <a:latin typeface="Comic Sans MS" panose="030F0702030302020204" pitchFamily="66" charset="0"/>
              </a:rPr>
              <a:t>esnada mutfak </a:t>
            </a:r>
            <a:r>
              <a:rPr lang="tr-TR" sz="1800" dirty="0">
                <a:latin typeface="Comic Sans MS" panose="030F0702030302020204" pitchFamily="66" charset="0"/>
              </a:rPr>
              <a:t>ortamına 400 </a:t>
            </a:r>
            <a:r>
              <a:rPr lang="tr-TR" sz="1800" dirty="0" err="1">
                <a:latin typeface="Comic Sans MS" panose="030F0702030302020204" pitchFamily="66" charset="0"/>
              </a:rPr>
              <a:t>watt‘a</a:t>
            </a:r>
            <a:r>
              <a:rPr lang="tr-TR" sz="1800" dirty="0">
                <a:latin typeface="Comic Sans MS" panose="030F0702030302020204" pitchFamily="66" charset="0"/>
              </a:rPr>
              <a:t> eşdeğerde ısı enerjisi </a:t>
            </a:r>
            <a:r>
              <a:rPr lang="tr-TR" sz="1800" dirty="0" smtClean="0">
                <a:latin typeface="Comic Sans MS" panose="030F0702030302020204" pitchFamily="66" charset="0"/>
              </a:rPr>
              <a:t>naklediliyor.</a:t>
            </a:r>
            <a:r>
              <a:rPr lang="tr-TR" sz="1800" dirty="0">
                <a:latin typeface="Comic Sans MS" panose="030F0702030302020204" pitchFamily="66" charset="0"/>
              </a:rPr>
              <a:t/>
            </a:r>
            <a:br>
              <a:rPr lang="tr-TR" sz="1800" dirty="0">
                <a:latin typeface="Comic Sans MS" panose="030F0702030302020204" pitchFamily="66" charset="0"/>
              </a:rPr>
            </a:br>
            <a:r>
              <a:rPr lang="tr-TR" sz="1800" dirty="0">
                <a:latin typeface="Comic Sans MS" panose="030F0702030302020204" pitchFamily="66" charset="0"/>
              </a:rPr>
              <a:t>a) Soğuk ortamdan enerji çekme hızını (birim</a:t>
            </a:r>
            <a:br>
              <a:rPr lang="tr-TR" sz="1800" dirty="0">
                <a:latin typeface="Comic Sans MS" panose="030F0702030302020204" pitchFamily="66" charset="0"/>
              </a:rPr>
            </a:br>
            <a:r>
              <a:rPr lang="tr-TR" sz="1800" dirty="0">
                <a:latin typeface="Comic Sans MS" panose="030F0702030302020204" pitchFamily="66" charset="0"/>
              </a:rPr>
              <a:t>süredeki miktarını),</a:t>
            </a:r>
            <a:br>
              <a:rPr lang="tr-TR" sz="1800" dirty="0">
                <a:latin typeface="Comic Sans MS" panose="030F0702030302020204" pitchFamily="66" charset="0"/>
              </a:rPr>
            </a:br>
            <a:r>
              <a:rPr lang="tr-TR" sz="1800" dirty="0">
                <a:latin typeface="Comic Sans MS" panose="030F0702030302020204" pitchFamily="66" charset="0"/>
              </a:rPr>
              <a:t>b) Buzdolabının </a:t>
            </a:r>
            <a:r>
              <a:rPr lang="tr-TR" sz="1800" dirty="0" smtClean="0">
                <a:latin typeface="Comic Sans MS" panose="030F0702030302020204" pitchFamily="66" charset="0"/>
              </a:rPr>
              <a:t>performans katsayısını </a:t>
            </a:r>
            <a:r>
              <a:rPr lang="tr-TR" sz="1800" dirty="0">
                <a:latin typeface="Comic Sans MS" panose="030F0702030302020204" pitchFamily="66" charset="0"/>
              </a:rPr>
              <a:t>bulunuz.</a:t>
            </a:r>
            <a:br>
              <a:rPr lang="tr-TR" sz="1800" dirty="0">
                <a:latin typeface="Comic Sans MS" panose="030F0702030302020204" pitchFamily="66" charset="0"/>
              </a:rPr>
            </a:br>
            <a:r>
              <a:rPr lang="tr-TR" sz="1800" b="1" dirty="0" smtClean="0">
                <a:latin typeface="Comic Sans MS" panose="030F0702030302020204" pitchFamily="66" charset="0"/>
              </a:rPr>
              <a:t>ÇÖZÜM:</a:t>
            </a:r>
            <a:r>
              <a:rPr lang="tr-TR" sz="1800" dirty="0">
                <a:latin typeface="Comic Sans MS" panose="030F0702030302020204" pitchFamily="66" charset="0"/>
              </a:rPr>
              <a:t/>
            </a:r>
            <a:br>
              <a:rPr lang="tr-TR" sz="1800" dirty="0">
                <a:latin typeface="Comic Sans MS" panose="030F0702030302020204" pitchFamily="66" charset="0"/>
              </a:rPr>
            </a:br>
            <a:r>
              <a:rPr lang="tr-TR" sz="1800" dirty="0">
                <a:latin typeface="Comic Sans MS" panose="030F0702030302020204" pitchFamily="66" charset="0"/>
              </a:rPr>
              <a:t>Enerjini </a:t>
            </a:r>
            <a:r>
              <a:rPr lang="tr-TR" sz="1800" dirty="0" smtClean="0">
                <a:latin typeface="Comic Sans MS" panose="030F0702030302020204" pitchFamily="66" charset="0"/>
              </a:rPr>
              <a:t>korunumu </a:t>
            </a:r>
            <a:r>
              <a:rPr lang="tr-TR" sz="1800" dirty="0">
                <a:latin typeface="Comic Sans MS" panose="030F0702030302020204" pitchFamily="66" charset="0"/>
              </a:rPr>
              <a:t>prensibine göre (sistem olarak taşıyıcı </a:t>
            </a:r>
            <a:r>
              <a:rPr lang="tr-TR" sz="1800" dirty="0" smtClean="0">
                <a:latin typeface="Comic Sans MS" panose="030F0702030302020204" pitchFamily="66" charset="0"/>
              </a:rPr>
              <a:t>akışkanı alacağız ):</a:t>
            </a:r>
            <a:br>
              <a:rPr lang="tr-TR" sz="1800" dirty="0" smtClean="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L</a:t>
            </a:r>
            <a:r>
              <a:rPr lang="tr-TR" sz="1800" dirty="0" smtClean="0">
                <a:latin typeface="Comic Sans MS" panose="030F0702030302020204" pitchFamily="66" charset="0"/>
              </a:rPr>
              <a:t>+W–Q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 0 ifadesinden</a:t>
            </a:r>
            <a:r>
              <a:rPr lang="tr-TR" sz="1800" dirty="0" smtClean="0">
                <a:latin typeface="Comic Sans MS" panose="030F0702030302020204" pitchFamily="66" charset="0"/>
              </a:rPr>
              <a:t>,</a:t>
            </a:r>
            <a:br>
              <a:rPr lang="tr-TR" sz="1800" dirty="0" smtClean="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b="1" dirty="0">
                <a:latin typeface="Comic Sans MS" panose="030F0702030302020204" pitchFamily="66" charset="0"/>
              </a:rPr>
              <a:t>a) </a:t>
            </a:r>
            <a:r>
              <a:rPr lang="tr-TR" sz="1800" dirty="0">
                <a:latin typeface="Comic Sans MS" panose="030F0702030302020204" pitchFamily="66" charset="0"/>
              </a:rPr>
              <a:t>Q</a:t>
            </a:r>
            <a:r>
              <a:rPr lang="tr-TR" sz="1800" baseline="-25000" dirty="0">
                <a:latin typeface="Comic Sans MS" panose="030F0702030302020204" pitchFamily="66" charset="0"/>
              </a:rPr>
              <a:t>L</a:t>
            </a:r>
            <a:r>
              <a:rPr lang="tr-TR" sz="1800" dirty="0">
                <a:latin typeface="Comic Sans MS" panose="030F0702030302020204" pitchFamily="66" charset="0"/>
              </a:rPr>
              <a:t> = Q</a:t>
            </a:r>
            <a:r>
              <a:rPr lang="tr-TR" sz="1800" baseline="-25000" dirty="0">
                <a:latin typeface="Comic Sans MS" panose="030F0702030302020204" pitchFamily="66" charset="0"/>
              </a:rPr>
              <a:t>H</a:t>
            </a:r>
            <a:r>
              <a:rPr lang="tr-TR" sz="1800" dirty="0">
                <a:latin typeface="Comic Sans MS" panose="030F0702030302020204" pitchFamily="66" charset="0"/>
              </a:rPr>
              <a:t> –W yazılabilir.</a:t>
            </a:r>
            <a:br>
              <a:rPr lang="tr-TR" sz="1800" dirty="0">
                <a:latin typeface="Comic Sans MS" panose="030F0702030302020204" pitchFamily="66" charset="0"/>
              </a:rPr>
            </a:br>
            <a:r>
              <a:rPr lang="tr-TR" sz="1800" dirty="0">
                <a:latin typeface="Comic Sans MS" panose="030F0702030302020204" pitchFamily="66" charset="0"/>
              </a:rPr>
              <a:t>Q</a:t>
            </a:r>
            <a:r>
              <a:rPr lang="tr-TR" sz="1800" baseline="-25000" dirty="0">
                <a:latin typeface="Comic Sans MS" panose="030F0702030302020204" pitchFamily="66" charset="0"/>
              </a:rPr>
              <a:t>L</a:t>
            </a:r>
            <a:r>
              <a:rPr lang="tr-TR" sz="1800" dirty="0">
                <a:latin typeface="Comic Sans MS" panose="030F0702030302020204" pitchFamily="66" charset="0"/>
              </a:rPr>
              <a:t> = 400 - 150</a:t>
            </a:r>
            <a:br>
              <a:rPr lang="tr-TR" sz="1800" dirty="0">
                <a:latin typeface="Comic Sans MS" panose="030F0702030302020204" pitchFamily="66" charset="0"/>
              </a:rPr>
            </a:br>
            <a:r>
              <a:rPr lang="tr-TR" sz="1800" dirty="0">
                <a:latin typeface="Comic Sans MS" panose="030F0702030302020204" pitchFamily="66" charset="0"/>
              </a:rPr>
              <a:t>Q</a:t>
            </a:r>
            <a:r>
              <a:rPr lang="tr-TR" sz="1800" baseline="-25000" dirty="0">
                <a:latin typeface="Comic Sans MS" panose="030F0702030302020204" pitchFamily="66" charset="0"/>
              </a:rPr>
              <a:t>L</a:t>
            </a:r>
            <a:r>
              <a:rPr lang="tr-TR" sz="1800" dirty="0">
                <a:latin typeface="Comic Sans MS" panose="030F0702030302020204" pitchFamily="66" charset="0"/>
              </a:rPr>
              <a:t> =250 </a:t>
            </a:r>
            <a:r>
              <a:rPr lang="tr-TR" sz="1800" dirty="0" err="1">
                <a:latin typeface="Comic Sans MS" panose="030F0702030302020204" pitchFamily="66" charset="0"/>
              </a:rPr>
              <a:t>watt</a:t>
            </a:r>
            <a:r>
              <a:rPr lang="tr-TR" sz="1800" dirty="0">
                <a:latin typeface="Comic Sans MS" panose="030F0702030302020204" pitchFamily="66" charset="0"/>
              </a:rPr>
              <a:t> (bu değer aynı zamanda enerji transfer hızıdır).</a:t>
            </a:r>
            <a:br>
              <a:rPr lang="tr-TR" sz="1800" dirty="0">
                <a:latin typeface="Comic Sans MS" panose="030F0702030302020204" pitchFamily="66" charset="0"/>
              </a:rPr>
            </a:br>
            <a:r>
              <a:rPr lang="tr-TR" sz="1800" b="1" dirty="0">
                <a:latin typeface="Comic Sans MS" panose="030F0702030302020204" pitchFamily="66" charset="0"/>
              </a:rPr>
              <a:t>b)</a:t>
            </a:r>
            <a:r>
              <a:rPr lang="tr-TR" sz="1800" dirty="0">
                <a:latin typeface="Comic Sans MS" panose="030F0702030302020204" pitchFamily="66" charset="0"/>
              </a:rPr>
              <a:t> Buzdolabının </a:t>
            </a:r>
            <a:r>
              <a:rPr lang="el-GR" sz="1800" dirty="0">
                <a:latin typeface="Comic Sans MS" panose="030F0702030302020204" pitchFamily="66" charset="0"/>
              </a:rPr>
              <a:t>β </a:t>
            </a:r>
            <a:r>
              <a:rPr lang="tr-TR" sz="1800" dirty="0" smtClean="0">
                <a:latin typeface="Comic Sans MS" panose="030F0702030302020204" pitchFamily="66" charset="0"/>
              </a:rPr>
              <a:t>için</a:t>
            </a:r>
            <a:r>
              <a:rPr lang="tr-TR" sz="1800" dirty="0">
                <a:latin typeface="Comic Sans MS" panose="030F0702030302020204" pitchFamily="66" charset="0"/>
              </a:rPr>
              <a:t>,</a:t>
            </a:r>
            <a:br>
              <a:rPr lang="tr-TR" sz="1800" dirty="0">
                <a:latin typeface="Comic Sans MS" panose="030F0702030302020204" pitchFamily="66" charset="0"/>
              </a:rPr>
            </a:br>
            <a:r>
              <a:rPr lang="el-GR" sz="1800" dirty="0">
                <a:latin typeface="Comic Sans MS" panose="030F0702030302020204" pitchFamily="66" charset="0"/>
              </a:rPr>
              <a:t>β = </a:t>
            </a:r>
            <a:r>
              <a:rPr lang="tr-TR" sz="1800" dirty="0" smtClean="0">
                <a:latin typeface="Comic Sans MS" panose="030F0702030302020204" pitchFamily="66" charset="0"/>
              </a:rPr>
              <a:t>Q</a:t>
            </a:r>
            <a:r>
              <a:rPr lang="tr-TR" sz="1800" baseline="-25000" dirty="0" smtClean="0">
                <a:latin typeface="Comic Sans MS" panose="030F0702030302020204" pitchFamily="66" charset="0"/>
              </a:rPr>
              <a:t>L</a:t>
            </a:r>
            <a:r>
              <a:rPr lang="tr-TR" sz="1800" dirty="0" smtClean="0">
                <a:latin typeface="Comic Sans MS" panose="030F0702030302020204" pitchFamily="66" charset="0"/>
              </a:rPr>
              <a:t>/W </a:t>
            </a:r>
            <a:r>
              <a:rPr lang="tr-TR" sz="1800" dirty="0">
                <a:latin typeface="Comic Sans MS" panose="030F0702030302020204" pitchFamily="66" charset="0"/>
              </a:rPr>
              <a:t>ifadesinde bilinenler yerlerine konularak,</a:t>
            </a:r>
            <a:br>
              <a:rPr lang="tr-TR" sz="1800" dirty="0">
                <a:latin typeface="Comic Sans MS" panose="030F0702030302020204" pitchFamily="66" charset="0"/>
              </a:rPr>
            </a:br>
            <a:r>
              <a:rPr lang="el-GR" sz="1800" dirty="0">
                <a:latin typeface="Comic Sans MS" panose="030F0702030302020204" pitchFamily="66" charset="0"/>
              </a:rPr>
              <a:t>β = </a:t>
            </a:r>
            <a:r>
              <a:rPr lang="tr-TR" sz="1800" dirty="0" smtClean="0">
                <a:latin typeface="Comic Sans MS" panose="030F0702030302020204" pitchFamily="66" charset="0"/>
              </a:rPr>
              <a:t>Q</a:t>
            </a:r>
            <a:r>
              <a:rPr lang="tr-TR" sz="1800" baseline="-25000" dirty="0" smtClean="0">
                <a:latin typeface="Comic Sans MS" panose="030F0702030302020204" pitchFamily="66" charset="0"/>
              </a:rPr>
              <a:t>L</a:t>
            </a:r>
            <a:r>
              <a:rPr lang="tr-TR" sz="1800" dirty="0" smtClean="0">
                <a:latin typeface="Comic Sans MS" panose="030F0702030302020204" pitchFamily="66" charset="0"/>
              </a:rPr>
              <a:t>/W </a:t>
            </a:r>
            <a:r>
              <a:rPr lang="tr-TR" sz="1800" dirty="0">
                <a:latin typeface="Comic Sans MS" panose="030F0702030302020204" pitchFamily="66" charset="0"/>
              </a:rPr>
              <a:t>= </a:t>
            </a:r>
            <a:r>
              <a:rPr lang="el-GR" sz="1800" dirty="0">
                <a:latin typeface="Comic Sans MS" panose="030F0702030302020204" pitchFamily="66" charset="0"/>
              </a:rPr>
              <a:t>β = 250 / 150</a:t>
            </a:r>
            <a:br>
              <a:rPr lang="el-GR" sz="1800" dirty="0">
                <a:latin typeface="Comic Sans MS" panose="030F0702030302020204" pitchFamily="66" charset="0"/>
              </a:rPr>
            </a:br>
            <a:r>
              <a:rPr lang="el-GR" sz="1800" dirty="0">
                <a:latin typeface="Comic Sans MS" panose="030F0702030302020204" pitchFamily="66" charset="0"/>
              </a:rPr>
              <a:t>β = 1,67 </a:t>
            </a:r>
            <a:r>
              <a:rPr lang="tr-TR" sz="1800" dirty="0">
                <a:latin typeface="Comic Sans MS" panose="030F0702030302020204" pitchFamily="66" charset="0"/>
              </a:rPr>
              <a:t>bulunur.</a:t>
            </a:r>
            <a:endParaRPr lang="en-GB" sz="1800" baseline="-25000" dirty="0">
              <a:latin typeface="Comic Sans MS" panose="030F0702030302020204" pitchFamily="66" charset="0"/>
            </a:endParaRPr>
          </a:p>
        </p:txBody>
      </p:sp>
    </p:spTree>
    <p:extLst>
      <p:ext uri="{BB962C8B-B14F-4D97-AF65-F5344CB8AC3E}">
        <p14:creationId xmlns:p14="http://schemas.microsoft.com/office/powerpoint/2010/main" val="1087218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a:bodyPr>
          <a:lstStyle/>
          <a:p>
            <a:r>
              <a:rPr lang="tr-TR" sz="2500" b="1" dirty="0" smtClean="0">
                <a:latin typeface="Comic Sans MS" panose="030F0702030302020204" pitchFamily="66" charset="0"/>
              </a:rPr>
              <a:t>Isı Pompalarında Performans Katsayısı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PROBLEM 4.7: </a:t>
            </a:r>
            <a:r>
              <a:rPr lang="tr-TR" sz="2000" dirty="0">
                <a:latin typeface="Comic Sans MS" panose="030F0702030302020204" pitchFamily="66" charset="0"/>
              </a:rPr>
              <a:t>Bir buzdolabının iç ortamından dakikada 360 </a:t>
            </a:r>
            <a:r>
              <a:rPr lang="tr-TR" sz="2000" dirty="0" err="1">
                <a:latin typeface="Comic Sans MS" panose="030F0702030302020204" pitchFamily="66" charset="0"/>
              </a:rPr>
              <a:t>kJ</a:t>
            </a:r>
            <a:r>
              <a:rPr lang="tr-TR" sz="2000" dirty="0">
                <a:latin typeface="Comic Sans MS" panose="030F0702030302020204" pitchFamily="66" charset="0"/>
              </a:rPr>
              <a:t> </a:t>
            </a:r>
            <a:r>
              <a:rPr lang="tr-TR" sz="2000" dirty="0" smtClean="0">
                <a:latin typeface="Comic Sans MS" panose="030F0702030302020204" pitchFamily="66" charset="0"/>
              </a:rPr>
              <a:t>ısı çekilerek </a:t>
            </a:r>
            <a:r>
              <a:rPr lang="tr-TR" sz="2000" dirty="0">
                <a:latin typeface="Comic Sans MS" panose="030F0702030302020204" pitchFamily="66" charset="0"/>
              </a:rPr>
              <a:t>iç ortam 4 °C sıcaklıkta tutulmaktadır. </a:t>
            </a:r>
            <a:r>
              <a:rPr lang="tr-TR" sz="2000" dirty="0" smtClean="0">
                <a:latin typeface="Comic Sans MS" panose="030F0702030302020204" pitchFamily="66" charset="0"/>
              </a:rPr>
              <a:t>Buzdolabını çalıştırmak </a:t>
            </a:r>
            <a:r>
              <a:rPr lang="tr-TR" sz="2000" dirty="0">
                <a:latin typeface="Comic Sans MS" panose="030F0702030302020204" pitchFamily="66" charset="0"/>
              </a:rPr>
              <a:t>için gerekli güç 2kW </a:t>
            </a:r>
            <a:r>
              <a:rPr lang="tr-TR" sz="2000" dirty="0" smtClean="0">
                <a:latin typeface="Comic Sans MS" panose="030F0702030302020204" pitchFamily="66" charset="0"/>
              </a:rPr>
              <a:t>olduğuna göre</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a) </a:t>
            </a:r>
            <a:r>
              <a:rPr lang="tr-TR" sz="2000" dirty="0" smtClean="0">
                <a:latin typeface="Comic Sans MS" panose="030F0702030302020204" pitchFamily="66" charset="0"/>
              </a:rPr>
              <a:t>Buzdolabının verimini,</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 </a:t>
            </a:r>
            <a:r>
              <a:rPr lang="tr-TR" sz="2000" dirty="0" smtClean="0">
                <a:latin typeface="Comic Sans MS" panose="030F0702030302020204" pitchFamily="66" charset="0"/>
              </a:rPr>
              <a:t>Buzdolabından </a:t>
            </a:r>
            <a:r>
              <a:rPr lang="tr-TR" sz="2000" dirty="0">
                <a:latin typeface="Comic Sans MS" panose="030F0702030302020204" pitchFamily="66" charset="0"/>
              </a:rPr>
              <a:t>mutfağa olan ısı geçişini hesaplayın.</a:t>
            </a:r>
            <a:br>
              <a:rPr lang="tr-TR" sz="2000" dirty="0">
                <a:latin typeface="Comic Sans MS" panose="030F0702030302020204" pitchFamily="66" charset="0"/>
              </a:rPr>
            </a:br>
            <a:r>
              <a:rPr lang="tr-TR" sz="2000" b="1" dirty="0" smtClean="0">
                <a:latin typeface="Comic Sans MS" panose="030F0702030302020204" pitchFamily="66" charset="0"/>
              </a:rPr>
              <a:t>ÇÖZÜM:</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Buzdolabından çekilen ısı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=360 </a:t>
            </a:r>
            <a:r>
              <a:rPr lang="tr-TR" sz="2000" dirty="0" err="1">
                <a:latin typeface="Comic Sans MS" panose="030F0702030302020204" pitchFamily="66" charset="0"/>
              </a:rPr>
              <a:t>kj</a:t>
            </a:r>
            <a:r>
              <a:rPr lang="tr-TR" sz="2000" dirty="0">
                <a:latin typeface="Comic Sans MS" panose="030F0702030302020204" pitchFamily="66" charset="0"/>
              </a:rPr>
              <a:t>/</a:t>
            </a:r>
            <a:r>
              <a:rPr lang="tr-TR" sz="2000" dirty="0" err="1">
                <a:latin typeface="Comic Sans MS" panose="030F0702030302020204" pitchFamily="66" charset="0"/>
              </a:rPr>
              <a:t>dak</a:t>
            </a:r>
            <a:r>
              <a:rPr lang="tr-TR" sz="2000" dirty="0">
                <a:latin typeface="Comic Sans MS" panose="030F0702030302020204" pitchFamily="66" charset="0"/>
              </a:rPr>
              <a:t>., bu işlem için </a:t>
            </a:r>
            <a:r>
              <a:rPr lang="tr-TR" sz="2000" dirty="0" smtClean="0">
                <a:latin typeface="Comic Sans MS" panose="030F0702030302020204" pitchFamily="66" charset="0"/>
              </a:rPr>
              <a:t>harcanan, yani </a:t>
            </a:r>
            <a:r>
              <a:rPr lang="tr-TR" sz="2000" dirty="0">
                <a:latin typeface="Comic Sans MS" panose="030F0702030302020204" pitchFamily="66" charset="0"/>
              </a:rPr>
              <a:t>sisteme uygulanan iş ise, </a:t>
            </a:r>
            <a:r>
              <a:rPr lang="tr-TR" sz="2000" dirty="0" smtClean="0">
                <a:latin typeface="Comic Sans MS" panose="030F0702030302020204" pitchFamily="66" charset="0"/>
              </a:rPr>
              <a:t>W=2 </a:t>
            </a:r>
            <a:r>
              <a:rPr lang="tr-TR" sz="2000" dirty="0">
                <a:latin typeface="Comic Sans MS" panose="030F0702030302020204" pitchFamily="66" charset="0"/>
              </a:rPr>
              <a:t>kW değerindedir.</a:t>
            </a:r>
            <a:br>
              <a:rPr lang="tr-TR" sz="2000" dirty="0">
                <a:latin typeface="Comic Sans MS" panose="030F0702030302020204" pitchFamily="66" charset="0"/>
              </a:rPr>
            </a:br>
            <a:r>
              <a:rPr lang="tr-TR" sz="2000" dirty="0">
                <a:latin typeface="Comic Sans MS" panose="030F0702030302020204" pitchFamily="66" charset="0"/>
              </a:rPr>
              <a:t>Bu durumda,</a:t>
            </a:r>
            <a:br>
              <a:rPr lang="tr-TR" sz="2000" dirty="0">
                <a:latin typeface="Comic Sans MS" panose="030F0702030302020204" pitchFamily="66" charset="0"/>
              </a:rPr>
            </a:br>
            <a:r>
              <a:rPr lang="tr-TR" sz="2000" dirty="0">
                <a:latin typeface="Comic Sans MS" panose="030F0702030302020204" pitchFamily="66" charset="0"/>
              </a:rPr>
              <a:t>a) </a:t>
            </a:r>
            <a:r>
              <a:rPr lang="el-GR" sz="2000" dirty="0" smtClean="0">
                <a:latin typeface="Comic Sans MS" panose="030F0702030302020204" pitchFamily="66" charset="0"/>
              </a:rPr>
              <a:t>β=</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/W={(360kj/dakika</a:t>
            </a:r>
            <a:r>
              <a:rPr lang="tr-TR" sz="2000" dirty="0">
                <a:latin typeface="Comic Sans MS" panose="030F0702030302020204" pitchFamily="66" charset="0"/>
              </a:rPr>
              <a:t>)/2 kW}.</a:t>
            </a:r>
            <a:br>
              <a:rPr lang="tr-TR" sz="2000" dirty="0">
                <a:latin typeface="Comic Sans MS" panose="030F0702030302020204" pitchFamily="66" charset="0"/>
              </a:rPr>
            </a:br>
            <a:r>
              <a:rPr lang="tr-TR" sz="2000" dirty="0">
                <a:latin typeface="Comic Sans MS" panose="030F0702030302020204" pitchFamily="66" charset="0"/>
              </a:rPr>
              <a:t>(1kW/(60 </a:t>
            </a:r>
            <a:r>
              <a:rPr lang="tr-TR" sz="2000" dirty="0" err="1" smtClean="0">
                <a:latin typeface="Comic Sans MS" panose="030F0702030302020204" pitchFamily="66" charset="0"/>
              </a:rPr>
              <a:t>kj</a:t>
            </a:r>
            <a:r>
              <a:rPr lang="tr-TR" sz="2000" dirty="0" smtClean="0">
                <a:latin typeface="Comic Sans MS" panose="030F0702030302020204" pitchFamily="66" charset="0"/>
              </a:rPr>
              <a:t>/ </a:t>
            </a:r>
            <a:r>
              <a:rPr lang="tr-TR" sz="2000" dirty="0">
                <a:latin typeface="Comic Sans MS" panose="030F0702030302020204" pitchFamily="66" charset="0"/>
              </a:rPr>
              <a:t>dakika) </a:t>
            </a:r>
            <a:r>
              <a:rPr lang="tr-TR" sz="2000" dirty="0" smtClean="0">
                <a:latin typeface="Comic Sans MS" panose="030F0702030302020204" pitchFamily="66" charset="0"/>
              </a:rPr>
              <a:t>	</a:t>
            </a:r>
            <a:r>
              <a:rPr lang="el-GR" sz="2000" dirty="0" smtClean="0">
                <a:latin typeface="Comic Sans MS" panose="030F0702030302020204" pitchFamily="66" charset="0"/>
              </a:rPr>
              <a:t>β </a:t>
            </a:r>
            <a:r>
              <a:rPr lang="el-GR" sz="2000" dirty="0">
                <a:latin typeface="Comic Sans MS" panose="030F0702030302020204" pitchFamily="66" charset="0"/>
              </a:rPr>
              <a:t>= 3</a:t>
            </a:r>
            <a:br>
              <a:rPr lang="el-GR" sz="2000" dirty="0">
                <a:latin typeface="Comic Sans MS" panose="030F0702030302020204" pitchFamily="66" charset="0"/>
              </a:rPr>
            </a:br>
            <a:r>
              <a:rPr lang="tr-TR" sz="2000" dirty="0">
                <a:latin typeface="Comic Sans MS" panose="030F0702030302020204" pitchFamily="66" charset="0"/>
              </a:rPr>
              <a:t>b) Q</a:t>
            </a:r>
            <a:r>
              <a:rPr lang="tr-TR" sz="2000" baseline="-25000" dirty="0">
                <a:latin typeface="Comic Sans MS" panose="030F0702030302020204" pitchFamily="66" charset="0"/>
              </a:rPr>
              <a:t>H </a:t>
            </a:r>
            <a:r>
              <a:rPr lang="tr-TR" sz="2000" dirty="0">
                <a:latin typeface="Comic Sans MS" panose="030F0702030302020204" pitchFamily="66" charset="0"/>
              </a:rPr>
              <a:t>= Q</a:t>
            </a:r>
            <a:r>
              <a:rPr lang="tr-TR" sz="2000" baseline="-25000" dirty="0">
                <a:latin typeface="Comic Sans MS" panose="030F0702030302020204" pitchFamily="66" charset="0"/>
              </a:rPr>
              <a:t>L</a:t>
            </a:r>
            <a:r>
              <a:rPr lang="tr-TR" sz="2000" dirty="0">
                <a:latin typeface="Comic Sans MS" panose="030F0702030302020204" pitchFamily="66" charset="0"/>
              </a:rPr>
              <a:t> + W = 360 </a:t>
            </a:r>
            <a:r>
              <a:rPr lang="tr-TR" sz="2000" dirty="0" err="1">
                <a:latin typeface="Comic Sans MS" panose="030F0702030302020204" pitchFamily="66" charset="0"/>
              </a:rPr>
              <a:t>kj</a:t>
            </a:r>
            <a:r>
              <a:rPr lang="tr-TR" sz="2000" dirty="0">
                <a:latin typeface="Comic Sans MS" panose="030F0702030302020204" pitchFamily="66" charset="0"/>
              </a:rPr>
              <a:t>/ dakika + (2 kW</a:t>
            </a:r>
            <a:r>
              <a:rPr lang="tr-TR" sz="2000" dirty="0" smtClean="0">
                <a:latin typeface="Comic Sans MS" panose="030F0702030302020204" pitchFamily="66" charset="0"/>
              </a:rPr>
              <a:t>). </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{(60 </a:t>
            </a:r>
            <a:r>
              <a:rPr lang="tr-TR" sz="2000" dirty="0" err="1">
                <a:latin typeface="Comic Sans MS" panose="030F0702030302020204" pitchFamily="66" charset="0"/>
              </a:rPr>
              <a:t>kj</a:t>
            </a:r>
            <a:r>
              <a:rPr lang="tr-TR" sz="2000" dirty="0">
                <a:latin typeface="Comic Sans MS" panose="030F0702030302020204" pitchFamily="66" charset="0"/>
              </a:rPr>
              <a:t>/ dakika</a:t>
            </a:r>
            <a:r>
              <a:rPr lang="tr-TR" sz="2000" dirty="0" smtClean="0">
                <a:latin typeface="Comic Sans MS" panose="030F0702030302020204" pitchFamily="66" charset="0"/>
              </a:rPr>
              <a:t>)/1 </a:t>
            </a:r>
            <a:r>
              <a:rPr lang="tr-TR" sz="2000" dirty="0">
                <a:latin typeface="Comic Sans MS" panose="030F0702030302020204" pitchFamily="66" charset="0"/>
              </a:rPr>
              <a:t>kW}</a:t>
            </a:r>
            <a:br>
              <a:rPr lang="tr-TR" sz="2000" dirty="0">
                <a:latin typeface="Comic Sans MS" panose="030F0702030302020204" pitchFamily="66" charset="0"/>
              </a:rPr>
            </a:br>
            <a:r>
              <a:rPr lang="tr-TR" sz="2000" dirty="0">
                <a:latin typeface="Comic Sans MS" panose="030F0702030302020204" pitchFamily="66" charset="0"/>
              </a:rPr>
              <a:t>Q</a:t>
            </a:r>
            <a:r>
              <a:rPr lang="tr-TR" sz="2000" baseline="-25000" dirty="0">
                <a:latin typeface="Comic Sans MS" panose="030F0702030302020204" pitchFamily="66" charset="0"/>
              </a:rPr>
              <a:t>H</a:t>
            </a:r>
            <a:r>
              <a:rPr lang="tr-TR" sz="2000" dirty="0">
                <a:latin typeface="Comic Sans MS" panose="030F0702030302020204" pitchFamily="66" charset="0"/>
              </a:rPr>
              <a:t> = 480 </a:t>
            </a:r>
            <a:r>
              <a:rPr lang="tr-TR" sz="2000" dirty="0" err="1" smtClean="0">
                <a:latin typeface="Comic Sans MS" panose="030F0702030302020204" pitchFamily="66" charset="0"/>
              </a:rPr>
              <a:t>kj</a:t>
            </a:r>
            <a:r>
              <a:rPr lang="tr-TR" sz="2000" dirty="0" smtClean="0">
                <a:latin typeface="Comic Sans MS" panose="030F0702030302020204" pitchFamily="66" charset="0"/>
              </a:rPr>
              <a:t>/dakika </a:t>
            </a:r>
            <a:r>
              <a:rPr lang="tr-TR" sz="2000" dirty="0">
                <a:latin typeface="Comic Sans MS" panose="030F0702030302020204" pitchFamily="66" charset="0"/>
              </a:rPr>
              <a:t>bulunur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PROBLEM 4.8 ve PROBLEM 4.9 ÇÖZÜLECEK…!!</a:t>
            </a:r>
            <a:br>
              <a:rPr lang="tr-TR" sz="2000" dirty="0" smtClean="0">
                <a:latin typeface="Comic Sans MS" panose="030F0702030302020204" pitchFamily="66" charset="0"/>
              </a:rPr>
            </a:br>
            <a:endParaRPr lang="en-GB" sz="18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049070" y="2245058"/>
            <a:ext cx="4664316" cy="4032912"/>
          </a:xfrm>
          <a:prstGeom prst="rect">
            <a:avLst/>
          </a:prstGeom>
        </p:spPr>
      </p:pic>
    </p:spTree>
    <p:extLst>
      <p:ext uri="{BB962C8B-B14F-4D97-AF65-F5344CB8AC3E}">
        <p14:creationId xmlns:p14="http://schemas.microsoft.com/office/powerpoint/2010/main" val="2318968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solidFill>
                  <a:schemeClr val="tx1"/>
                </a:solidFill>
                <a:latin typeface="Comic Sans MS" panose="030F0702030302020204" pitchFamily="66" charset="0"/>
              </a:rPr>
              <a:t>KAYNAKÇA	</a:t>
            </a: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200" dirty="0" smtClean="0">
                <a:solidFill>
                  <a:schemeClr val="tx1"/>
                </a:solidFill>
                <a:latin typeface="Comic Sans MS" panose="030F0702030302020204" pitchFamily="66" charset="0"/>
                <a:sym typeface="Wingdings" panose="05000000000000000000" pitchFamily="2" charset="2"/>
              </a:rPr>
              <a:t></a:t>
            </a:r>
            <a:r>
              <a:rPr lang="tr-TR" sz="2200" dirty="0" smtClean="0">
                <a:solidFill>
                  <a:schemeClr val="tx1"/>
                </a:solidFill>
                <a:latin typeface="Comic Sans MS" panose="030F0702030302020204" pitchFamily="66" charset="0"/>
              </a:rPr>
              <a:t>TEMEL KAVRAMLARI İLE MÜHENDİSLİK TERMODİNAMİĞİ, Prof. Dr. Mustafa AKDAĞ,</a:t>
            </a:r>
            <a:r>
              <a:rPr lang="pt-BR" sz="2200" dirty="0" smtClean="0">
                <a:solidFill>
                  <a:schemeClr val="tx1"/>
                </a:solidFill>
                <a:latin typeface="Comic Sans MS" panose="030F0702030302020204" pitchFamily="66" charset="0"/>
              </a:rPr>
              <a:t> QAFQAZ </a:t>
            </a:r>
            <a:r>
              <a:rPr lang="tr-TR" sz="2200" dirty="0" smtClean="0">
                <a:solidFill>
                  <a:schemeClr val="tx1"/>
                </a:solidFill>
                <a:latin typeface="Comic Sans MS" panose="030F0702030302020204" pitchFamily="66" charset="0"/>
              </a:rPr>
              <a:t> </a:t>
            </a:r>
            <a:r>
              <a:rPr lang="pt-BR" sz="2200" dirty="0" smtClean="0">
                <a:solidFill>
                  <a:schemeClr val="tx1"/>
                </a:solidFill>
                <a:latin typeface="Comic Sans MS" panose="030F0702030302020204" pitchFamily="66" charset="0"/>
              </a:rPr>
              <a:t>ÜN</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VERS</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TES</a:t>
            </a:r>
            <a:r>
              <a:rPr lang="tr-TR" sz="2200" dirty="0" smtClean="0">
                <a:solidFill>
                  <a:schemeClr val="tx1"/>
                </a:solidFill>
                <a:latin typeface="Comic Sans MS" panose="030F0702030302020204" pitchFamily="66" charset="0"/>
              </a:rPr>
              <a:t>İ </a:t>
            </a:r>
            <a:r>
              <a:rPr lang="pt-BR" sz="2200" dirty="0" smtClean="0">
                <a:solidFill>
                  <a:schemeClr val="tx1"/>
                </a:solidFill>
                <a:latin typeface="Comic Sans MS" panose="030F0702030302020204" pitchFamily="66" charset="0"/>
              </a:rPr>
              <a:t> YAYINLARI</a:t>
            </a:r>
            <a:r>
              <a:rPr lang="tr-TR" sz="2200" dirty="0" smtClean="0">
                <a:solidFill>
                  <a:schemeClr val="tx1"/>
                </a:solidFill>
                <a:latin typeface="Comic Sans MS" panose="030F0702030302020204" pitchFamily="66" charset="0"/>
              </a:rPr>
              <a:t>, Bakü, 2009.</a:t>
            </a:r>
            <a:br>
              <a:rPr lang="tr-TR" sz="2200"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t>
            </a:r>
            <a:br>
              <a:rPr lang="tr-TR" sz="2500" b="1" dirty="0" smtClean="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272956"/>
            <a:ext cx="10276766" cy="6585044"/>
          </a:xfrm>
        </p:spPr>
        <p:txBody>
          <a:bodyPr numCol="2">
            <a:normAutofit/>
          </a:bodyPr>
          <a:lstStyle/>
          <a:p>
            <a:r>
              <a:rPr lang="tr-TR" sz="2500" b="1" dirty="0">
                <a:latin typeface="Comic Sans MS" panose="030F0702030302020204" pitchFamily="66" charset="0"/>
              </a:rPr>
              <a:t>Isı Makineleri/İş Üreten Makineler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smtClean="0">
                <a:latin typeface="Comic Sans MS" panose="030F0702030302020204" pitchFamily="66" charset="0"/>
              </a:rPr>
              <a:t>Isı </a:t>
            </a:r>
            <a:r>
              <a:rPr lang="tr-TR" sz="2000" dirty="0">
                <a:latin typeface="Comic Sans MS" panose="030F0702030302020204" pitchFamily="66" charset="0"/>
              </a:rPr>
              <a:t>makinesi tanımına en çok uyan sistem, ısı kaynağı dışarıda </a:t>
            </a:r>
            <a:r>
              <a:rPr lang="tr-TR" sz="2000" dirty="0" smtClean="0">
                <a:latin typeface="Comic Sans MS" panose="030F0702030302020204" pitchFamily="66" charset="0"/>
              </a:rPr>
              <a:t>olan buharlı güç santralidir</a:t>
            </a:r>
            <a:r>
              <a:rPr lang="tr-TR" sz="2000" dirty="0">
                <a:latin typeface="Comic Sans MS" panose="030F0702030302020204" pitchFamily="66" charset="0"/>
              </a:rPr>
              <a:t>. Bu sistemde ısı üretimi makinenin dışında olur </a:t>
            </a:r>
            <a:r>
              <a:rPr lang="tr-TR" sz="2000" dirty="0" smtClean="0">
                <a:latin typeface="Comic Sans MS" panose="030F0702030302020204" pitchFamily="66" charset="0"/>
              </a:rPr>
              <a:t>ve yakıtın </a:t>
            </a:r>
            <a:r>
              <a:rPr lang="tr-TR" sz="2000" dirty="0">
                <a:latin typeface="Comic Sans MS" panose="030F0702030302020204" pitchFamily="66" charset="0"/>
              </a:rPr>
              <a:t>yanması ile ortaya çıkan ısı enerjisi, taşıyıcı rolü üstlenmiş olan </a:t>
            </a:r>
            <a:r>
              <a:rPr lang="tr-TR" sz="2000" dirty="0" smtClean="0">
                <a:latin typeface="Comic Sans MS" panose="030F0702030302020204" pitchFamily="66" charset="0"/>
              </a:rPr>
              <a:t>suya geçer</a:t>
            </a:r>
            <a:r>
              <a:rPr lang="tr-TR" sz="2000" dirty="0">
                <a:latin typeface="Comic Sans MS" panose="030F0702030302020204" pitchFamily="66" charset="0"/>
              </a:rPr>
              <a:t>. Bu sistemde su buharı taşıyıcı akışkandır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smtClean="0">
                <a:latin typeface="Comic Sans MS" panose="030F0702030302020204" pitchFamily="66" charset="0"/>
              </a:rPr>
              <a:t>Isı Makinelerinde Verim</a:t>
            </a:r>
            <a:br>
              <a:rPr lang="tr-TR" sz="2500" b="1"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Yandaki şema </a:t>
            </a:r>
            <a:r>
              <a:rPr lang="tr-TR" sz="2000" dirty="0">
                <a:latin typeface="Comic Sans MS" panose="030F0702030302020204" pitchFamily="66" charset="0"/>
              </a:rPr>
              <a:t>ile temsil edildiği üzere, sistemden alınan </a:t>
            </a:r>
            <a:r>
              <a:rPr lang="tr-TR" sz="2000" dirty="0" smtClean="0">
                <a:latin typeface="Comic Sans MS" panose="030F0702030302020204" pitchFamily="66" charset="0"/>
              </a:rPr>
              <a:t>W işinin (enerji karşılığının</a:t>
            </a:r>
            <a:r>
              <a:rPr lang="tr-TR" sz="2000" dirty="0">
                <a:latin typeface="Comic Sans MS" panose="030F0702030302020204" pitchFamily="66" charset="0"/>
              </a:rPr>
              <a:t>), yüksek sıcaklık kaynağından alınan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r>
              <a:rPr lang="tr-TR" sz="2000" dirty="0" smtClean="0">
                <a:latin typeface="Comic Sans MS" panose="030F0702030302020204" pitchFamily="66" charset="0"/>
              </a:rPr>
              <a:t> ısısına (enerji </a:t>
            </a:r>
            <a:r>
              <a:rPr lang="tr-TR" sz="2000" dirty="0">
                <a:latin typeface="Comic Sans MS" panose="030F0702030302020204" pitchFamily="66" charset="0"/>
              </a:rPr>
              <a:t>karşılığına) oranına eşittir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6874226" y="1733266"/>
            <a:ext cx="4994472" cy="3664424"/>
          </a:xfrm>
          <a:prstGeom prst="rect">
            <a:avLst/>
          </a:prstGeom>
        </p:spPr>
      </p:pic>
    </p:spTree>
    <p:extLst>
      <p:ext uri="{BB962C8B-B14F-4D97-AF65-F5344CB8AC3E}">
        <p14:creationId xmlns:p14="http://schemas.microsoft.com/office/powerpoint/2010/main" val="166202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272956"/>
            <a:ext cx="10276766" cy="6585044"/>
          </a:xfrm>
        </p:spPr>
        <p:txBody>
          <a:bodyPr numCol="2">
            <a:normAutofit/>
          </a:bodyPr>
          <a:lstStyle/>
          <a:p>
            <a:r>
              <a:rPr lang="tr-TR" sz="2500" b="1" dirty="0">
                <a:latin typeface="Comic Sans MS" panose="030F0702030302020204" pitchFamily="66" charset="0"/>
              </a:rPr>
              <a:t>Isı Makineleri/İş Üreten Makineler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Isı Makinelerinde Verim</a:t>
            </a:r>
            <a:br>
              <a:rPr lang="tr-TR" sz="2500" b="1"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W /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br>
              <a:rPr lang="tr-TR" sz="2000" baseline="-25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ifadesinde, W = Q</a:t>
            </a:r>
            <a:r>
              <a:rPr lang="tr-TR" sz="2000" baseline="-25000" dirty="0">
                <a:latin typeface="Comic Sans MS" panose="030F0702030302020204" pitchFamily="66" charset="0"/>
              </a:rPr>
              <a:t>Y</a:t>
            </a:r>
            <a:r>
              <a:rPr lang="tr-TR" sz="2000" dirty="0">
                <a:latin typeface="Comic Sans MS" panose="030F0702030302020204" pitchFamily="66" charset="0"/>
              </a:rPr>
              <a:t>-Q</a:t>
            </a:r>
            <a:r>
              <a:rPr lang="tr-TR" sz="2000" baseline="-25000" dirty="0">
                <a:latin typeface="Comic Sans MS" panose="030F0702030302020204" pitchFamily="66" charset="0"/>
              </a:rPr>
              <a:t>D</a:t>
            </a:r>
            <a:r>
              <a:rPr lang="tr-TR" sz="2000" dirty="0">
                <a:latin typeface="Comic Sans MS" panose="030F0702030302020204" pitchFamily="66" charset="0"/>
              </a:rPr>
              <a:t> olduğundan</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(Q</a:t>
            </a:r>
            <a:r>
              <a:rPr lang="tr-TR" sz="2000" baseline="-25000" dirty="0">
                <a:latin typeface="Comic Sans MS" panose="030F0702030302020204" pitchFamily="66" charset="0"/>
              </a:rPr>
              <a:t>Y</a:t>
            </a:r>
            <a:r>
              <a:rPr lang="tr-TR" sz="2000" dirty="0">
                <a:latin typeface="Comic Sans MS" panose="030F0702030302020204" pitchFamily="66" charset="0"/>
              </a:rPr>
              <a:t> – Q</a:t>
            </a:r>
            <a:r>
              <a:rPr lang="tr-TR" sz="2000" baseline="-25000" dirty="0">
                <a:latin typeface="Comic Sans MS" panose="030F0702030302020204" pitchFamily="66" charset="0"/>
              </a:rPr>
              <a:t>D</a:t>
            </a:r>
            <a:r>
              <a:rPr lang="tr-TR" sz="2000" dirty="0">
                <a:latin typeface="Comic Sans MS" panose="030F0702030302020204" pitchFamily="66" charset="0"/>
              </a:rPr>
              <a:t>) /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br>
              <a:rPr lang="tr-TR" sz="2000" baseline="-25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1 – (Q</a:t>
            </a:r>
            <a:r>
              <a:rPr lang="tr-TR" sz="2000" baseline="-25000" dirty="0">
                <a:latin typeface="Comic Sans MS" panose="030F0702030302020204" pitchFamily="66" charset="0"/>
              </a:rPr>
              <a:t>D </a:t>
            </a:r>
            <a:r>
              <a:rPr lang="tr-TR" sz="2000" dirty="0">
                <a:latin typeface="Comic Sans MS" panose="030F0702030302020204" pitchFamily="66" charset="0"/>
              </a:rPr>
              <a:t>/ Q</a:t>
            </a:r>
            <a:r>
              <a:rPr lang="tr-TR" sz="2000" baseline="-25000" dirty="0">
                <a:latin typeface="Comic Sans MS" panose="030F0702030302020204" pitchFamily="66" charset="0"/>
              </a:rPr>
              <a:t>Y</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ifadeleri yazılabilir.</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Bu makinelere ait termal verimler</a:t>
            </a:r>
            <a:br>
              <a:rPr lang="tr-TR" sz="2000" dirty="0">
                <a:latin typeface="Comic Sans MS" panose="030F0702030302020204" pitchFamily="66" charset="0"/>
              </a:rPr>
            </a:br>
            <a:r>
              <a:rPr lang="tr-TR" sz="2000" dirty="0">
                <a:latin typeface="Comic Sans MS" panose="030F0702030302020204" pitchFamily="66" charset="0"/>
              </a:rPr>
              <a:t>ortalama %20-50 arasında değişmektedir.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591422" y="1975728"/>
            <a:ext cx="4495556" cy="3179500"/>
          </a:xfrm>
          <a:prstGeom prst="rect">
            <a:avLst/>
          </a:prstGeom>
        </p:spPr>
      </p:pic>
    </p:spTree>
    <p:extLst>
      <p:ext uri="{BB962C8B-B14F-4D97-AF65-F5344CB8AC3E}">
        <p14:creationId xmlns:p14="http://schemas.microsoft.com/office/powerpoint/2010/main" val="59116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272956"/>
            <a:ext cx="10276766" cy="6585044"/>
          </a:xfrm>
        </p:spPr>
        <p:txBody>
          <a:bodyPr numCol="2">
            <a:normAutofit/>
          </a:bodyPr>
          <a:lstStyle/>
          <a:p>
            <a:r>
              <a:rPr lang="tr-TR" sz="2500" b="1" dirty="0">
                <a:latin typeface="Comic Sans MS" panose="030F0702030302020204" pitchFamily="66" charset="0"/>
              </a:rPr>
              <a:t>Isı Makineleri/İş Üreten Makineler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İkinci yasa ile ilgili </a:t>
            </a:r>
            <a:r>
              <a:rPr lang="tr-TR" sz="2000" dirty="0" smtClean="0">
                <a:latin typeface="Comic Sans MS" panose="030F0702030302020204" pitchFamily="66" charset="0"/>
              </a:rPr>
              <a:t>hesaplamalarda sistemin </a:t>
            </a:r>
            <a:r>
              <a:rPr lang="tr-TR" sz="2000" dirty="0">
                <a:latin typeface="Comic Sans MS" panose="030F0702030302020204" pitchFamily="66" charset="0"/>
              </a:rPr>
              <a:t>süreklilik içerisinde </a:t>
            </a:r>
            <a:r>
              <a:rPr lang="tr-TR" sz="2000" dirty="0" smtClean="0">
                <a:latin typeface="Comic Sans MS" panose="030F0702030302020204" pitchFamily="66" charset="0"/>
              </a:rPr>
              <a:t>çalıştığı,</a:t>
            </a:r>
            <a:br>
              <a:rPr lang="tr-TR" sz="2000" dirty="0" smtClean="0">
                <a:latin typeface="Comic Sans MS" panose="030F0702030302020204" pitchFamily="66" charset="0"/>
              </a:rPr>
            </a:br>
            <a:r>
              <a:rPr lang="tr-TR" sz="2000" dirty="0" smtClean="0">
                <a:latin typeface="Comic Sans MS" panose="030F0702030302020204" pitchFamily="66" charset="0"/>
              </a:rPr>
              <a:t>yani </a:t>
            </a:r>
            <a:r>
              <a:rPr lang="tr-TR" sz="2000" dirty="0">
                <a:latin typeface="Comic Sans MS" panose="030F0702030302020204" pitchFamily="66" charset="0"/>
              </a:rPr>
              <a:t>sistemde (ısı makinelerinde) sürekli akış yapan akışkanın toplam </a:t>
            </a:r>
            <a:r>
              <a:rPr lang="tr-TR" sz="2000" dirty="0" err="1">
                <a:latin typeface="Comic Sans MS" panose="030F0702030302020204" pitchFamily="66" charset="0"/>
              </a:rPr>
              <a:t>entropisinin</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değişmediği; yani</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err="1" smtClean="0">
                <a:latin typeface="Comic Sans MS" panose="030F0702030302020204" pitchFamily="66" charset="0"/>
              </a:rPr>
              <a:t>dS</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smtClean="0">
                <a:latin typeface="Comic Sans MS" panose="030F0702030302020204" pitchFamily="66" charset="0"/>
              </a:rPr>
              <a:t>q/T </a:t>
            </a:r>
            <a:r>
              <a:rPr lang="tr-TR" sz="2000" dirty="0">
                <a:latin typeface="Comic Sans MS" panose="030F0702030302020204" pitchFamily="66" charset="0"/>
              </a:rPr>
              <a:t>= </a:t>
            </a:r>
            <a:r>
              <a:rPr lang="tr-TR" sz="2000" dirty="0" smtClean="0">
                <a:latin typeface="Comic Sans MS" panose="030F0702030302020204" pitchFamily="66" charset="0"/>
              </a:rPr>
              <a:t>0</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olduğu kabul edilir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Çünkü, </a:t>
            </a:r>
            <a:r>
              <a:rPr lang="tr-TR" sz="2000" dirty="0">
                <a:latin typeface="Comic Sans MS" panose="030F0702030302020204" pitchFamily="66" charset="0"/>
              </a:rPr>
              <a:t>çevrim esas alındığında, akışkanın hali hep </a:t>
            </a:r>
            <a:r>
              <a:rPr lang="tr-TR" sz="2000" dirty="0" err="1" smtClean="0">
                <a:latin typeface="Comic Sans MS" panose="030F0702030302020204" pitchFamily="66" charset="0"/>
              </a:rPr>
              <a:t>adyabatik</a:t>
            </a:r>
            <a:r>
              <a:rPr lang="tr-TR" sz="2000" dirty="0" smtClean="0">
                <a:latin typeface="Comic Sans MS" panose="030F0702030302020204" pitchFamily="66" charset="0"/>
              </a:rPr>
              <a:t>, yani </a:t>
            </a:r>
            <a:r>
              <a:rPr lang="tr-TR" sz="2000" dirty="0">
                <a:latin typeface="Comic Sans MS" panose="030F0702030302020204" pitchFamily="66" charset="0"/>
              </a:rPr>
              <a:t>sonuçta ısı değişimi yoktur (</a:t>
            </a:r>
            <a:r>
              <a:rPr lang="el-GR" sz="2000" dirty="0">
                <a:latin typeface="Comic Sans MS" panose="030F0702030302020204" pitchFamily="66" charset="0"/>
              </a:rPr>
              <a:t>δ</a:t>
            </a:r>
            <a:r>
              <a:rPr lang="tr-TR" sz="2000" dirty="0">
                <a:latin typeface="Comic Sans MS" panose="030F0702030302020204" pitchFamily="66" charset="0"/>
              </a:rPr>
              <a:t>q = 0 ). Bu ise, ısı </a:t>
            </a:r>
            <a:r>
              <a:rPr lang="tr-TR" sz="2000" dirty="0" smtClean="0">
                <a:latin typeface="Comic Sans MS" panose="030F0702030302020204" pitchFamily="66" charset="0"/>
              </a:rPr>
              <a:t>makinesinden akan </a:t>
            </a:r>
            <a:r>
              <a:rPr lang="tr-TR" sz="2000" dirty="0">
                <a:latin typeface="Comic Sans MS" panose="030F0702030302020204" pitchFamily="66" charset="0"/>
              </a:rPr>
              <a:t>taşıyıcı akışkanın </a:t>
            </a:r>
            <a:r>
              <a:rPr lang="tr-TR" sz="2000" dirty="0" err="1">
                <a:latin typeface="Comic Sans MS" panose="030F0702030302020204" pitchFamily="66" charset="0"/>
              </a:rPr>
              <a:t>entropisinin</a:t>
            </a:r>
            <a:r>
              <a:rPr lang="tr-TR" sz="2000" dirty="0">
                <a:latin typeface="Comic Sans MS" panose="030F0702030302020204" pitchFamily="66" charset="0"/>
              </a:rPr>
              <a:t> sabit alınabileceği manasını taşımaktadır.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Birinci </a:t>
            </a:r>
            <a:r>
              <a:rPr lang="tr-TR" sz="2000" dirty="0">
                <a:latin typeface="Comic Sans MS" panose="030F0702030302020204" pitchFamily="66" charset="0"/>
              </a:rPr>
              <a:t>yasa,</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el-GR" sz="2000" dirty="0" smtClean="0">
                <a:latin typeface="Comic Sans MS" panose="030F0702030302020204" pitchFamily="66" charset="0"/>
              </a:rPr>
              <a:t>Σδ</a:t>
            </a:r>
            <a:r>
              <a:rPr lang="tr-TR" sz="2000" dirty="0">
                <a:latin typeface="Comic Sans MS" panose="030F0702030302020204" pitchFamily="66" charset="0"/>
              </a:rPr>
              <a:t>Q </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err="1">
                <a:latin typeface="Comic Sans MS" panose="030F0702030302020204" pitchFamily="66" charset="0"/>
              </a:rPr>
              <a:t>W</a:t>
            </a:r>
            <a:r>
              <a:rPr lang="tr-TR" sz="2000" baseline="-25000" dirty="0" err="1">
                <a:latin typeface="Comic Sans MS" panose="030F0702030302020204" pitchFamily="66" charset="0"/>
              </a:rPr>
              <a:t>ter</a:t>
            </a:r>
            <a:r>
              <a:rPr lang="tr-TR" sz="2000" dirty="0">
                <a:latin typeface="Comic Sans MS" panose="030F0702030302020204" pitchFamily="66" charset="0"/>
              </a:rPr>
              <a:t> = 0</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a:latin typeface="Comic Sans MS" panose="030F0702030302020204" pitchFamily="66" charset="0"/>
              </a:rPr>
              <a:t>Q</a:t>
            </a:r>
            <a:r>
              <a:rPr lang="tr-TR" sz="2000" baseline="-25000" dirty="0">
                <a:latin typeface="Comic Sans MS" panose="030F0702030302020204" pitchFamily="66" charset="0"/>
              </a:rPr>
              <a:t>Y</a:t>
            </a:r>
            <a:r>
              <a:rPr lang="tr-TR" sz="2000" dirty="0">
                <a:latin typeface="Comic Sans MS" panose="030F0702030302020204" pitchFamily="66" charset="0"/>
              </a:rPr>
              <a:t> </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a:latin typeface="Comic Sans MS" panose="030F0702030302020204" pitchFamily="66" charset="0"/>
              </a:rPr>
              <a:t>Q</a:t>
            </a:r>
            <a:r>
              <a:rPr lang="tr-TR" sz="2000" baseline="-25000" dirty="0">
                <a:latin typeface="Comic Sans MS" panose="030F0702030302020204" pitchFamily="66" charset="0"/>
              </a:rPr>
              <a:t>D</a:t>
            </a:r>
            <a:r>
              <a:rPr lang="tr-TR" sz="2000" dirty="0">
                <a:latin typeface="Comic Sans MS" panose="030F0702030302020204" pitchFamily="66" charset="0"/>
              </a:rPr>
              <a:t> </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err="1">
                <a:latin typeface="Comic Sans MS" panose="030F0702030302020204" pitchFamily="66" charset="0"/>
              </a:rPr>
              <a:t>W</a:t>
            </a:r>
            <a:r>
              <a:rPr lang="tr-TR" sz="2000" baseline="-25000" dirty="0" err="1">
                <a:latin typeface="Comic Sans MS" panose="030F0702030302020204" pitchFamily="66" charset="0"/>
              </a:rPr>
              <a:t>ter</a:t>
            </a:r>
            <a:r>
              <a:rPr lang="tr-TR" sz="2000" dirty="0">
                <a:latin typeface="Comic Sans MS" panose="030F0702030302020204" pitchFamily="66" charset="0"/>
              </a:rPr>
              <a:t> = 0, </a:t>
            </a:r>
            <a:r>
              <a:rPr lang="tr-TR" sz="2000" dirty="0" smtClean="0">
                <a:latin typeface="Comic Sans MS" panose="030F0702030302020204" pitchFamily="66" charset="0"/>
              </a:rPr>
              <a:t>	(</a:t>
            </a:r>
            <a:r>
              <a:rPr lang="tr-TR" sz="2000" dirty="0">
                <a:latin typeface="Comic Sans MS" panose="030F0702030302020204" pitchFamily="66" charset="0"/>
              </a:rPr>
              <a:t>1)</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şeklinde </a:t>
            </a:r>
            <a:r>
              <a:rPr lang="tr-TR" sz="2000" dirty="0">
                <a:latin typeface="Comic Sans MS" panose="030F0702030302020204" pitchFamily="66" charset="0"/>
              </a:rPr>
              <a:t>ifade edilebilir.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İkinci yasaya göre</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smtClean="0">
                <a:latin typeface="Comic Sans MS" panose="030F0702030302020204" pitchFamily="66" charset="0"/>
              </a:rPr>
              <a:t>Σ(δ</a:t>
            </a:r>
            <a:r>
              <a:rPr lang="tr-TR" sz="2000" dirty="0" smtClean="0">
                <a:latin typeface="Comic Sans MS" panose="030F0702030302020204" pitchFamily="66" charset="0"/>
              </a:rPr>
              <a:t>Q/T</a:t>
            </a:r>
            <a:r>
              <a:rPr lang="tr-TR" sz="2000" dirty="0">
                <a:latin typeface="Comic Sans MS" panose="030F0702030302020204" pitchFamily="66" charset="0"/>
              </a:rPr>
              <a:t>) = 0</a:t>
            </a:r>
            <a:br>
              <a:rPr lang="tr-TR" sz="2000" dirty="0">
                <a:latin typeface="Comic Sans MS" panose="030F0702030302020204" pitchFamily="66" charset="0"/>
              </a:rPr>
            </a:br>
            <a:r>
              <a:rPr lang="tr-TR" sz="2000" dirty="0">
                <a:latin typeface="Comic Sans MS" panose="030F0702030302020204" pitchFamily="66" charset="0"/>
              </a:rPr>
              <a:t>Her iki konum için;</a:t>
            </a:r>
            <a:br>
              <a:rPr lang="tr-TR" sz="2000" dirty="0">
                <a:latin typeface="Comic Sans MS" panose="030F0702030302020204" pitchFamily="66" charset="0"/>
              </a:rPr>
            </a:br>
            <a:r>
              <a:rPr lang="tr-TR" sz="2000" dirty="0">
                <a:latin typeface="Comic Sans MS" panose="030F0702030302020204" pitchFamily="66" charset="0"/>
              </a:rPr>
              <a:t>(</a:t>
            </a:r>
            <a:r>
              <a:rPr lang="el-GR" sz="2000" dirty="0">
                <a:latin typeface="Comic Sans MS" panose="030F0702030302020204" pitchFamily="66" charset="0"/>
              </a:rPr>
              <a:t>δ</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a:t>
            </a:r>
            <a:r>
              <a:rPr lang="tr-TR" sz="2000" dirty="0">
                <a:latin typeface="Comic Sans MS" panose="030F0702030302020204" pitchFamily="66" charset="0"/>
              </a:rPr>
              <a:t>) </a:t>
            </a:r>
            <a:r>
              <a:rPr lang="tr-TR" sz="2000" dirty="0" smtClean="0">
                <a:latin typeface="Comic Sans MS" panose="030F0702030302020204" pitchFamily="66" charset="0"/>
              </a:rPr>
              <a:t>- </a:t>
            </a:r>
            <a:r>
              <a:rPr lang="tr-TR" sz="2000" dirty="0">
                <a:latin typeface="Comic Sans MS" panose="030F0702030302020204" pitchFamily="66" charset="0"/>
              </a:rPr>
              <a:t>(</a:t>
            </a:r>
            <a:r>
              <a:rPr lang="el-GR" sz="2000" dirty="0">
                <a:latin typeface="Comic Sans MS" panose="030F0702030302020204" pitchFamily="66" charset="0"/>
              </a:rPr>
              <a:t>δ</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D</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D</a:t>
            </a:r>
            <a:r>
              <a:rPr lang="tr-TR" sz="2000" dirty="0">
                <a:latin typeface="Comic Sans MS" panose="030F0702030302020204" pitchFamily="66" charset="0"/>
              </a:rPr>
              <a:t>) = 0</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δ</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D</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D</a:t>
            </a:r>
            <a:r>
              <a:rPr lang="tr-TR" sz="2000" dirty="0" smtClean="0">
                <a:latin typeface="Comic Sans MS" panose="030F0702030302020204" pitchFamily="66" charset="0"/>
              </a:rPr>
              <a:t> </a:t>
            </a:r>
            <a:r>
              <a:rPr lang="tr-TR" sz="2000" dirty="0">
                <a:latin typeface="Comic Sans MS" panose="030F0702030302020204" pitchFamily="66" charset="0"/>
              </a:rPr>
              <a:t>= </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  </a:t>
            </a:r>
            <a:r>
              <a:rPr lang="tr-TR" sz="2000" dirty="0" smtClean="0">
                <a:latin typeface="Comic Sans MS" panose="030F0702030302020204" pitchFamily="66" charset="0"/>
              </a:rPr>
              <a:t>bulunur.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yukarıdaki (1) eşitliğine taşındığında</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el-GR" sz="2000" dirty="0" smtClean="0">
                <a:latin typeface="Comic Sans MS" panose="030F0702030302020204" pitchFamily="66" charset="0"/>
              </a:rPr>
              <a:t>δ</a:t>
            </a:r>
            <a:r>
              <a:rPr lang="tr-TR" sz="2000" dirty="0" err="1">
                <a:latin typeface="Comic Sans MS" panose="030F0702030302020204" pitchFamily="66" charset="0"/>
              </a:rPr>
              <a:t>W</a:t>
            </a:r>
            <a:r>
              <a:rPr lang="tr-TR" sz="2000" baseline="-25000" dirty="0" err="1">
                <a:latin typeface="Comic Sans MS" panose="030F0702030302020204" pitchFamily="66" charset="0"/>
              </a:rPr>
              <a:t>ter</a:t>
            </a:r>
            <a:r>
              <a:rPr lang="tr-TR" sz="2000" dirty="0">
                <a:latin typeface="Comic Sans MS" panose="030F0702030302020204" pitchFamily="66" charset="0"/>
              </a:rPr>
              <a:t> = </a:t>
            </a:r>
            <a:r>
              <a:rPr lang="el-GR" sz="2000" dirty="0">
                <a:latin typeface="Comic Sans MS" panose="030F0702030302020204" pitchFamily="66" charset="0"/>
              </a:rPr>
              <a:t>δ</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Y</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a:t>
            </a:r>
            <a:r>
              <a:rPr lang="tr-TR" sz="2000" dirty="0" smtClean="0">
                <a:latin typeface="Comic Sans MS" panose="030F0702030302020204" pitchFamily="66" charset="0"/>
              </a:rPr>
              <a:t> </a:t>
            </a:r>
            <a:r>
              <a:rPr lang="tr-TR" sz="2000" dirty="0">
                <a:latin typeface="Comic Sans MS" panose="030F0702030302020204" pitchFamily="66" charset="0"/>
              </a:rPr>
              <a:t>- T</a:t>
            </a:r>
            <a:r>
              <a:rPr lang="tr-TR" sz="2000" baseline="-25000" dirty="0">
                <a:latin typeface="Comic Sans MS" panose="030F0702030302020204" pitchFamily="66" charset="0"/>
              </a:rPr>
              <a:t>D</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  </a:t>
            </a:r>
            <a:r>
              <a:rPr lang="tr-TR" sz="2000" dirty="0" smtClean="0">
                <a:latin typeface="Comic Sans MS" panose="030F0702030302020204" pitchFamily="66" charset="0"/>
              </a:rPr>
              <a:t>bulunur</a:t>
            </a:r>
            <a:r>
              <a:rPr lang="tr-TR" sz="2000" dirty="0">
                <a:latin typeface="Comic Sans MS" panose="030F0702030302020204" pitchFamily="66" charset="0"/>
              </a:rPr>
              <a:t>.</a:t>
            </a:r>
            <a:endParaRPr lang="en-GB" sz="2000" baseline="-25000" dirty="0">
              <a:latin typeface="Comic Sans MS" panose="030F0702030302020204" pitchFamily="66" charset="0"/>
            </a:endParaRPr>
          </a:p>
        </p:txBody>
      </p:sp>
    </p:spTree>
    <p:extLst>
      <p:ext uri="{BB962C8B-B14F-4D97-AF65-F5344CB8AC3E}">
        <p14:creationId xmlns:p14="http://schemas.microsoft.com/office/powerpoint/2010/main" val="393961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272956"/>
            <a:ext cx="10276766" cy="6585044"/>
          </a:xfrm>
        </p:spPr>
        <p:txBody>
          <a:bodyPr numCol="2">
            <a:normAutofit/>
          </a:bodyPr>
          <a:lstStyle/>
          <a:p>
            <a:r>
              <a:rPr lang="tr-TR" sz="2500" b="1" dirty="0">
                <a:latin typeface="Comic Sans MS" panose="030F0702030302020204" pitchFamily="66" charset="0"/>
              </a:rPr>
              <a:t>Isı Makineleri/İş Üreten Makineler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Isı makinesi veriminin (</a:t>
            </a:r>
            <a:r>
              <a:rPr lang="el-GR" sz="2000" dirty="0">
                <a:latin typeface="Comic Sans MS" panose="030F0702030302020204" pitchFamily="66" charset="0"/>
              </a:rPr>
              <a:t>η</a:t>
            </a:r>
            <a:r>
              <a:rPr lang="tr-TR" sz="2000" dirty="0">
                <a:latin typeface="Comic Sans MS" panose="030F0702030302020204" pitchFamily="66" charset="0"/>
              </a:rPr>
              <a:t>termal), sistemden alınan işin (</a:t>
            </a:r>
            <a:r>
              <a:rPr lang="el-GR" sz="2000" dirty="0">
                <a:latin typeface="Comic Sans MS" panose="030F0702030302020204" pitchFamily="66" charset="0"/>
              </a:rPr>
              <a:t>δ</a:t>
            </a:r>
            <a:r>
              <a:rPr lang="tr-TR" sz="2000" dirty="0" err="1">
                <a:latin typeface="Comic Sans MS" panose="030F0702030302020204" pitchFamily="66" charset="0"/>
              </a:rPr>
              <a:t>Wter</a:t>
            </a:r>
            <a:r>
              <a:rPr lang="tr-TR" sz="2000" dirty="0">
                <a:latin typeface="Comic Sans MS" panose="030F0702030302020204" pitchFamily="66" charset="0"/>
              </a:rPr>
              <a:t>) enerji</a:t>
            </a:r>
            <a:br>
              <a:rPr lang="tr-TR" sz="2000" dirty="0">
                <a:latin typeface="Comic Sans MS" panose="030F0702030302020204" pitchFamily="66" charset="0"/>
              </a:rPr>
            </a:br>
            <a:r>
              <a:rPr lang="tr-TR" sz="2000" dirty="0">
                <a:latin typeface="Comic Sans MS" panose="030F0702030302020204" pitchFamily="66" charset="0"/>
              </a:rPr>
              <a:t>karşılığının yüksek sıcaklık kaynağından alınan enerjiye (</a:t>
            </a:r>
            <a:r>
              <a:rPr lang="el-GR" sz="2000" dirty="0">
                <a:latin typeface="Comic Sans MS" panose="030F0702030302020204" pitchFamily="66" charset="0"/>
              </a:rPr>
              <a:t>δ</a:t>
            </a:r>
            <a:r>
              <a:rPr lang="tr-TR" sz="2000" dirty="0">
                <a:latin typeface="Comic Sans MS" panose="030F0702030302020204" pitchFamily="66" charset="0"/>
              </a:rPr>
              <a:t>QY) oranı olarak</a:t>
            </a:r>
            <a:br>
              <a:rPr lang="tr-TR" sz="2000" dirty="0">
                <a:latin typeface="Comic Sans MS" panose="030F0702030302020204" pitchFamily="66" charset="0"/>
              </a:rPr>
            </a:br>
            <a:r>
              <a:rPr lang="tr-TR" sz="2000" dirty="0">
                <a:latin typeface="Comic Sans MS" panose="030F0702030302020204" pitchFamily="66" charset="0"/>
              </a:rPr>
              <a:t>tanımlandığına yukarıda işaret edilmiş idi. Yani, yukarıda verilenler kullanılarak</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=Alınan Enerji/Verilen Enerji</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a:t>
            </a:r>
            <a:r>
              <a:rPr lang="el-GR" sz="2000" dirty="0">
                <a:latin typeface="Comic Sans MS" panose="030F0702030302020204" pitchFamily="66" charset="0"/>
              </a:rPr>
              <a:t>δ</a:t>
            </a:r>
            <a:r>
              <a:rPr lang="tr-TR" sz="2000" dirty="0" err="1" smtClean="0">
                <a:latin typeface="Comic Sans MS" panose="030F0702030302020204" pitchFamily="66" charset="0"/>
              </a:rPr>
              <a:t>W</a:t>
            </a:r>
            <a:r>
              <a:rPr lang="tr-TR" sz="2000" baseline="-25000" dirty="0" err="1" smtClean="0">
                <a:latin typeface="Comic Sans MS" panose="030F0702030302020204" pitchFamily="66" charset="0"/>
              </a:rPr>
              <a:t>ter</a:t>
            </a:r>
            <a:r>
              <a:rPr lang="tr-TR" sz="2000" dirty="0" smtClean="0">
                <a:latin typeface="Comic Sans MS" panose="030F0702030302020204" pitchFamily="66" charset="0"/>
              </a:rPr>
              <a:t>/ </a:t>
            </a:r>
            <a:r>
              <a:rPr lang="el-GR" sz="2000" dirty="0">
                <a:latin typeface="Comic Sans MS" panose="030F0702030302020204" pitchFamily="66" charset="0"/>
              </a:rPr>
              <a:t>δ</a:t>
            </a:r>
            <a:r>
              <a:rPr lang="tr-TR" sz="2000" dirty="0">
                <a:latin typeface="Comic Sans MS" panose="030F0702030302020204" pitchFamily="66" charset="0"/>
              </a:rPr>
              <a:t>Q</a:t>
            </a:r>
            <a:r>
              <a:rPr lang="tr-TR" sz="2000" baseline="-25000" dirty="0">
                <a:latin typeface="Comic Sans MS" panose="030F0702030302020204" pitchFamily="66" charset="0"/>
              </a:rPr>
              <a:t>Y</a:t>
            </a:r>
            <a:r>
              <a:rPr lang="tr-TR" sz="2000" dirty="0">
                <a:latin typeface="Comic Sans MS" panose="030F0702030302020204" pitchFamily="66" charset="0"/>
              </a:rPr>
              <a:t>)</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(T</a:t>
            </a:r>
            <a:r>
              <a:rPr lang="tr-TR" sz="2000" baseline="-25000" dirty="0">
                <a:latin typeface="Comic Sans MS" panose="030F0702030302020204" pitchFamily="66" charset="0"/>
              </a:rPr>
              <a:t>Y</a:t>
            </a:r>
            <a:r>
              <a:rPr lang="tr-TR" sz="2000" dirty="0">
                <a:latin typeface="Comic Sans MS" panose="030F0702030302020204" pitchFamily="66" charset="0"/>
              </a:rPr>
              <a:t> - T</a:t>
            </a:r>
            <a:r>
              <a:rPr lang="tr-TR" sz="2000" baseline="-25000" dirty="0">
                <a:latin typeface="Comic Sans MS" panose="030F0702030302020204" pitchFamily="66" charset="0"/>
              </a:rPr>
              <a:t>D</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a:t>
            </a: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η</a:t>
            </a:r>
            <a:r>
              <a:rPr lang="tr-TR" sz="2000" baseline="-25000" dirty="0">
                <a:latin typeface="Comic Sans MS" panose="030F0702030302020204" pitchFamily="66" charset="0"/>
              </a:rPr>
              <a:t>termal</a:t>
            </a:r>
            <a:r>
              <a:rPr lang="tr-TR" sz="2000" dirty="0">
                <a:latin typeface="Comic Sans MS" panose="030F0702030302020204" pitchFamily="66" charset="0"/>
              </a:rPr>
              <a:t> = 1 – </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D</a:t>
            </a:r>
            <a:r>
              <a:rPr lang="tr-TR" sz="2000" dirty="0" smtClean="0">
                <a:latin typeface="Comic Sans MS" panose="030F0702030302020204" pitchFamily="66" charset="0"/>
              </a:rPr>
              <a:t>/T</a:t>
            </a:r>
            <a:r>
              <a:rPr lang="tr-TR" sz="2000" baseline="-25000" dirty="0" smtClean="0">
                <a:latin typeface="Comic Sans MS" panose="030F0702030302020204" pitchFamily="66" charset="0"/>
              </a:rPr>
              <a:t>Y  </a:t>
            </a:r>
            <a:r>
              <a:rPr lang="tr-TR" sz="2000" dirty="0" smtClean="0">
                <a:latin typeface="Comic Sans MS" panose="030F0702030302020204" pitchFamily="66" charset="0"/>
              </a:rPr>
              <a:t>bulunur.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Sonuç olarak, yüksek sıcaklık kaynağından alınan ısı </a:t>
            </a:r>
            <a:r>
              <a:rPr lang="tr-TR" sz="2000" dirty="0" smtClean="0">
                <a:latin typeface="Comic Sans MS" panose="030F0702030302020204" pitchFamily="66" charset="0"/>
              </a:rPr>
              <a:t>miktarından elde </a:t>
            </a:r>
            <a:r>
              <a:rPr lang="tr-TR" sz="2000" dirty="0">
                <a:latin typeface="Comic Sans MS" panose="030F0702030302020204" pitchFamily="66" charset="0"/>
              </a:rPr>
              <a:t>edilebilen maksimum iş miktarı, ısının aktarıldığı düşük sıcaklık </a:t>
            </a:r>
            <a:r>
              <a:rPr lang="tr-TR" sz="2000" dirty="0" smtClean="0">
                <a:latin typeface="Comic Sans MS" panose="030F0702030302020204" pitchFamily="66" charset="0"/>
              </a:rPr>
              <a:t>kaynağının sıcaklığına </a:t>
            </a:r>
            <a:r>
              <a:rPr lang="tr-TR" sz="2000" dirty="0">
                <a:latin typeface="Comic Sans MS" panose="030F0702030302020204" pitchFamily="66" charset="0"/>
              </a:rPr>
              <a:t>bağlıdır.</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473139" y="1080229"/>
            <a:ext cx="3892182" cy="4970498"/>
          </a:xfrm>
          <a:prstGeom prst="rect">
            <a:avLst/>
          </a:prstGeom>
        </p:spPr>
      </p:pic>
    </p:spTree>
    <p:extLst>
      <p:ext uri="{BB962C8B-B14F-4D97-AF65-F5344CB8AC3E}">
        <p14:creationId xmlns:p14="http://schemas.microsoft.com/office/powerpoint/2010/main" val="301035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272956"/>
            <a:ext cx="10276766" cy="6585044"/>
          </a:xfrm>
        </p:spPr>
        <p:txBody>
          <a:bodyPr numCol="2">
            <a:normAutofit/>
          </a:bodyPr>
          <a:lstStyle/>
          <a:p>
            <a:r>
              <a:rPr lang="tr-TR" sz="2500" b="1" dirty="0">
                <a:latin typeface="Comic Sans MS" panose="030F0702030302020204" pitchFamily="66" charset="0"/>
              </a:rPr>
              <a:t>Isı Makineleri/İş Üreten Makineler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1800" b="1" dirty="0">
                <a:latin typeface="Comic Sans MS" panose="030F0702030302020204" pitchFamily="66" charset="0"/>
              </a:rPr>
              <a:t>PROBLEM 4.5: </a:t>
            </a:r>
            <a:r>
              <a:rPr lang="tr-TR" sz="1800" dirty="0">
                <a:latin typeface="Comic Sans MS" panose="030F0702030302020204" pitchFamily="66" charset="0"/>
              </a:rPr>
              <a:t>Bir otomobil motoru %30 termal verimle </a:t>
            </a:r>
            <a:r>
              <a:rPr lang="tr-TR" sz="1800" dirty="0" smtClean="0">
                <a:latin typeface="Comic Sans MS" panose="030F0702030302020204" pitchFamily="66" charset="0"/>
              </a:rPr>
              <a:t>çalışarak, hareket </a:t>
            </a:r>
            <a:r>
              <a:rPr lang="tr-TR" sz="1800" dirty="0">
                <a:latin typeface="Comic Sans MS" panose="030F0702030302020204" pitchFamily="66" charset="0"/>
              </a:rPr>
              <a:t>sistemine 136 </a:t>
            </a:r>
            <a:r>
              <a:rPr lang="tr-TR" sz="1800" dirty="0" err="1" smtClean="0">
                <a:latin typeface="Comic Sans MS" panose="030F0702030302020204" pitchFamily="66" charset="0"/>
              </a:rPr>
              <a:t>hp</a:t>
            </a:r>
            <a:r>
              <a:rPr lang="tr-TR" sz="1800" dirty="0" smtClean="0">
                <a:latin typeface="Comic Sans MS" panose="030F0702030302020204" pitchFamily="66" charset="0"/>
              </a:rPr>
              <a:t> </a:t>
            </a:r>
            <a:r>
              <a:rPr lang="tr-TR" sz="1800" dirty="0">
                <a:latin typeface="Comic Sans MS" panose="030F0702030302020204" pitchFamily="66" charset="0"/>
              </a:rPr>
              <a:t>miktarında </a:t>
            </a:r>
            <a:r>
              <a:rPr lang="tr-TR" sz="1800" dirty="0" smtClean="0">
                <a:latin typeface="Comic Sans MS" panose="030F0702030302020204" pitchFamily="66" charset="0"/>
              </a:rPr>
              <a:t>iş (enerji</a:t>
            </a:r>
            <a:r>
              <a:rPr lang="tr-TR" sz="1800" dirty="0">
                <a:latin typeface="Comic Sans MS" panose="030F0702030302020204" pitchFamily="66" charset="0"/>
              </a:rPr>
              <a:t>) iletiyor. Silindirlerde yanan yakıttan 35 </a:t>
            </a:r>
            <a:r>
              <a:rPr lang="tr-TR" sz="1800" dirty="0" smtClean="0">
                <a:latin typeface="Comic Sans MS" panose="030F0702030302020204" pitchFamily="66" charset="0"/>
              </a:rPr>
              <a:t>000 </a:t>
            </a:r>
            <a:r>
              <a:rPr lang="tr-TR" sz="1800" dirty="0" err="1" smtClean="0">
                <a:latin typeface="Comic Sans MS" panose="030F0702030302020204" pitchFamily="66" charset="0"/>
              </a:rPr>
              <a:t>kj</a:t>
            </a:r>
            <a:r>
              <a:rPr lang="tr-TR" sz="1800" dirty="0" smtClean="0">
                <a:latin typeface="Comic Sans MS" panose="030F0702030302020204" pitchFamily="66" charset="0"/>
              </a:rPr>
              <a:t>/kg </a:t>
            </a:r>
            <a:r>
              <a:rPr lang="tr-TR" sz="1800" dirty="0">
                <a:latin typeface="Comic Sans MS" panose="030F0702030302020204" pitchFamily="66" charset="0"/>
              </a:rPr>
              <a:t>enerji açığa çıkıyor.</a:t>
            </a:r>
            <a:br>
              <a:rPr lang="tr-TR" sz="1800" dirty="0">
                <a:latin typeface="Comic Sans MS" panose="030F0702030302020204" pitchFamily="66" charset="0"/>
              </a:rPr>
            </a:br>
            <a:r>
              <a:rPr lang="tr-TR" sz="1800" dirty="0">
                <a:latin typeface="Comic Sans MS" panose="030F0702030302020204" pitchFamily="66" charset="0"/>
              </a:rPr>
              <a:t>a) Motora verilen toplam enerji (</a:t>
            </a:r>
            <a:r>
              <a:rPr lang="tr-TR" sz="1800" dirty="0" smtClean="0">
                <a:latin typeface="Comic Sans MS" panose="030F0702030302020204" pitchFamily="66" charset="0"/>
              </a:rPr>
              <a:t>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miktarını </a:t>
            </a:r>
            <a:r>
              <a:rPr lang="tr-TR" sz="1800" dirty="0" smtClean="0">
                <a:latin typeface="Comic Sans MS" panose="030F0702030302020204" pitchFamily="66" charset="0"/>
              </a:rPr>
              <a:t>b</a:t>
            </a:r>
            <a:r>
              <a:rPr lang="tr-TR" sz="1800" dirty="0">
                <a:latin typeface="Comic Sans MS" panose="030F0702030302020204" pitchFamily="66" charset="0"/>
              </a:rPr>
              <a:t>) Motorun 1 saniyedeki yakıt tüketimini (</a:t>
            </a:r>
            <a:r>
              <a:rPr lang="tr-TR" sz="1800" dirty="0" smtClean="0">
                <a:latin typeface="Comic Sans MS" panose="030F0702030302020204" pitchFamily="66" charset="0"/>
              </a:rPr>
              <a:t>kg) bulunuz</a:t>
            </a:r>
            <a:r>
              <a:rPr lang="tr-TR" sz="1800" dirty="0">
                <a:latin typeface="Comic Sans MS" panose="030F0702030302020204" pitchFamily="66" charset="0"/>
              </a:rPr>
              <a:t>.</a:t>
            </a:r>
            <a:br>
              <a:rPr lang="tr-TR" sz="1800" dirty="0">
                <a:latin typeface="Comic Sans MS" panose="030F0702030302020204" pitchFamily="66" charset="0"/>
              </a:rPr>
            </a:br>
            <a:r>
              <a:rPr lang="tr-TR" sz="1800" b="1" dirty="0" smtClean="0">
                <a:latin typeface="Comic Sans MS" panose="030F0702030302020204" pitchFamily="66" charset="0"/>
              </a:rPr>
              <a:t>ÇÖZÜM</a:t>
            </a:r>
            <a:r>
              <a:rPr lang="tr-TR" sz="1800" b="1" dirty="0">
                <a:latin typeface="Comic Sans MS" panose="030F0702030302020204" pitchFamily="66" charset="0"/>
              </a:rPr>
              <a:t>:</a:t>
            </a: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r>
              <a:rPr lang="tr-TR" sz="1800" dirty="0" smtClean="0">
                <a:latin typeface="Comic Sans MS" panose="030F0702030302020204" pitchFamily="66" charset="0"/>
              </a:rPr>
              <a:t>a</a:t>
            </a:r>
            <a:r>
              <a:rPr lang="tr-TR" sz="1800" dirty="0">
                <a:latin typeface="Comic Sans MS" panose="030F0702030302020204" pitchFamily="66" charset="0"/>
              </a:rPr>
              <a:t>) Verimi temsil eden,</a:t>
            </a:r>
            <a:br>
              <a:rPr lang="tr-TR" sz="1800" dirty="0">
                <a:latin typeface="Comic Sans MS" panose="030F0702030302020204" pitchFamily="66" charset="0"/>
              </a:rPr>
            </a:br>
            <a:r>
              <a:rPr lang="el-GR" sz="1800" dirty="0">
                <a:latin typeface="Comic Sans MS" panose="030F0702030302020204" pitchFamily="66" charset="0"/>
              </a:rPr>
              <a:t>η</a:t>
            </a:r>
            <a:r>
              <a:rPr lang="tr-TR" sz="1800" baseline="-25000" dirty="0">
                <a:latin typeface="Comic Sans MS" panose="030F0702030302020204" pitchFamily="66" charset="0"/>
              </a:rPr>
              <a:t>termal</a:t>
            </a:r>
            <a:r>
              <a:rPr lang="tr-TR" sz="1800" dirty="0">
                <a:latin typeface="Comic Sans MS" panose="030F0702030302020204" pitchFamily="66" charset="0"/>
              </a:rPr>
              <a:t> = </a:t>
            </a:r>
            <a:r>
              <a:rPr lang="tr-TR" sz="1800" dirty="0" smtClean="0">
                <a:latin typeface="Comic Sans MS" panose="030F0702030302020204" pitchFamily="66" charset="0"/>
              </a:rPr>
              <a:t>W/Q</a:t>
            </a:r>
            <a:r>
              <a:rPr lang="tr-TR" sz="1800" baseline="-25000" dirty="0" smtClean="0">
                <a:latin typeface="Comic Sans MS" panose="030F0702030302020204" pitchFamily="66" charset="0"/>
              </a:rPr>
              <a:t>H </a:t>
            </a:r>
            <a:r>
              <a:rPr lang="tr-TR" sz="1800" dirty="0" smtClean="0">
                <a:latin typeface="Comic Sans MS" panose="030F0702030302020204" pitchFamily="66" charset="0"/>
              </a:rPr>
              <a:t>ifadesinden</a:t>
            </a:r>
            <a:r>
              <a:rPr lang="tr-TR" sz="1800" dirty="0">
                <a:latin typeface="Comic Sans MS" panose="030F0702030302020204" pitchFamily="66" charset="0"/>
              </a:rPr>
              <a:t>,</a:t>
            </a:r>
            <a:br>
              <a:rPr lang="tr-TR" sz="1800" dirty="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 W </a:t>
            </a:r>
            <a:r>
              <a:rPr lang="tr-TR" sz="1800" dirty="0" smtClean="0">
                <a:latin typeface="Comic Sans MS" panose="030F0702030302020204" pitchFamily="66" charset="0"/>
              </a:rPr>
              <a:t>/</a:t>
            </a:r>
            <a:r>
              <a:rPr lang="el-GR" sz="1800" dirty="0" smtClean="0">
                <a:latin typeface="Comic Sans MS" panose="030F0702030302020204" pitchFamily="66" charset="0"/>
              </a:rPr>
              <a:t>η</a:t>
            </a:r>
            <a:r>
              <a:rPr lang="tr-TR" sz="1800" baseline="-25000" dirty="0" smtClean="0">
                <a:latin typeface="Comic Sans MS" panose="030F0702030302020204" pitchFamily="66" charset="0"/>
              </a:rPr>
              <a:t>termal</a:t>
            </a:r>
            <a:r>
              <a:rPr lang="tr-TR" sz="1800" dirty="0" smtClean="0">
                <a:latin typeface="Comic Sans MS" panose="030F0702030302020204" pitchFamily="66" charset="0"/>
              </a:rPr>
              <a:t> </a:t>
            </a:r>
            <a:r>
              <a:rPr lang="tr-TR" sz="1800" dirty="0">
                <a:latin typeface="Comic Sans MS" panose="030F0702030302020204" pitchFamily="66" charset="0"/>
              </a:rPr>
              <a:t>yazılabilir.</a:t>
            </a:r>
            <a:br>
              <a:rPr lang="tr-TR" sz="1800" dirty="0">
                <a:latin typeface="Comic Sans MS" panose="030F0702030302020204" pitchFamily="66" charset="0"/>
              </a:rPr>
            </a:br>
            <a:r>
              <a:rPr lang="tr-TR" sz="1800" dirty="0">
                <a:latin typeface="Comic Sans MS" panose="030F0702030302020204" pitchFamily="66" charset="0"/>
              </a:rPr>
              <a:t>W = 136 </a:t>
            </a:r>
            <a:r>
              <a:rPr lang="tr-TR" sz="1800" dirty="0" smtClean="0">
                <a:latin typeface="Comic Sans MS" panose="030F0702030302020204" pitchFamily="66" charset="0"/>
              </a:rPr>
              <a:t>hp.0,7355 </a:t>
            </a:r>
            <a:r>
              <a:rPr lang="tr-TR" sz="1800" dirty="0">
                <a:latin typeface="Comic Sans MS" panose="030F0702030302020204" pitchFamily="66" charset="0"/>
              </a:rPr>
              <a:t>= 100 </a:t>
            </a:r>
            <a:r>
              <a:rPr lang="tr-TR" sz="1800" dirty="0" err="1" smtClean="0">
                <a:latin typeface="Comic Sans MS" panose="030F0702030302020204" pitchFamily="66" charset="0"/>
              </a:rPr>
              <a:t>kj</a:t>
            </a:r>
            <a:r>
              <a:rPr lang="tr-TR" sz="1800" dirty="0" smtClean="0">
                <a:latin typeface="Comic Sans MS" panose="030F0702030302020204" pitchFamily="66" charset="0"/>
              </a:rPr>
              <a:t>/s </a:t>
            </a:r>
            <a:r>
              <a:rPr lang="tr-TR" sz="1800" dirty="0">
                <a:latin typeface="Comic Sans MS" panose="030F0702030302020204" pitchFamily="66" charset="0"/>
              </a:rPr>
              <a:t>değeri ile </a:t>
            </a:r>
            <a:r>
              <a:rPr lang="tr-TR" sz="1800" dirty="0" smtClean="0">
                <a:latin typeface="Comic Sans MS" panose="030F0702030302020204" pitchFamily="66" charset="0"/>
              </a:rPr>
              <a:t>birlikte</a:t>
            </a:r>
            <a:r>
              <a:rPr lang="tr-TR" sz="1800" dirty="0">
                <a:latin typeface="Comic Sans MS" panose="030F0702030302020204" pitchFamily="66" charset="0"/>
              </a:rPr>
              <a:t/>
            </a:r>
            <a:br>
              <a:rPr lang="tr-TR" sz="1800" dirty="0">
                <a:latin typeface="Comic Sans MS" panose="030F0702030302020204" pitchFamily="66" charset="0"/>
              </a:rPr>
            </a:br>
            <a:r>
              <a:rPr lang="el-GR" sz="1800" dirty="0">
                <a:latin typeface="Comic Sans MS" panose="030F0702030302020204" pitchFamily="66" charset="0"/>
              </a:rPr>
              <a:t>η</a:t>
            </a:r>
            <a:r>
              <a:rPr lang="tr-TR" sz="1800" baseline="-25000" dirty="0">
                <a:latin typeface="Comic Sans MS" panose="030F0702030302020204" pitchFamily="66" charset="0"/>
              </a:rPr>
              <a:t>termal </a:t>
            </a:r>
            <a:r>
              <a:rPr lang="tr-TR" sz="1800" dirty="0">
                <a:latin typeface="Comic Sans MS" panose="030F0702030302020204" pitchFamily="66" charset="0"/>
              </a:rPr>
              <a:t>= 0,30 değeri yukarıda yerine konarak,</a:t>
            </a:r>
            <a:br>
              <a:rPr lang="tr-TR" sz="1800" dirty="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a:t>
            </a:r>
            <a:r>
              <a:rPr lang="tr-TR" sz="1800" dirty="0" smtClean="0">
                <a:latin typeface="Comic Sans MS" panose="030F0702030302020204" pitchFamily="66" charset="0"/>
              </a:rPr>
              <a:t>100/0,30</a:t>
            </a: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 333 </a:t>
            </a:r>
            <a:r>
              <a:rPr lang="tr-TR" sz="1800" dirty="0" err="1" smtClean="0">
                <a:latin typeface="Comic Sans MS" panose="030F0702030302020204" pitchFamily="66" charset="0"/>
              </a:rPr>
              <a:t>kj</a:t>
            </a:r>
            <a:r>
              <a:rPr lang="tr-TR" sz="1800" dirty="0" smtClean="0">
                <a:latin typeface="Comic Sans MS" panose="030F0702030302020204" pitchFamily="66" charset="0"/>
              </a:rPr>
              <a:t>/s </a:t>
            </a:r>
            <a:r>
              <a:rPr lang="tr-TR" sz="1800" dirty="0">
                <a:latin typeface="Comic Sans MS" panose="030F0702030302020204" pitchFamily="66" charset="0"/>
              </a:rPr>
              <a:t>bulunur.</a:t>
            </a:r>
            <a:br>
              <a:rPr lang="tr-TR" sz="1800" dirty="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L</a:t>
            </a:r>
            <a:r>
              <a:rPr lang="tr-TR" sz="1800" dirty="0">
                <a:latin typeface="Comic Sans MS" panose="030F0702030302020204" pitchFamily="66" charset="0"/>
              </a:rPr>
              <a:t>= (</a:t>
            </a:r>
            <a:r>
              <a:rPr lang="tr-TR" sz="1800" dirty="0" smtClean="0">
                <a:latin typeface="Comic Sans MS" panose="030F0702030302020204" pitchFamily="66" charset="0"/>
              </a:rPr>
              <a:t>1-</a:t>
            </a:r>
            <a:r>
              <a:rPr lang="el-GR" sz="1800" dirty="0" smtClean="0">
                <a:latin typeface="Comic Sans MS" panose="030F0702030302020204" pitchFamily="66" charset="0"/>
              </a:rPr>
              <a:t>η</a:t>
            </a:r>
            <a:r>
              <a:rPr lang="tr-TR" sz="1800" baseline="-25000" dirty="0" smtClean="0">
                <a:latin typeface="Comic Sans MS" panose="030F0702030302020204" pitchFamily="66" charset="0"/>
              </a:rPr>
              <a:t>termal</a:t>
            </a:r>
            <a:r>
              <a:rPr lang="tr-TR" sz="1800" dirty="0" smtClean="0">
                <a:latin typeface="Comic Sans MS" panose="030F0702030302020204" pitchFamily="66" charset="0"/>
              </a:rPr>
              <a:t>). </a:t>
            </a:r>
            <a:r>
              <a:rPr lang="tr-TR" sz="1800" dirty="0">
                <a:latin typeface="Comic Sans MS" panose="030F0702030302020204" pitchFamily="66" charset="0"/>
              </a:rPr>
              <a:t>Q</a:t>
            </a:r>
            <a:r>
              <a:rPr lang="tr-TR" sz="1800" baseline="-25000" dirty="0">
                <a:latin typeface="Comic Sans MS" panose="030F0702030302020204" pitchFamily="66" charset="0"/>
              </a:rPr>
              <a:t>H</a:t>
            </a:r>
            <a:r>
              <a:rPr lang="tr-TR" sz="1800" dirty="0">
                <a:latin typeface="Comic Sans MS" panose="030F0702030302020204" pitchFamily="66" charset="0"/>
              </a:rPr>
              <a:t> = (1- 0,30</a:t>
            </a:r>
            <a:r>
              <a:rPr lang="tr-TR" sz="1800" dirty="0" smtClean="0">
                <a:latin typeface="Comic Sans MS" panose="030F0702030302020204" pitchFamily="66" charset="0"/>
              </a:rPr>
              <a:t>).333 </a:t>
            </a:r>
            <a:r>
              <a:rPr lang="tr-TR" sz="1800" dirty="0">
                <a:latin typeface="Comic Sans MS" panose="030F0702030302020204" pitchFamily="66" charset="0"/>
              </a:rPr>
              <a:t>= 233,1 </a:t>
            </a:r>
            <a:r>
              <a:rPr lang="tr-TR" sz="1800" dirty="0" err="1" smtClean="0">
                <a:latin typeface="Comic Sans MS" panose="030F0702030302020204" pitchFamily="66" charset="0"/>
              </a:rPr>
              <a:t>kj</a:t>
            </a:r>
            <a:r>
              <a:rPr lang="tr-TR" sz="1800" dirty="0" smtClean="0">
                <a:latin typeface="Comic Sans MS" panose="030F0702030302020204" pitchFamily="66" charset="0"/>
              </a:rPr>
              <a:t>/s</a:t>
            </a:r>
            <a:r>
              <a:rPr lang="tr-TR" sz="1800" dirty="0">
                <a:latin typeface="Comic Sans MS" panose="030F0702030302020204" pitchFamily="66" charset="0"/>
              </a:rPr>
              <a:t/>
            </a:r>
            <a:br>
              <a:rPr lang="tr-TR" sz="1800" dirty="0">
                <a:latin typeface="Comic Sans MS" panose="030F0702030302020204" pitchFamily="66" charset="0"/>
              </a:rPr>
            </a:br>
            <a:r>
              <a:rPr lang="tr-TR" sz="1800" dirty="0">
                <a:latin typeface="Comic Sans MS" panose="030F0702030302020204" pitchFamily="66" charset="0"/>
              </a:rPr>
              <a:t/>
            </a:r>
            <a:br>
              <a:rPr lang="tr-TR" sz="1800" dirty="0">
                <a:latin typeface="Comic Sans MS" panose="030F0702030302020204" pitchFamily="66" charset="0"/>
              </a:rPr>
            </a:br>
            <a:r>
              <a:rPr lang="tr-TR" sz="1800" dirty="0" smtClean="0">
                <a:latin typeface="Comic Sans MS" panose="030F0702030302020204" pitchFamily="66" charset="0"/>
              </a:rPr>
              <a:t>b</a:t>
            </a:r>
            <a:r>
              <a:rPr lang="tr-TR" sz="1800" dirty="0">
                <a:latin typeface="Comic Sans MS" panose="030F0702030302020204" pitchFamily="66" charset="0"/>
              </a:rPr>
              <a:t>) Birim sürede tüketilen enerji miktarı </a:t>
            </a:r>
            <a:r>
              <a:rPr lang="tr-TR" sz="1800" dirty="0" smtClean="0">
                <a:latin typeface="Comic Sans MS" panose="030F0702030302020204" pitchFamily="66" charset="0"/>
              </a:rPr>
              <a:t>için,</a:t>
            </a:r>
            <a:br>
              <a:rPr lang="tr-TR" sz="1800" dirty="0" smtClean="0">
                <a:latin typeface="Comic Sans MS" panose="030F0702030302020204" pitchFamily="66" charset="0"/>
              </a:rPr>
            </a:br>
            <a:r>
              <a:rPr lang="tr-TR" sz="1800" dirty="0" smtClean="0">
                <a:latin typeface="Comic Sans MS" panose="030F0702030302020204" pitchFamily="66" charset="0"/>
              </a:rPr>
              <a:t>Q</a:t>
            </a:r>
            <a:r>
              <a:rPr lang="tr-TR" sz="1800" baseline="-25000" dirty="0" smtClean="0">
                <a:latin typeface="Comic Sans MS" panose="030F0702030302020204" pitchFamily="66" charset="0"/>
              </a:rPr>
              <a:t>H</a:t>
            </a:r>
            <a:r>
              <a:rPr lang="tr-TR" sz="1800" dirty="0" smtClean="0">
                <a:latin typeface="Comic Sans MS" panose="030F0702030302020204" pitchFamily="66" charset="0"/>
              </a:rPr>
              <a:t> </a:t>
            </a:r>
            <a:r>
              <a:rPr lang="tr-TR" sz="1800" dirty="0">
                <a:latin typeface="Comic Sans MS" panose="030F0702030302020204" pitchFamily="66" charset="0"/>
              </a:rPr>
              <a:t>= 333 </a:t>
            </a:r>
            <a:r>
              <a:rPr lang="tr-TR" sz="1800" dirty="0" err="1" smtClean="0">
                <a:latin typeface="Comic Sans MS" panose="030F0702030302020204" pitchFamily="66" charset="0"/>
              </a:rPr>
              <a:t>kj</a:t>
            </a:r>
            <a:r>
              <a:rPr lang="tr-TR" sz="1800" dirty="0" smtClean="0">
                <a:latin typeface="Comic Sans MS" panose="030F0702030302020204" pitchFamily="66" charset="0"/>
              </a:rPr>
              <a:t>/s olduğuna </a:t>
            </a:r>
            <a:r>
              <a:rPr lang="tr-TR" sz="1800" dirty="0">
                <a:latin typeface="Comic Sans MS" panose="030F0702030302020204" pitchFamily="66" charset="0"/>
              </a:rPr>
              <a:t>göre</a:t>
            </a:r>
            <a:r>
              <a:rPr lang="tr-TR" sz="1800" dirty="0" smtClean="0">
                <a:latin typeface="Comic Sans MS" panose="030F0702030302020204" pitchFamily="66" charset="0"/>
              </a:rPr>
              <a:t>, birim </a:t>
            </a:r>
            <a:r>
              <a:rPr lang="tr-TR" sz="1800" dirty="0">
                <a:latin typeface="Comic Sans MS" panose="030F0702030302020204" pitchFamily="66" charset="0"/>
              </a:rPr>
              <a:t>sürede tüketilen m yakıt miktarı,</a:t>
            </a:r>
            <a:br>
              <a:rPr lang="tr-TR" sz="1800" dirty="0">
                <a:latin typeface="Comic Sans MS" panose="030F0702030302020204" pitchFamily="66" charset="0"/>
              </a:rPr>
            </a:br>
            <a:r>
              <a:rPr lang="tr-TR" sz="1800" dirty="0">
                <a:latin typeface="Comic Sans MS" panose="030F0702030302020204" pitchFamily="66" charset="0"/>
              </a:rPr>
              <a:t>m = Q</a:t>
            </a:r>
            <a:r>
              <a:rPr lang="tr-TR" sz="1800" baseline="-25000" dirty="0">
                <a:latin typeface="Comic Sans MS" panose="030F0702030302020204" pitchFamily="66" charset="0"/>
              </a:rPr>
              <a:t>Y</a:t>
            </a:r>
            <a:r>
              <a:rPr lang="tr-TR" sz="1800" dirty="0">
                <a:latin typeface="Comic Sans MS" panose="030F0702030302020204" pitchFamily="66" charset="0"/>
              </a:rPr>
              <a:t> /q</a:t>
            </a:r>
            <a:r>
              <a:rPr lang="tr-TR" sz="1800" baseline="-25000" dirty="0">
                <a:latin typeface="Comic Sans MS" panose="030F0702030302020204" pitchFamily="66" charset="0"/>
              </a:rPr>
              <a:t> Y </a:t>
            </a:r>
            <a:r>
              <a:rPr lang="tr-TR" sz="1800" dirty="0">
                <a:latin typeface="Comic Sans MS" panose="030F0702030302020204" pitchFamily="66" charset="0"/>
              </a:rPr>
              <a:t>= 333 </a:t>
            </a:r>
            <a:r>
              <a:rPr lang="tr-TR" sz="1800" dirty="0" err="1">
                <a:latin typeface="Comic Sans MS" panose="030F0702030302020204" pitchFamily="66" charset="0"/>
              </a:rPr>
              <a:t>kj</a:t>
            </a:r>
            <a:r>
              <a:rPr lang="tr-TR" sz="1800" dirty="0">
                <a:latin typeface="Comic Sans MS" panose="030F0702030302020204" pitchFamily="66" charset="0"/>
              </a:rPr>
              <a:t>/s / 35 000 </a:t>
            </a:r>
            <a:r>
              <a:rPr lang="tr-TR" sz="1800" dirty="0" err="1">
                <a:latin typeface="Comic Sans MS" panose="030F0702030302020204" pitchFamily="66" charset="0"/>
              </a:rPr>
              <a:t>kj</a:t>
            </a:r>
            <a:r>
              <a:rPr lang="tr-TR" sz="1800" dirty="0">
                <a:latin typeface="Comic Sans MS" panose="030F0702030302020204" pitchFamily="66" charset="0"/>
              </a:rPr>
              <a:t>/kg</a:t>
            </a:r>
            <a:br>
              <a:rPr lang="tr-TR" sz="1800" dirty="0">
                <a:latin typeface="Comic Sans MS" panose="030F0702030302020204" pitchFamily="66" charset="0"/>
              </a:rPr>
            </a:br>
            <a:r>
              <a:rPr lang="tr-TR" sz="1800" dirty="0">
                <a:latin typeface="Comic Sans MS" panose="030F0702030302020204" pitchFamily="66" charset="0"/>
              </a:rPr>
              <a:t>m = 0,0095 </a:t>
            </a:r>
            <a:r>
              <a:rPr lang="tr-TR" sz="1800" dirty="0" smtClean="0">
                <a:latin typeface="Comic Sans MS" panose="030F0702030302020204" pitchFamily="66" charset="0"/>
              </a:rPr>
              <a:t>kg/s </a:t>
            </a:r>
            <a:r>
              <a:rPr lang="tr-TR" sz="1800" dirty="0">
                <a:latin typeface="Comic Sans MS" panose="030F0702030302020204" pitchFamily="66" charset="0"/>
              </a:rPr>
              <a:t>bulunur.</a:t>
            </a:r>
            <a:r>
              <a:rPr lang="tr-TR" sz="1800" dirty="0" smtClean="0">
                <a:latin typeface="Comic Sans MS" panose="030F0702030302020204" pitchFamily="66" charset="0"/>
              </a:rPr>
              <a:t/>
            </a:r>
            <a:br>
              <a:rPr lang="tr-TR" sz="1800" dirty="0" smtClean="0">
                <a:latin typeface="Comic Sans MS" panose="030F0702030302020204" pitchFamily="66" charset="0"/>
              </a:rPr>
            </a:br>
            <a:endParaRPr lang="en-GB" sz="18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428934" y="2312732"/>
            <a:ext cx="3721286" cy="4372512"/>
          </a:xfrm>
          <a:prstGeom prst="rect">
            <a:avLst/>
          </a:prstGeom>
        </p:spPr>
      </p:pic>
    </p:spTree>
    <p:extLst>
      <p:ext uri="{BB962C8B-B14F-4D97-AF65-F5344CB8AC3E}">
        <p14:creationId xmlns:p14="http://schemas.microsoft.com/office/powerpoint/2010/main" val="404869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a:bodyPr>
          <a:lstStyle/>
          <a:p>
            <a:r>
              <a:rPr lang="tr-TR" sz="2500" b="1" dirty="0">
                <a:latin typeface="Comic Sans MS" panose="030F0702030302020204" pitchFamily="66" charset="0"/>
              </a:rPr>
              <a:t>Isı </a:t>
            </a:r>
            <a:r>
              <a:rPr lang="tr-TR" sz="2500" b="1" dirty="0" smtClean="0">
                <a:latin typeface="Comic Sans MS" panose="030F0702030302020204" pitchFamily="66" charset="0"/>
              </a:rPr>
              <a:t>Pompaları/Soğutma </a:t>
            </a:r>
            <a:r>
              <a:rPr lang="tr-TR" sz="2500" b="1" dirty="0">
                <a:latin typeface="Comic Sans MS" panose="030F0702030302020204" pitchFamily="66" charset="0"/>
              </a:rPr>
              <a:t>makineleri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Isı makinalarının aksine, düşük sıcaklık kaynağından ısı alarak </a:t>
            </a:r>
            <a:r>
              <a:rPr lang="tr-TR" sz="2000" dirty="0" smtClean="0">
                <a:latin typeface="Comic Sans MS" panose="030F0702030302020204" pitchFamily="66" charset="0"/>
              </a:rPr>
              <a:t>yüksek sıcaklık </a:t>
            </a:r>
            <a:r>
              <a:rPr lang="tr-TR" sz="2000" dirty="0">
                <a:latin typeface="Comic Sans MS" panose="030F0702030302020204" pitchFamily="66" charset="0"/>
              </a:rPr>
              <a:t>kaynağına ısı transferini gerçekleştiren sistemlerdir.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1800" dirty="0" smtClean="0">
                <a:latin typeface="Comic Sans MS" panose="030F0702030302020204" pitchFamily="66" charset="0"/>
              </a:rPr>
              <a:t/>
            </a:r>
            <a:br>
              <a:rPr lang="tr-TR" sz="1800" dirty="0" smtClean="0">
                <a:latin typeface="Comic Sans MS" panose="030F0702030302020204" pitchFamily="66" charset="0"/>
              </a:rPr>
            </a:br>
            <a:endParaRPr lang="en-GB" sz="1800" baseline="-25000" dirty="0">
              <a:latin typeface="Comic Sans MS" panose="030F0702030302020204" pitchFamily="66" charset="0"/>
            </a:endParaRPr>
          </a:p>
        </p:txBody>
      </p:sp>
      <p:pic>
        <p:nvPicPr>
          <p:cNvPr id="7" name="Resim 6"/>
          <p:cNvPicPr>
            <a:picLocks noChangeAspect="1"/>
          </p:cNvPicPr>
          <p:nvPr/>
        </p:nvPicPr>
        <p:blipFill>
          <a:blip r:embed="rId2"/>
          <a:stretch>
            <a:fillRect/>
          </a:stretch>
        </p:blipFill>
        <p:spPr>
          <a:xfrm>
            <a:off x="7052445" y="1617259"/>
            <a:ext cx="4163168" cy="4933666"/>
          </a:xfrm>
          <a:prstGeom prst="rect">
            <a:avLst/>
          </a:prstGeom>
        </p:spPr>
      </p:pic>
      <p:pic>
        <p:nvPicPr>
          <p:cNvPr id="8" name="Resim 7"/>
          <p:cNvPicPr>
            <a:picLocks noChangeAspect="1"/>
          </p:cNvPicPr>
          <p:nvPr/>
        </p:nvPicPr>
        <p:blipFill>
          <a:blip r:embed="rId3"/>
          <a:stretch>
            <a:fillRect/>
          </a:stretch>
        </p:blipFill>
        <p:spPr>
          <a:xfrm>
            <a:off x="2290023" y="2555237"/>
            <a:ext cx="3927060" cy="3995688"/>
          </a:xfrm>
          <a:prstGeom prst="rect">
            <a:avLst/>
          </a:prstGeom>
        </p:spPr>
      </p:pic>
    </p:spTree>
    <p:extLst>
      <p:ext uri="{BB962C8B-B14F-4D97-AF65-F5344CB8AC3E}">
        <p14:creationId xmlns:p14="http://schemas.microsoft.com/office/powerpoint/2010/main" val="16669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a:bodyPr>
          <a:lstStyle/>
          <a:p>
            <a:r>
              <a:rPr lang="tr-TR" sz="2500" b="1" dirty="0">
                <a:latin typeface="Comic Sans MS" panose="030F0702030302020204" pitchFamily="66" charset="0"/>
              </a:rPr>
              <a:t>Isı </a:t>
            </a:r>
            <a:r>
              <a:rPr lang="tr-TR" sz="2500" b="1" dirty="0" smtClean="0">
                <a:latin typeface="Comic Sans MS" panose="030F0702030302020204" pitchFamily="66" charset="0"/>
              </a:rPr>
              <a:t>Pompaları/Soğutma </a:t>
            </a:r>
            <a:r>
              <a:rPr lang="tr-TR" sz="2500" b="1" dirty="0">
                <a:latin typeface="Comic Sans MS" panose="030F0702030302020204" pitchFamily="66" charset="0"/>
              </a:rPr>
              <a:t>makineleri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Soğutma makinelerinde ısı taşıyıcı olarak, örneğin R-134 a </a:t>
            </a:r>
            <a:r>
              <a:rPr lang="tr-TR" sz="2000" dirty="0" smtClean="0">
                <a:latin typeface="Comic Sans MS" panose="030F0702030302020204" pitchFamily="66" charset="0"/>
              </a:rPr>
              <a:t>veya amonyak </a:t>
            </a:r>
            <a:r>
              <a:rPr lang="tr-TR" sz="2000" dirty="0">
                <a:latin typeface="Comic Sans MS" panose="030F0702030302020204" pitchFamily="66" charset="0"/>
              </a:rPr>
              <a:t>kullanılabilmektedir. Çevrim kısaca</a:t>
            </a:r>
            <a:r>
              <a:rPr lang="tr-TR" sz="2000" dirty="0" smtClean="0">
                <a:latin typeface="Comic Sans MS" panose="030F0702030302020204" pitchFamily="66" charset="0"/>
              </a:rPr>
              <a:t>, aşağıdaki </a:t>
            </a:r>
            <a:r>
              <a:rPr lang="tr-TR" sz="2000" dirty="0">
                <a:latin typeface="Comic Sans MS" panose="030F0702030302020204" pitchFamily="66" charset="0"/>
              </a:rPr>
              <a:t>kademeleri </a:t>
            </a:r>
            <a:r>
              <a:rPr lang="tr-TR" sz="2000" dirty="0" smtClean="0">
                <a:latin typeface="Comic Sans MS" panose="030F0702030302020204" pitchFamily="66" charset="0"/>
              </a:rPr>
              <a:t>ihtiva etmektedir: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1. KADEME: </a:t>
            </a:r>
            <a:r>
              <a:rPr lang="tr-TR" sz="2000" dirty="0" smtClean="0">
                <a:latin typeface="Comic Sans MS" panose="030F0702030302020204" pitchFamily="66" charset="0"/>
              </a:rPr>
              <a:t>Buharlaştırma kısmında(soğutulmak </a:t>
            </a:r>
            <a:r>
              <a:rPr lang="tr-TR" sz="2000" dirty="0">
                <a:latin typeface="Comic Sans MS" panose="030F0702030302020204" pitchFamily="66" charset="0"/>
              </a:rPr>
              <a:t>istenen ortamda) </a:t>
            </a:r>
            <a:r>
              <a:rPr lang="tr-TR" sz="2000" dirty="0" smtClean="0">
                <a:latin typeface="Comic Sans MS" panose="030F0702030302020204" pitchFamily="66" charset="0"/>
              </a:rPr>
              <a:t>bulunan 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 </a:t>
            </a:r>
            <a:r>
              <a:rPr lang="tr-TR" sz="2000" dirty="0">
                <a:latin typeface="Comic Sans MS" panose="030F0702030302020204" pitchFamily="66" charset="0"/>
              </a:rPr>
              <a:t>ısısı, basınç ve sıcaklığı düşük olan taşıyıcı akışkana transfer</a:t>
            </a:r>
            <a:br>
              <a:rPr lang="tr-TR" sz="2000" dirty="0">
                <a:latin typeface="Comic Sans MS" panose="030F0702030302020204" pitchFamily="66" charset="0"/>
              </a:rPr>
            </a:br>
            <a:r>
              <a:rPr lang="tr-TR" sz="2000" dirty="0">
                <a:latin typeface="Comic Sans MS" panose="030F0702030302020204" pitchFamily="66" charset="0"/>
              </a:rPr>
              <a:t>olmaktadır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2. KADEME : Kompresör ünitesinde taşıyıcı akışkan üzerine dışarıdan iş</a:t>
            </a:r>
            <a:br>
              <a:rPr lang="tr-TR" sz="2000" dirty="0">
                <a:latin typeface="Comic Sans MS" panose="030F0702030302020204" pitchFamily="66" charset="0"/>
              </a:rPr>
            </a:br>
            <a:r>
              <a:rPr lang="tr-TR" sz="2000" dirty="0">
                <a:latin typeface="Comic Sans MS" panose="030F0702030302020204" pitchFamily="66" charset="0"/>
              </a:rPr>
              <a:t>tatbik edilerek taşıyıcı akışkan yoğunlaşma basıncına sıkıştırılmaktadır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3</a:t>
            </a:r>
            <a:r>
              <a:rPr lang="tr-TR" sz="2000" dirty="0">
                <a:latin typeface="Comic Sans MS" panose="030F0702030302020204" pitchFamily="66" charset="0"/>
              </a:rPr>
              <a:t>. KADEME : Basıncı ve sıcaklığı yüksek olan taşıyıcı akışkanın, </a:t>
            </a:r>
            <a:r>
              <a:rPr lang="tr-TR" sz="2000" dirty="0" err="1">
                <a:latin typeface="Comic Sans MS" panose="030F0702030302020204" pitchFamily="66" charset="0"/>
              </a:rPr>
              <a:t>kondenserde</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(yoğunlaştırıcıda), bünyesindeki Q</a:t>
            </a:r>
            <a:r>
              <a:rPr lang="tr-TR" sz="2000" baseline="-25000" dirty="0">
                <a:latin typeface="Comic Sans MS" panose="030F0702030302020204" pitchFamily="66" charset="0"/>
              </a:rPr>
              <a:t>H</a:t>
            </a:r>
            <a:r>
              <a:rPr lang="tr-TR" sz="2000" dirty="0">
                <a:latin typeface="Comic Sans MS" panose="030F0702030302020204" pitchFamily="66" charset="0"/>
              </a:rPr>
              <a:t> ısısı ayrılmaktadır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4. KADEME : Taşıyıcı akışkan </a:t>
            </a:r>
            <a:r>
              <a:rPr lang="tr-TR" sz="2000" dirty="0" err="1">
                <a:latin typeface="Comic Sans MS" panose="030F0702030302020204" pitchFamily="66" charset="0"/>
              </a:rPr>
              <a:t>capilary</a:t>
            </a:r>
            <a:r>
              <a:rPr lang="tr-TR" sz="2000" dirty="0">
                <a:latin typeface="Comic Sans MS" panose="030F0702030302020204" pitchFamily="66" charset="0"/>
              </a:rPr>
              <a:t> </a:t>
            </a:r>
            <a:r>
              <a:rPr lang="tr-TR" sz="2000" dirty="0" err="1">
                <a:latin typeface="Comic Sans MS" panose="030F0702030302020204" pitchFamily="66" charset="0"/>
              </a:rPr>
              <a:t>tube</a:t>
            </a:r>
            <a:r>
              <a:rPr lang="tr-TR" sz="2000" dirty="0">
                <a:latin typeface="Comic Sans MS" panose="030F0702030302020204" pitchFamily="66" charset="0"/>
              </a:rPr>
              <a:t> (kısılma vanası)den </a:t>
            </a:r>
            <a:r>
              <a:rPr lang="tr-TR" sz="2000" dirty="0" smtClean="0">
                <a:latin typeface="Comic Sans MS" panose="030F0702030302020204" pitchFamily="66" charset="0"/>
              </a:rPr>
              <a:t>geçerken basıncı </a:t>
            </a:r>
            <a:r>
              <a:rPr lang="tr-TR" sz="2000" dirty="0">
                <a:latin typeface="Comic Sans MS" panose="030F0702030302020204" pitchFamily="66" charset="0"/>
              </a:rPr>
              <a:t>ve sıcaklığı büyük ölçüde düşürülmekte ve buharlaştırma </a:t>
            </a:r>
            <a:r>
              <a:rPr lang="tr-TR" sz="2000" dirty="0" smtClean="0">
                <a:latin typeface="Comic Sans MS" panose="030F0702030302020204" pitchFamily="66" charset="0"/>
              </a:rPr>
              <a:t>kısmına döndürülmektedir</a:t>
            </a:r>
            <a:r>
              <a:rPr lang="tr-TR" sz="2000" dirty="0">
                <a:latin typeface="Comic Sans MS" panose="030F0702030302020204" pitchFamily="66" charset="0"/>
              </a:rPr>
              <a:t>.</a:t>
            </a:r>
            <a:r>
              <a:rPr lang="tr-TR" sz="1800" dirty="0" smtClean="0">
                <a:latin typeface="Comic Sans MS" panose="030F0702030302020204" pitchFamily="66" charset="0"/>
              </a:rPr>
              <a:t/>
            </a:r>
            <a:br>
              <a:rPr lang="tr-TR" sz="1800" dirty="0" smtClean="0">
                <a:latin typeface="Comic Sans MS" panose="030F0702030302020204" pitchFamily="66" charset="0"/>
              </a:rPr>
            </a:br>
            <a:endParaRPr lang="en-GB" sz="18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939888" y="4101151"/>
            <a:ext cx="5013444" cy="2094932"/>
          </a:xfrm>
          <a:prstGeom prst="rect">
            <a:avLst/>
          </a:prstGeom>
        </p:spPr>
      </p:pic>
    </p:spTree>
    <p:extLst>
      <p:ext uri="{BB962C8B-B14F-4D97-AF65-F5344CB8AC3E}">
        <p14:creationId xmlns:p14="http://schemas.microsoft.com/office/powerpoint/2010/main" val="141199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a:bodyPr>
          <a:lstStyle/>
          <a:p>
            <a:r>
              <a:rPr lang="tr-TR" sz="2500" b="1" dirty="0" smtClean="0">
                <a:latin typeface="Comic Sans MS" panose="030F0702030302020204" pitchFamily="66" charset="0"/>
              </a:rPr>
              <a:t>Soğutma Makinelerinde Performans Katsayısı</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Örnek olarak, bir buzdolabı için </a:t>
            </a:r>
            <a:r>
              <a:rPr lang="el-GR" sz="2000" dirty="0">
                <a:latin typeface="Comic Sans MS" panose="030F0702030302020204" pitchFamily="66" charset="0"/>
              </a:rPr>
              <a:t>β </a:t>
            </a:r>
            <a:r>
              <a:rPr lang="tr-TR" sz="2000" dirty="0">
                <a:latin typeface="Comic Sans MS" panose="030F0702030302020204" pitchFamily="66" charset="0"/>
              </a:rPr>
              <a:t>ile gösterilecek olan </a:t>
            </a:r>
            <a:r>
              <a:rPr lang="tr-TR" sz="2000" dirty="0" smtClean="0">
                <a:latin typeface="Comic Sans MS" panose="030F0702030302020204" pitchFamily="66" charset="0"/>
              </a:rPr>
              <a:t>performans katsayısını ele </a:t>
            </a:r>
            <a:r>
              <a:rPr lang="tr-TR" sz="2000" dirty="0">
                <a:latin typeface="Comic Sans MS" panose="030F0702030302020204" pitchFamily="66" charset="0"/>
              </a:rPr>
              <a:t>alalım.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Taşıyıcı </a:t>
            </a:r>
            <a:r>
              <a:rPr lang="tr-TR" sz="2000" dirty="0">
                <a:latin typeface="Comic Sans MS" panose="030F0702030302020204" pitchFamily="66" charset="0"/>
              </a:rPr>
              <a:t>akışkanın düşük sıcaklık ortamından (buzdolabının </a:t>
            </a:r>
            <a:r>
              <a:rPr lang="tr-TR" sz="2000" dirty="0" smtClean="0">
                <a:latin typeface="Comic Sans MS" panose="030F0702030302020204" pitchFamily="66" charset="0"/>
              </a:rPr>
              <a:t>iç atmosferinden</a:t>
            </a:r>
            <a:r>
              <a:rPr lang="tr-TR" sz="2000" dirty="0">
                <a:latin typeface="Comic Sans MS" panose="030F0702030302020204" pitchFamily="66" charset="0"/>
              </a:rPr>
              <a:t>) çektiği ısı miktarı Q</a:t>
            </a:r>
            <a:r>
              <a:rPr lang="tr-TR" sz="2000" baseline="-25000" dirty="0">
                <a:latin typeface="Comic Sans MS" panose="030F0702030302020204" pitchFamily="66" charset="0"/>
              </a:rPr>
              <a:t>L</a:t>
            </a:r>
            <a:r>
              <a:rPr lang="tr-TR" sz="2000" dirty="0">
                <a:latin typeface="Comic Sans MS" panose="030F0702030302020204" pitchFamily="66" charset="0"/>
              </a:rPr>
              <a:t> ve bunu taşımak ve yüksek </a:t>
            </a:r>
            <a:r>
              <a:rPr lang="tr-TR" sz="2000" dirty="0" smtClean="0">
                <a:latin typeface="Comic Sans MS" panose="030F0702030302020204" pitchFamily="66" charset="0"/>
              </a:rPr>
              <a:t>sıcaklık ortamına </a:t>
            </a:r>
            <a:r>
              <a:rPr lang="tr-TR" sz="2000" dirty="0">
                <a:latin typeface="Comic Sans MS" panose="030F0702030302020204" pitchFamily="66" charset="0"/>
              </a:rPr>
              <a:t>(oda atmosferine) atmak için harcanan iş enerjisi </a:t>
            </a:r>
            <a:r>
              <a:rPr lang="tr-TR" sz="2000" dirty="0" smtClean="0">
                <a:latin typeface="Comic Sans MS" panose="030F0702030302020204" pitchFamily="66" charset="0"/>
              </a:rPr>
              <a:t>W olsun.</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Çevrim esnasında taşıyıcı </a:t>
            </a:r>
            <a:r>
              <a:rPr lang="tr-TR" sz="2000" dirty="0">
                <a:latin typeface="Comic Sans MS" panose="030F0702030302020204" pitchFamily="66" charset="0"/>
              </a:rPr>
              <a:t>akışkandan yüksek sıcaklık ortamına transfer olan ısı </a:t>
            </a:r>
            <a:r>
              <a:rPr lang="tr-TR" sz="2000" dirty="0" smtClean="0">
                <a:latin typeface="Comic Sans MS" panose="030F0702030302020204" pitchFamily="66" charset="0"/>
              </a:rPr>
              <a:t>miktarı ise </a:t>
            </a:r>
            <a:r>
              <a:rPr lang="tr-TR" sz="2000" dirty="0">
                <a:latin typeface="Comic Sans MS" panose="030F0702030302020204" pitchFamily="66" charset="0"/>
              </a:rPr>
              <a:t>Q</a:t>
            </a:r>
            <a:r>
              <a:rPr lang="tr-TR" sz="2000" baseline="-25000" dirty="0">
                <a:latin typeface="Comic Sans MS" panose="030F0702030302020204" pitchFamily="66" charset="0"/>
              </a:rPr>
              <a:t>H</a:t>
            </a:r>
            <a:r>
              <a:rPr lang="tr-TR" sz="2000" dirty="0">
                <a:latin typeface="Comic Sans MS" panose="030F0702030302020204" pitchFamily="66" charset="0"/>
              </a:rPr>
              <a:t> olsun.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durumda bu çevrime ait </a:t>
            </a:r>
            <a:r>
              <a:rPr lang="el-GR" sz="2000" dirty="0">
                <a:latin typeface="Comic Sans MS" panose="030F0702030302020204" pitchFamily="66" charset="0"/>
              </a:rPr>
              <a:t>β </a:t>
            </a:r>
            <a:r>
              <a:rPr lang="tr-TR" sz="2000" dirty="0" smtClean="0">
                <a:latin typeface="Comic Sans MS" panose="030F0702030302020204" pitchFamily="66" charset="0"/>
              </a:rPr>
              <a:t>performans katsayısı </a:t>
            </a:r>
            <a:r>
              <a:rPr lang="tr-TR" sz="2000" dirty="0">
                <a:latin typeface="Comic Sans MS" panose="030F0702030302020204" pitchFamily="66" charset="0"/>
              </a:rPr>
              <a:t>için</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el-GR" sz="2000" dirty="0">
                <a:latin typeface="Comic Sans MS" panose="030F0702030302020204" pitchFamily="66" charset="0"/>
              </a:rPr>
              <a:t>β = </a:t>
            </a:r>
            <a:r>
              <a:rPr lang="tr-TR" sz="2000" dirty="0">
                <a:latin typeface="Comic Sans MS" panose="030F0702030302020204" pitchFamily="66" charset="0"/>
              </a:rPr>
              <a:t>Çekilen ısı </a:t>
            </a:r>
            <a:r>
              <a:rPr lang="tr-TR" sz="2000" dirty="0" smtClean="0">
                <a:latin typeface="Comic Sans MS" panose="030F0702030302020204" pitchFamily="66" charset="0"/>
              </a:rPr>
              <a:t>enerjisi/Harcanan </a:t>
            </a:r>
            <a:r>
              <a:rPr lang="tr-TR" sz="2000" dirty="0">
                <a:latin typeface="Comic Sans MS" panose="030F0702030302020204" pitchFamily="66" charset="0"/>
              </a:rPr>
              <a:t>iş </a:t>
            </a:r>
            <a:r>
              <a:rPr lang="tr-TR" sz="2000" dirty="0" smtClean="0">
                <a:latin typeface="Comic Sans MS" panose="030F0702030302020204" pitchFamily="66" charset="0"/>
              </a:rPr>
              <a:t>enerjisi</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β =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/W</a:t>
            </a:r>
            <a:r>
              <a:rPr lang="tr-TR" sz="2000" dirty="0">
                <a:latin typeface="Comic Sans MS" panose="030F0702030302020204" pitchFamily="66" charset="0"/>
              </a:rPr>
              <a:t/>
            </a:r>
            <a:br>
              <a:rPr lang="tr-TR" sz="2000" dirty="0">
                <a:latin typeface="Comic Sans MS" panose="030F0702030302020204" pitchFamily="66" charset="0"/>
              </a:rPr>
            </a:br>
            <a:r>
              <a:rPr lang="el-GR" sz="2000" dirty="0">
                <a:latin typeface="Comic Sans MS" panose="030F0702030302020204" pitchFamily="66" charset="0"/>
              </a:rPr>
              <a:t>β = </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a:t>
            </a:r>
            <a:r>
              <a:rPr lang="tr-TR" sz="2000" dirty="0">
                <a:latin typeface="Comic Sans MS" panose="030F0702030302020204" pitchFamily="66" charset="0"/>
              </a:rPr>
              <a:t>Q</a:t>
            </a:r>
            <a:r>
              <a:rPr lang="tr-TR" sz="2000" baseline="-25000" dirty="0">
                <a:latin typeface="Comic Sans MS" panose="030F0702030302020204" pitchFamily="66" charset="0"/>
              </a:rPr>
              <a:t>H</a:t>
            </a:r>
            <a:r>
              <a:rPr lang="tr-TR" sz="2000" dirty="0">
                <a:latin typeface="Comic Sans MS" panose="030F0702030302020204" pitchFamily="66" charset="0"/>
              </a:rPr>
              <a:t> - Q</a:t>
            </a:r>
            <a:r>
              <a:rPr lang="tr-TR" sz="2000" baseline="-25000" dirty="0">
                <a:latin typeface="Comic Sans MS" panose="030F0702030302020204" pitchFamily="66" charset="0"/>
              </a:rPr>
              <a:t>L</a:t>
            </a:r>
            <a:r>
              <a:rPr lang="tr-TR" sz="2000" dirty="0">
                <a:latin typeface="Comic Sans MS" panose="030F0702030302020204" pitchFamily="66" charset="0"/>
              </a:rPr>
              <a:t>)</a:t>
            </a:r>
            <a:br>
              <a:rPr lang="tr-TR" sz="2000" dirty="0">
                <a:latin typeface="Comic Sans MS" panose="030F0702030302020204" pitchFamily="66" charset="0"/>
              </a:rPr>
            </a:br>
            <a:r>
              <a:rPr lang="el-GR" sz="2000" dirty="0">
                <a:latin typeface="Comic Sans MS" panose="030F0702030302020204" pitchFamily="66" charset="0"/>
              </a:rPr>
              <a:t>β = </a:t>
            </a:r>
            <a:r>
              <a:rPr lang="el-GR" sz="2000" dirty="0" smtClean="0">
                <a:latin typeface="Comic Sans MS" panose="030F0702030302020204" pitchFamily="66" charset="0"/>
              </a:rPr>
              <a:t>1/(</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H</a:t>
            </a:r>
            <a:r>
              <a:rPr lang="tr-TR" sz="2000" dirty="0" smtClean="0">
                <a:latin typeface="Comic Sans MS" panose="030F0702030302020204" pitchFamily="66" charset="0"/>
              </a:rPr>
              <a:t>/Q</a:t>
            </a:r>
            <a:r>
              <a:rPr lang="tr-TR" sz="2000" baseline="-25000" dirty="0" smtClean="0">
                <a:latin typeface="Comic Sans MS" panose="030F0702030302020204" pitchFamily="66" charset="0"/>
              </a:rPr>
              <a:t>L</a:t>
            </a:r>
            <a:r>
              <a:rPr lang="tr-TR" sz="2000" dirty="0" smtClean="0">
                <a:latin typeface="Comic Sans MS" panose="030F0702030302020204" pitchFamily="66" charset="0"/>
              </a:rPr>
              <a:t> </a:t>
            </a:r>
            <a:r>
              <a:rPr lang="tr-TR" sz="2000" dirty="0">
                <a:latin typeface="Comic Sans MS" panose="030F0702030302020204" pitchFamily="66" charset="0"/>
              </a:rPr>
              <a:t>-1 </a:t>
            </a:r>
            <a:r>
              <a:rPr lang="tr-TR" sz="2000" dirty="0" smtClean="0">
                <a:latin typeface="Comic Sans MS" panose="030F0702030302020204" pitchFamily="66" charset="0"/>
              </a:rPr>
              <a:t>), 		(1) yazılabilir</a:t>
            </a:r>
            <a:r>
              <a:rPr lang="tr-TR" sz="2000" dirty="0">
                <a:latin typeface="Comic Sans MS" panose="030F0702030302020204" pitchFamily="66" charset="0"/>
              </a:rPr>
              <a:t>.</a:t>
            </a:r>
            <a:r>
              <a:rPr lang="tr-TR" sz="1800" dirty="0" smtClean="0">
                <a:latin typeface="Comic Sans MS" panose="030F0702030302020204" pitchFamily="66" charset="0"/>
              </a:rPr>
              <a:t/>
            </a:r>
            <a:br>
              <a:rPr lang="tr-TR" sz="1800" dirty="0" smtClean="0">
                <a:latin typeface="Comic Sans MS" panose="030F0702030302020204" pitchFamily="66" charset="0"/>
              </a:rPr>
            </a:br>
            <a:endParaRPr lang="en-GB" sz="18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7131310" y="3096478"/>
            <a:ext cx="3743325" cy="3067050"/>
          </a:xfrm>
          <a:prstGeom prst="rect">
            <a:avLst/>
          </a:prstGeom>
        </p:spPr>
      </p:pic>
    </p:spTree>
    <p:extLst>
      <p:ext uri="{BB962C8B-B14F-4D97-AF65-F5344CB8AC3E}">
        <p14:creationId xmlns:p14="http://schemas.microsoft.com/office/powerpoint/2010/main" val="351603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1527</TotalTime>
  <Words>52</Words>
  <Application>Microsoft Office PowerPoint</Application>
  <PresentationFormat>Geniş ekran</PresentationFormat>
  <Paragraphs>13</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Century Gothic</vt:lpstr>
      <vt:lpstr>Comic Sans MS</vt:lpstr>
      <vt:lpstr>Wingdings</vt:lpstr>
      <vt:lpstr>Wingdings 3</vt:lpstr>
      <vt:lpstr>Duman</vt:lpstr>
      <vt:lpstr>AET201 Termodinamik ve Isı Transferi Ders Notları-11         </vt:lpstr>
      <vt:lpstr>Isı Makineleri/İş Üreten Makineler   Isı makinesi tanımına en çok uyan sistem, ısı kaynağı dışarıda olan buharlı güç santralidir. Bu sistemde ısı üretimi makinenin dışında olur ve yakıtın yanması ile ortaya çıkan ısı enerjisi, taşıyıcı rolü üstlenmiş olan suya geçer. Bu sistemde su buharı taşıyıcı akışkandır.  Isı Makinelerinde Verim  Yandaki şema ile temsil edildiği üzere, sistemden alınan W işinin (enerji karşılığının), yüksek sıcaklık kaynağından alınan QY ısısına (enerji karşılığına) oranına eşittir.   </vt:lpstr>
      <vt:lpstr>Isı Makineleri/İş Üreten Makineler   Isı Makinelerinde Verim   ηtermal = W / QY  ifadesinde, W = QY-QD olduğundan,  ηtermal = (QY – QD) / QY  ηtermal = 1 – (QD / QY),  ifadeleri yazılabilir.  Bu makinelere ait termal verimler ortalama %20-50 arasında değişmektedir.          </vt:lpstr>
      <vt:lpstr>Isı Makineleri/İş Üreten Makineler   İkinci yasa ile ilgili hesaplamalarda sistemin süreklilik içerisinde çalıştığı, yani sistemde (ısı makinelerinde) sürekli akış yapan akışkanın toplam entropisinin değişmediği; yani  dS= δq/T = 0  olduğu kabul edilir.  Çünkü, çevrim esas alındığında, akışkanın hali hep adyabatik, yani sonuçta ısı değişimi yoktur (δq = 0 ). Bu ise, ısı makinesinden akan taşıyıcı akışkanın entropisinin sabit alınabileceği manasını taşımaktadır.   Birinci yasa,  ΣδQ - δWter = 0 δQY - δQD - δWter = 0,  (1)   şeklinde ifade edilebilir.  İkinci yasaya göre,  Σ(δQ/T) = 0 Her iki konum için; (δQY/TY) - (δQD/TD) = 0  δQD/TD =  δQY/TY  bulunur.  Bu yukarıdaki (1) eşitliğine taşındığında  δWter = δQY(TY - TD)/TY  bulunur.</vt:lpstr>
      <vt:lpstr>Isı Makineleri/İş Üreten Makineler   Isı makinesi veriminin (ηtermal), sistemden alınan işin (δWter) enerji karşılığının yüksek sıcaklık kaynağından alınan enerjiye (δQY) oranı olarak tanımlandığına yukarıda işaret edilmiş idi. Yani, yukarıda verilenler kullanılarak,  ηtermal =Alınan Enerji/Verilen Enerji ηtermal = (δWter/ δQY) ηtermal = (TY - TD)/TY ηtermal = 1 – TD/TY  bulunur.  Sonuç olarak, yüksek sıcaklık kaynağından alınan ısı miktarından elde edilebilen maksimum iş miktarı, ısının aktarıldığı düşük sıcaklık kaynağının sıcaklığına bağlıdır.  </vt:lpstr>
      <vt:lpstr>Isı Makineleri/İş Üreten Makineler   PROBLEM 4.5: Bir otomobil motoru %30 termal verimle çalışarak, hareket sistemine 136 hp miktarında iş (enerji) iletiyor. Silindirlerde yanan yakıttan 35 000 kj/kg enerji açığa çıkıyor. a) Motora verilen toplam enerji (QH) miktarını b) Motorun 1 saniyedeki yakıt tüketimini (kg) bulunuz. ÇÖZÜM:  a) Verimi temsil eden, ηtermal = W/QH ifadesinden, QH = W /ηtermal yazılabilir. W = 136 hp.0,7355 = 100 kj/s değeri ile birlikte ηtermal = 0,30 değeri yukarıda yerine konarak, QH =100/0,30 QH = 333 kj/s bulunur. QL= (1-ηtermal). QH = (1- 0,30).333 = 233,1 kj/s  b) Birim sürede tüketilen enerji miktarı için, QH = 333 kj/s olduğuna göre, birim sürede tüketilen m yakıt miktarı, m = QY /q Y = 333 kj/s / 35 000 kj/kg m = 0,0095 kg/s bulunur. </vt:lpstr>
      <vt:lpstr>Isı Pompaları/Soğutma makineleri  Isı makinalarının aksine, düşük sıcaklık kaynağından ısı alarak yüksek sıcaklık kaynağına ısı transferini gerçekleştiren sistemlerdir.                </vt:lpstr>
      <vt:lpstr>Isı Pompaları/Soğutma makineleri  Soğutma makinelerinde ısı taşıyıcı olarak, örneğin R-134 a veya amonyak kullanılabilmektedir. Çevrim kısaca, aşağıdaki kademeleri ihtiva etmektedir:  1. KADEME: Buharlaştırma kısmında(soğutulmak istenen ortamda) bulunan QL ısısı, basınç ve sıcaklığı düşük olan taşıyıcı akışkana transfer olmaktadır.  2. KADEME : Kompresör ünitesinde taşıyıcı akışkan üzerine dışarıdan iş tatbik edilerek taşıyıcı akışkan yoğunlaşma basıncına sıkıştırılmaktadır.      3. KADEME : Basıncı ve sıcaklığı yüksek olan taşıyıcı akışkanın, kondenserde (yoğunlaştırıcıda), bünyesindeki QH ısısı ayrılmaktadır.  4. KADEME : Taşıyıcı akışkan capilary tube (kısılma vanası)den geçerken basıncı ve sıcaklığı büyük ölçüde düşürülmekte ve buharlaştırma kısmına döndürülmektedir. </vt:lpstr>
      <vt:lpstr>Soğutma Makinelerinde Performans Katsayısı  Örnek olarak, bir buzdolabı için β ile gösterilecek olan performans katsayısını ele alalım.   Taşıyıcı akışkanın düşük sıcaklık ortamından (buzdolabının iç atmosferinden) çektiği ısı miktarı QL ve bunu taşımak ve yüksek sıcaklık ortamına (oda atmosferine) atmak için harcanan iş enerjisi W olsun.  Çevrim esnasında taşıyıcı akışkandan yüksek sıcaklık ortamına transfer olan ısı miktarı ise QH olsun.   Bu durumda bu çevrime ait β performans katsayısı için,     β = Çekilen ısı enerjisi/Harcanan iş enerjisi  β = QL/W β = QL/(QH - QL) β = 1/(QH/QL -1 ),   (1) yazılabilir. </vt:lpstr>
      <vt:lpstr>Isı Pompalarında Performans Katsayısı   Enerjinin korunumu yasasına göre, QL + W – QH = 0 yazılabilir. Buradan da, yukarıdaki sistem için,  W = QH – QL yazılabilir.  Bu defa, buzdolabının soğutucu olarak değil de, odayı ısıtıcı olarak kabul edilmesi durumunu inceleyelim. Bu durum için performans katsayı ifadesi, β’ = QH/(QH - QL ) β’= 1/(1 – QL/QH),   (2) şeklinde yazılabilir.   Bu durumda aynı sistemin soğutma ve ısıtma amaçlı kullanılmalarına ait verimleri farkının,  β’ – β = 1 olduğu rahatlıkla bulunabilir.        PROBLEM 4.6: Bir mutfak buzdolabı sistemini çalıştırmak için 150 watt ‘ lık elektrik enerjisi harcanmaktadır. Bu esnada mutfak ortamına 400 watt‘a eşdeğerde ısı enerjisi naklediliyor. a) Soğuk ortamdan enerji çekme hızını (birim süredeki miktarını), b) Buzdolabının performans katsayısını bulunuz. ÇÖZÜM: Enerjini korunumu prensibine göre (sistem olarak taşıyıcı akışkanı alacağız ):  QL+W–QH = 0 ifadesinden,  a) QL = QH –W yazılabilir. QL = 400 - 150 QL =250 watt (bu değer aynı zamanda enerji transfer hızıdır). b) Buzdolabının β için, β = QL/W ifadesinde bilinenler yerlerine konularak, β = QL/W = β = 250 / 150 β = 1,67 bulunur.</vt:lpstr>
      <vt:lpstr>Isı Pompalarında Performans Katsayısı   PROBLEM 4.7: Bir buzdolabının iç ortamından dakikada 360 kJ ısı çekilerek iç ortam 4 °C sıcaklıkta tutulmaktadır. Buzdolabını çalıştırmak için gerekli güç 2kW olduğuna göre, a) Buzdolabının verimini, b) Buzdolabından mutfağa olan ısı geçişini hesaplayın. ÇÖZÜM: Buzdolabından çekilen ısı QL=360 kj/dak., bu işlem için harcanan, yani sisteme uygulanan iş ise, W=2 kW değerindedir. Bu durumda, a) β=QL/W={(360kj/dakika)/2 kW}. (1kW/(60 kj/ dakika)  β = 3 b) QH = QL + W = 360 kj/ dakika + (2 kW).  {(60 kj/ dakika)/1 kW} QH = 480 kj/dakika bulunur.    PROBLEM 4.8 ve PROBLEM 4.9 ÇÖZÜLECEK…!! </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437</cp:revision>
  <dcterms:created xsi:type="dcterms:W3CDTF">2020-05-06T11:45:07Z</dcterms:created>
  <dcterms:modified xsi:type="dcterms:W3CDTF">2020-05-18T22:19:09Z</dcterms:modified>
</cp:coreProperties>
</file>