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2DA244-5DEB-4E44-BB1C-690316ED7929}" type="datetimeFigureOut">
              <a:rPr lang="tr-TR" smtClean="0"/>
              <a:t>01.03.2018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0F7AED-31E2-4F23-9C53-D75F7521B56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334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233476"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0DF2F90-9A6A-41AE-BBAF-538D0BD9ACF7}" type="slidenum">
              <a:rPr lang="tr-TR" altLang="tr-TR" smtClean="0"/>
              <a:pPr/>
              <a:t>7</a:t>
            </a:fld>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25963"/>
          </a:xfrm>
        </p:spPr>
        <p:txBody>
          <a:bodyPr/>
          <a:lstStyle/>
          <a:p>
            <a:pPr lvl="0"/>
            <a:endParaRPr lang="tr-TR" noProof="0"/>
          </a:p>
        </p:txBody>
      </p:sp>
      <p:sp>
        <p:nvSpPr>
          <p:cNvPr id="4" name="3 Veri Yer Tutucusu"/>
          <p:cNvSpPr>
            <a:spLocks noGrp="1"/>
          </p:cNvSpPr>
          <p:nvPr>
            <p:ph type="dt" sz="half" idx="10"/>
          </p:nvPr>
        </p:nvSpPr>
        <p:spPr/>
        <p:txBody>
          <a:bodyPr/>
          <a:lstStyle>
            <a:lvl1pPr>
              <a:defRPr/>
            </a:lvl1pPr>
          </a:lstStyle>
          <a:p>
            <a:pPr>
              <a:defRPr/>
            </a:pPr>
            <a:fld id="{8FD5FB40-EFDA-4F78-87FC-4B516E5FFEFF}" type="datetime1">
              <a:rPr lang="tr-TR"/>
              <a:pPr>
                <a:defRPr/>
              </a:pPr>
              <a:t>01.03.2018</a:t>
            </a:fld>
            <a:endParaRPr lang="tr-TR"/>
          </a:p>
        </p:txBody>
      </p:sp>
      <p:sp>
        <p:nvSpPr>
          <p:cNvPr id="5" name="4 Altbilgi Yer Tutucusu"/>
          <p:cNvSpPr>
            <a:spLocks noGrp="1"/>
          </p:cNvSpPr>
          <p:nvPr>
            <p:ph type="ftr" sz="quarter" idx="11"/>
          </p:nvPr>
        </p:nvSpPr>
        <p:spPr/>
        <p:txBody>
          <a:bodyPr/>
          <a:lstStyle>
            <a:lvl1pPr>
              <a:defRPr/>
            </a:lvl1pPr>
          </a:lstStyle>
          <a:p>
            <a:pPr>
              <a:defRPr/>
            </a:pPr>
            <a:r>
              <a:rPr lang="tr-TR"/>
              <a:t>KAYNAK: Sibel A. Arkonaç (2008) Sosyal Psikolojide İnsanları Anlamak, Deneysel ve Eleştirel Yaklaşımlar, Ankara:Nobel</a:t>
            </a:r>
          </a:p>
        </p:txBody>
      </p:sp>
      <p:sp>
        <p:nvSpPr>
          <p:cNvPr id="6" name="5 Slayt Numarası Yer Tutucusu"/>
          <p:cNvSpPr>
            <a:spLocks noGrp="1"/>
          </p:cNvSpPr>
          <p:nvPr>
            <p:ph type="sldNum" sz="quarter" idx="12"/>
          </p:nvPr>
        </p:nvSpPr>
        <p:spPr/>
        <p:txBody>
          <a:bodyPr/>
          <a:lstStyle>
            <a:lvl1pPr>
              <a:defRPr/>
            </a:lvl1pPr>
          </a:lstStyle>
          <a:p>
            <a:pPr>
              <a:defRPr/>
            </a:pPr>
            <a:fld id="{17E31DFD-F173-4E31-B17C-E386CE9B386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p:cNvSpPr>
          <p:nvPr>
            <p:ph type="body" idx="1"/>
          </p:nvPr>
        </p:nvSpPr>
        <p:spPr>
          <a:xfrm>
            <a:off x="381000" y="228600"/>
            <a:ext cx="8458200" cy="5897563"/>
          </a:xfrm>
        </p:spPr>
        <p:txBody>
          <a:bodyPr>
            <a:normAutofit lnSpcReduction="10000"/>
          </a:bodyPr>
          <a:lstStyle/>
          <a:p>
            <a:pPr marL="0" indent="0">
              <a:buFont typeface="Arial" charset="0"/>
              <a:buNone/>
              <a:defRPr/>
            </a:pPr>
            <a:r>
              <a:rPr lang="es-ES" altLang="tr-TR" sz="2800" b="1" dirty="0" smtClean="0">
                <a:solidFill>
                  <a:srgbClr val="FF0000"/>
                </a:solidFill>
                <a:latin typeface="Arial" charset="0"/>
              </a:rPr>
              <a:t>3. Hafta	</a:t>
            </a:r>
            <a:endParaRPr lang="tr-TR" altLang="tr-TR" sz="2800" b="1" dirty="0" smtClean="0">
              <a:solidFill>
                <a:srgbClr val="FF0000"/>
              </a:solidFill>
              <a:latin typeface="Arial" charset="0"/>
            </a:endParaRPr>
          </a:p>
          <a:p>
            <a:pPr marL="0" indent="0">
              <a:buFont typeface="Arial" charset="0"/>
              <a:buNone/>
              <a:defRPr/>
            </a:pPr>
            <a:r>
              <a:rPr lang="es-ES" altLang="tr-TR" sz="2800" dirty="0" smtClean="0">
                <a:solidFill>
                  <a:srgbClr val="FF0000"/>
                </a:solidFill>
                <a:latin typeface="Arial" charset="0"/>
              </a:rPr>
              <a:t>Modernizm ve Postmodernizm, Deneysel Sosyal Psikolojide Ontoloji ve Epistemoloji</a:t>
            </a:r>
            <a:endParaRPr lang="tr-TR" altLang="tr-TR" sz="2800" dirty="0" smtClean="0">
              <a:solidFill>
                <a:srgbClr val="FF0000"/>
              </a:solidFill>
              <a:latin typeface="Arial" charset="0"/>
            </a:endParaRPr>
          </a:p>
          <a:p>
            <a:pPr marL="0" indent="0">
              <a:buFont typeface="Arial" charset="0"/>
              <a:buNone/>
              <a:defRPr/>
            </a:pPr>
            <a:r>
              <a:rPr lang="tr-TR" altLang="tr-TR" sz="2800" dirty="0" smtClean="0">
                <a:solidFill>
                  <a:srgbClr val="FF0000"/>
                </a:solidFill>
                <a:latin typeface="Arial" charset="0"/>
              </a:rPr>
              <a:t>MODERNİZM VE POSTMODERNİZM</a:t>
            </a:r>
          </a:p>
          <a:p>
            <a:pPr>
              <a:defRPr/>
            </a:pPr>
            <a:r>
              <a:rPr lang="tr-TR" altLang="tr-TR" sz="2800" dirty="0" smtClean="0">
                <a:latin typeface="Arial" charset="0"/>
              </a:rPr>
              <a:t>Deneysel sosyal psikoloji ile eleştirel sosyal psikolojinin yol ayırımı </a:t>
            </a:r>
            <a:r>
              <a:rPr lang="tr-TR" altLang="tr-TR" sz="2800" dirty="0" err="1" smtClean="0">
                <a:latin typeface="Arial" charset="0"/>
              </a:rPr>
              <a:t>modernizmle</a:t>
            </a:r>
            <a:r>
              <a:rPr lang="tr-TR" altLang="tr-TR" sz="2800" dirty="0" smtClean="0">
                <a:latin typeface="Arial" charset="0"/>
              </a:rPr>
              <a:t> </a:t>
            </a:r>
            <a:r>
              <a:rPr lang="tr-TR" altLang="tr-TR" sz="2800" dirty="0" err="1" smtClean="0">
                <a:latin typeface="Arial" charset="0"/>
              </a:rPr>
              <a:t>postmodernizm</a:t>
            </a:r>
            <a:r>
              <a:rPr lang="tr-TR" altLang="tr-TR" sz="2800" dirty="0" smtClean="0">
                <a:latin typeface="Arial" charset="0"/>
              </a:rPr>
              <a:t> arasındaki ayırıma dayanır. </a:t>
            </a:r>
          </a:p>
          <a:p>
            <a:pPr>
              <a:defRPr/>
            </a:pPr>
            <a:r>
              <a:rPr lang="tr-TR" altLang="tr-TR" sz="2800" dirty="0" smtClean="0">
                <a:latin typeface="Arial" charset="0"/>
              </a:rPr>
              <a:t>18. yüzyılda başlayıp 20.yüzyıl sonlarına kadar süren </a:t>
            </a:r>
            <a:r>
              <a:rPr lang="tr-TR" altLang="tr-TR" sz="2800" dirty="0" err="1" smtClean="0">
                <a:latin typeface="Arial" charset="0"/>
              </a:rPr>
              <a:t>modernizm</a:t>
            </a:r>
            <a:r>
              <a:rPr lang="tr-TR" altLang="tr-TR" sz="2800" dirty="0" smtClean="0">
                <a:latin typeface="Arial" charset="0"/>
              </a:rPr>
              <a:t> aslında 17.yüzyıl Avrupası’nın sosyal ve tarihi ortamında gelişen aydınlanma projesinin devamıdır. Bu dönemde gelişen teorik, etik, sosyal ve kültürel anlayış ve inançlara, bunların uygulamalarına verilen genel bir isimdir.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2 İçerik Yer Tutucusu"/>
          <p:cNvSpPr>
            <a:spLocks noGrp="1"/>
          </p:cNvSpPr>
          <p:nvPr>
            <p:ph idx="1"/>
          </p:nvPr>
        </p:nvSpPr>
        <p:spPr>
          <a:xfrm>
            <a:off x="457200" y="1143000"/>
            <a:ext cx="8229600" cy="4983163"/>
          </a:xfrm>
        </p:spPr>
        <p:txBody>
          <a:bodyPr/>
          <a:lstStyle/>
          <a:p>
            <a:r>
              <a:rPr lang="tr-TR" altLang="tr-TR" b="1" smtClean="0"/>
              <a:t>Hipotezin İnşası</a:t>
            </a:r>
          </a:p>
          <a:p>
            <a:r>
              <a:rPr lang="tr-TR" altLang="tr-TR" smtClean="0">
                <a:solidFill>
                  <a:srgbClr val="FF0000"/>
                </a:solidFill>
              </a:rPr>
              <a:t>1. Genel bir tahminde bulunmak</a:t>
            </a:r>
            <a:r>
              <a:rPr lang="tr-TR" altLang="tr-TR" smtClean="0"/>
              <a:t>: Bilimsel yöntemde araştırmacı,deney ve gözleme dayalı yani empirik görgül bir bilgi elde etmek için sebeple sonuç arasında mantıksal, açık ve kesin bir ilişki kuran tahminlerde bulunmalıdır.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2 İçerik Yer Tutucusu"/>
          <p:cNvSpPr>
            <a:spLocks noGrp="1"/>
          </p:cNvSpPr>
          <p:nvPr>
            <p:ph idx="1"/>
          </p:nvPr>
        </p:nvSpPr>
        <p:spPr>
          <a:xfrm>
            <a:off x="457200" y="838200"/>
            <a:ext cx="8153400" cy="5287963"/>
          </a:xfrm>
        </p:spPr>
        <p:txBody>
          <a:bodyPr/>
          <a:lstStyle/>
          <a:p>
            <a:pPr marL="0" indent="0">
              <a:lnSpc>
                <a:spcPct val="90000"/>
              </a:lnSpc>
              <a:buFont typeface="Arial" charset="0"/>
              <a:buNone/>
            </a:pPr>
            <a:r>
              <a:rPr lang="tr-TR" altLang="tr-TR" smtClean="0"/>
              <a:t>1960’larda Tajfel, arkadaşlarıyla bir teori üzerinde çalışmaya başlamıştı. Buna göre insanlar birbirlerini tanımasalar da birbirlerinden habersiz yaptıkları tercih üzerinden aynı tercihi seçtiklerine dair bir bilgi almaları, kendilerini aynı grubun üyesi olarak algılamaları için-bizden olanlar ve olmayanlar- halinde davranmaları için yeterlidir. Yani insanlar tercihlerine benzer tercihlerde bulunan diğer insanları benzer tercihlerde bulunmayanlardan ayırt ederler.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2 İçerik Yer Tutucusu"/>
          <p:cNvSpPr>
            <a:spLocks noGrp="1"/>
          </p:cNvSpPr>
          <p:nvPr>
            <p:ph idx="1"/>
          </p:nvPr>
        </p:nvSpPr>
        <p:spPr>
          <a:xfrm>
            <a:off x="457200" y="1295400"/>
            <a:ext cx="8229600" cy="4830763"/>
          </a:xfrm>
        </p:spPr>
        <p:txBody>
          <a:bodyPr/>
          <a:lstStyle/>
          <a:p>
            <a:pPr>
              <a:defRPr/>
            </a:pPr>
            <a:r>
              <a:rPr lang="tr-TR" altLang="tr-TR" dirty="0" smtClean="0">
                <a:solidFill>
                  <a:srgbClr val="FF0000"/>
                </a:solidFill>
              </a:rPr>
              <a:t>2. Deneysel bir hipotez belirleme: </a:t>
            </a:r>
          </a:p>
          <a:p>
            <a:pPr marL="0" indent="0">
              <a:buFont typeface="Arial" charset="0"/>
              <a:buNone/>
              <a:defRPr/>
            </a:pPr>
            <a:r>
              <a:rPr lang="tr-TR" altLang="tr-TR" dirty="0" smtClean="0"/>
              <a:t>Birbirini tanımayan insanlar aynı grubun üyesi olduklarına dair bilgi verildiğinde, verilmediği duruma göre aralarındaki algıladıkları farklılıkları en alt düzeye, en aza indireceklerdir.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2 İçerik Yer Tutucusu"/>
          <p:cNvSpPr>
            <a:spLocks noGrp="1"/>
          </p:cNvSpPr>
          <p:nvPr>
            <p:ph idx="1"/>
          </p:nvPr>
        </p:nvSpPr>
        <p:spPr>
          <a:xfrm>
            <a:off x="304800" y="381000"/>
            <a:ext cx="8382000" cy="5745163"/>
          </a:xfrm>
        </p:spPr>
        <p:txBody>
          <a:bodyPr/>
          <a:lstStyle/>
          <a:p>
            <a:pPr>
              <a:defRPr/>
            </a:pPr>
            <a:r>
              <a:rPr lang="tr-TR" altLang="tr-TR" dirty="0" smtClean="0">
                <a:solidFill>
                  <a:srgbClr val="FF0000"/>
                </a:solidFill>
              </a:rPr>
              <a:t>3</a:t>
            </a:r>
            <a:r>
              <a:rPr lang="tr-TR" altLang="tr-TR" dirty="0" smtClean="0">
                <a:solidFill>
                  <a:srgbClr val="FF0000"/>
                </a:solidFill>
                <a:latin typeface="Arial" charset="0"/>
              </a:rPr>
              <a:t>. </a:t>
            </a:r>
            <a:r>
              <a:rPr lang="tr-TR" altLang="tr-TR" dirty="0" smtClean="0">
                <a:solidFill>
                  <a:srgbClr val="FF0000"/>
                </a:solidFill>
              </a:rPr>
              <a:t>Anlamlı farklılık ve sıfır (</a:t>
            </a:r>
            <a:r>
              <a:rPr lang="tr-TR" altLang="tr-TR" dirty="0" err="1" smtClean="0">
                <a:solidFill>
                  <a:srgbClr val="FF0000"/>
                </a:solidFill>
              </a:rPr>
              <a:t>null</a:t>
            </a:r>
            <a:r>
              <a:rPr lang="tr-TR" altLang="tr-TR" dirty="0" smtClean="0">
                <a:solidFill>
                  <a:srgbClr val="FF0000"/>
                </a:solidFill>
              </a:rPr>
              <a:t>) hipotezini kurma: </a:t>
            </a:r>
          </a:p>
          <a:p>
            <a:pPr marL="0" indent="0">
              <a:buFont typeface="Arial" charset="0"/>
              <a:buNone/>
              <a:defRPr/>
            </a:pPr>
            <a:r>
              <a:rPr lang="tr-TR" altLang="tr-TR" dirty="0" smtClean="0"/>
              <a:t>Burada bu hipotezin tersiyle bu hipotez arasında bir mukayese yapılmalıdır. Deneysel hipotezin alternatifi olan hipoteze sıfır hipotezi deriz. Sıfır hipotezi deneysel hipotezde öne sürülen iki değişken arasında hiçbir farkın ortaya çıkmayacağını öne sürer. İstatistik delil tersine işaret ettiğinde ise sıfır hipotezi geçersiz sayılır.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2 İçerik Yer Tutucusu"/>
          <p:cNvSpPr>
            <a:spLocks noGrp="1"/>
          </p:cNvSpPr>
          <p:nvPr>
            <p:ph idx="1"/>
          </p:nvPr>
        </p:nvSpPr>
        <p:spPr>
          <a:xfrm>
            <a:off x="457200" y="914400"/>
            <a:ext cx="8229600" cy="5211763"/>
          </a:xfrm>
        </p:spPr>
        <p:txBody>
          <a:bodyPr/>
          <a:lstStyle/>
          <a:p>
            <a:pPr>
              <a:defRPr/>
            </a:pPr>
            <a:r>
              <a:rPr lang="tr-TR" altLang="tr-TR" dirty="0" smtClean="0">
                <a:solidFill>
                  <a:srgbClr val="FF0000"/>
                </a:solidFill>
              </a:rPr>
              <a:t>Tümdengelim ve Tümevarım</a:t>
            </a:r>
          </a:p>
          <a:p>
            <a:pPr marL="0" indent="0">
              <a:buFont typeface="Arial" charset="0"/>
              <a:buNone/>
              <a:defRPr/>
            </a:pPr>
            <a:r>
              <a:rPr lang="tr-TR" altLang="tr-TR" dirty="0" smtClean="0">
                <a:solidFill>
                  <a:srgbClr val="FF0000"/>
                </a:solidFill>
              </a:rPr>
              <a:t>Tümdengelim:</a:t>
            </a:r>
            <a:r>
              <a:rPr lang="tr-TR" altLang="tr-TR" dirty="0" smtClean="0"/>
              <a:t> </a:t>
            </a:r>
            <a:r>
              <a:rPr lang="tr-TR" altLang="tr-TR" dirty="0" err="1" smtClean="0"/>
              <a:t>Popper</a:t>
            </a:r>
            <a:r>
              <a:rPr lang="tr-TR" altLang="tr-TR" dirty="0" smtClean="0"/>
              <a:t> hipotezde öne sürülen, gözlemlerle desteklendi diye teori ispatlanmış olmaz der. Elde ettiğiniz sonuçların ne kadar gözlem yapmış olursanız olun, anlamlılık düzeyi ne kadar ikna edici olursa olsun, her zaman mantıksal olarak, küçük ama </a:t>
            </a:r>
            <a:r>
              <a:rPr lang="tr-TR" altLang="tr-TR" dirty="0" err="1" smtClean="0"/>
              <a:t>herşeye</a:t>
            </a:r>
            <a:r>
              <a:rPr lang="tr-TR" altLang="tr-TR" dirty="0" smtClean="0"/>
              <a:t> rağmen gerçek, bir şans olma ihtimali her zaman vardır.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2 İçerik Yer Tutucusu"/>
          <p:cNvSpPr>
            <a:spLocks noGrp="1"/>
          </p:cNvSpPr>
          <p:nvPr>
            <p:ph idx="1"/>
          </p:nvPr>
        </p:nvSpPr>
        <p:spPr>
          <a:xfrm>
            <a:off x="457200" y="762000"/>
            <a:ext cx="8229600" cy="5364163"/>
          </a:xfrm>
        </p:spPr>
        <p:txBody>
          <a:bodyPr/>
          <a:lstStyle/>
          <a:p>
            <a:pPr marL="0" indent="0">
              <a:buFont typeface="Arial" charset="0"/>
              <a:buNone/>
            </a:pPr>
            <a:r>
              <a:rPr lang="tr-TR" altLang="tr-TR" smtClean="0"/>
              <a:t>Bir hipotezin sınanması için tümdengelimli bir yaklaşımın kullanılması şarttır. Tümdengelim yanlışlama üzerine kuruludur. Yanlışlama teorinin beklentilerini hangi şartlarda doğrulanmamış sayılacağını ortaya koyacak şekilde kurması anlamına gelir. Popper araştırma hipotezlerinin bile bile yanlış olduğunu gösterecek şekilde kurulmasını ve bunun şart olduğunu söylüyor.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2 İçerik Yer Tutucusu"/>
          <p:cNvSpPr>
            <a:spLocks noGrp="1"/>
          </p:cNvSpPr>
          <p:nvPr>
            <p:ph idx="1"/>
          </p:nvPr>
        </p:nvSpPr>
        <p:spPr>
          <a:xfrm>
            <a:off x="457200" y="685800"/>
            <a:ext cx="8229600" cy="5440363"/>
          </a:xfrm>
        </p:spPr>
        <p:txBody>
          <a:bodyPr/>
          <a:lstStyle/>
          <a:p>
            <a:r>
              <a:rPr lang="tr-TR" altLang="tr-TR" smtClean="0">
                <a:solidFill>
                  <a:srgbClr val="FF0000"/>
                </a:solidFill>
              </a:rPr>
              <a:t>Tümevarım:</a:t>
            </a:r>
            <a:r>
              <a:rPr lang="tr-TR" altLang="tr-TR" smtClean="0"/>
              <a:t> Genellemeler yapmak üzere gözlemlerde bulunmaktır. Buna göre;</a:t>
            </a:r>
          </a:p>
          <a:p>
            <a:r>
              <a:rPr lang="tr-TR" altLang="tr-TR" smtClean="0"/>
              <a:t>Olgular herhangi bir hipoteze dayanmaksızın, gözlemlenir ve kaydedilir. </a:t>
            </a:r>
          </a:p>
          <a:p>
            <a:r>
              <a:rPr lang="tr-TR" altLang="tr-TR" smtClean="0"/>
              <a:t>Bu olgular, herhangi bir hipoteze dayanmaksızın incelenir ve karşılaştırılır.</a:t>
            </a:r>
          </a:p>
          <a:p>
            <a:r>
              <a:rPr lang="tr-TR" altLang="tr-TR" smtClean="0"/>
              <a:t>Bu incelemelerden olgular arasındaki ilişkiler hakkında çıkarımlar yaparlar. </a:t>
            </a:r>
          </a:p>
          <a:p>
            <a:r>
              <a:rPr lang="tr-TR" altLang="tr-TR" smtClean="0"/>
              <a:t>Bu genellemeler olgulara dair sonraki gözlemlerle sınanır.</a:t>
            </a:r>
            <a:r>
              <a:rPr lang="tr-TR" altLang="tr-TR" sz="2800" smtClean="0"/>
              <a:t>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2 İçerik Yer Tutucusu"/>
          <p:cNvSpPr>
            <a:spLocks noGrp="1"/>
          </p:cNvSpPr>
          <p:nvPr>
            <p:ph idx="1"/>
          </p:nvPr>
        </p:nvSpPr>
        <p:spPr>
          <a:xfrm>
            <a:off x="457200" y="838200"/>
            <a:ext cx="8229600" cy="5287963"/>
          </a:xfrm>
        </p:spPr>
        <p:txBody>
          <a:bodyPr/>
          <a:lstStyle/>
          <a:p>
            <a:r>
              <a:rPr lang="tr-TR" altLang="tr-TR" smtClean="0"/>
              <a:t>Deneysel sosyal psikoloji yapmanın sınırları</a:t>
            </a:r>
          </a:p>
          <a:p>
            <a:pPr>
              <a:buFont typeface="Arial" charset="0"/>
              <a:buNone/>
            </a:pPr>
            <a:r>
              <a:rPr lang="tr-TR" altLang="tr-TR" smtClean="0"/>
              <a:t>	Psikolojinin inceleme nesnesi insandır, yani sosyal psikolog hem inceleyen hem incelenendir. Sokaktaki insan da sosyal psikolog da kendi çevresini anlamaya çalışır.</a:t>
            </a:r>
          </a:p>
          <a:p>
            <a:pPr>
              <a:buFont typeface="Arial" charset="0"/>
              <a:buNone/>
            </a:pPr>
            <a:r>
              <a:rPr lang="tr-TR" altLang="tr-TR" smtClean="0"/>
              <a:t>	</a:t>
            </a:r>
            <a:r>
              <a:rPr lang="tr-TR" altLang="tr-TR" smtClean="0">
                <a:solidFill>
                  <a:srgbClr val="FF0000"/>
                </a:solidFill>
              </a:rPr>
              <a:t>Örneğin</a:t>
            </a:r>
            <a:r>
              <a:rPr lang="tr-TR" altLang="tr-TR" smtClean="0"/>
              <a:t> sokaktaki adam sosyal psikolojinin şiddet içerikli filmlerin davranış üzerine olumsuz etkilerine dair  bilgilerine rahatlıkla ulaşmakta ve eylemlerini ona göre değiştirmektedir.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p:cNvSpPr>
            <a:spLocks noGrp="1"/>
          </p:cNvSpPr>
          <p:nvPr>
            <p:ph idx="1"/>
          </p:nvPr>
        </p:nvSpPr>
        <p:spPr>
          <a:xfrm>
            <a:off x="457200" y="838200"/>
            <a:ext cx="8229600" cy="5287963"/>
          </a:xfrm>
        </p:spPr>
        <p:txBody>
          <a:bodyPr/>
          <a:lstStyle/>
          <a:p>
            <a:r>
              <a:rPr lang="tr-TR" altLang="tr-TR" smtClean="0"/>
              <a:t>Değişen eylem de tekrar sosyal psikolojinin konusu haline gelmektedir. Dolayısıyla eğer sosyal psikolojik bir teori hakkında öğrenilenler teorinin açıklamaya çalıştığı davranışın değiştirilmesine yol açıyor ise teorinin ancak geçici bir süre için geçerli olduğu ortadadır. </a:t>
            </a:r>
          </a:p>
          <a:p>
            <a:r>
              <a:rPr lang="tr-TR" altLang="tr-TR" smtClean="0"/>
              <a:t>Sosyal psikolojinin bütün kavramları medyada çıktıkları tarih ve kültürde geçerli olan, sosyal ve ekonomik şartların ürünüdür.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p:cNvSpPr>
          <p:nvPr>
            <p:ph type="body" idx="1"/>
          </p:nvPr>
        </p:nvSpPr>
        <p:spPr>
          <a:xfrm>
            <a:off x="457200" y="838200"/>
            <a:ext cx="8229600" cy="5287963"/>
          </a:xfrm>
        </p:spPr>
        <p:txBody>
          <a:bodyPr/>
          <a:lstStyle/>
          <a:p>
            <a:r>
              <a:rPr lang="tr-TR" altLang="tr-TR" smtClean="0">
                <a:solidFill>
                  <a:srgbClr val="FF0000"/>
                </a:solidFill>
                <a:latin typeface="Arial" charset="0"/>
              </a:rPr>
              <a:t>Modernizmin genel ilkeleri:</a:t>
            </a:r>
          </a:p>
          <a:p>
            <a:r>
              <a:rPr lang="tr-TR" altLang="tr-TR" smtClean="0">
                <a:solidFill>
                  <a:schemeClr val="folHlink"/>
                </a:solidFill>
                <a:latin typeface="Arial" charset="0"/>
              </a:rPr>
              <a:t>Bireyin Özgürlüğü</a:t>
            </a:r>
            <a:r>
              <a:rPr lang="tr-TR" altLang="tr-TR" smtClean="0">
                <a:latin typeface="Arial" charset="0"/>
              </a:rPr>
              <a:t>: (Yaşama, inanç ve konuşma özgürlüğü)</a:t>
            </a:r>
          </a:p>
          <a:p>
            <a:r>
              <a:rPr lang="tr-TR" altLang="tr-TR" smtClean="0">
                <a:solidFill>
                  <a:schemeClr val="folHlink"/>
                </a:solidFill>
                <a:latin typeface="Arial" charset="0"/>
              </a:rPr>
              <a:t>Liberal Hümanizm</a:t>
            </a:r>
            <a:r>
              <a:rPr lang="tr-TR" altLang="tr-TR" smtClean="0">
                <a:latin typeface="Arial" charset="0"/>
              </a:rPr>
              <a:t>: İnsan herşeyin ölçüsüdür. İnsan eylemlerinin özgür idalei sahibi ve yegane kaynağıdır. </a:t>
            </a:r>
          </a:p>
          <a:p>
            <a:r>
              <a:rPr lang="tr-TR" altLang="tr-TR" smtClean="0">
                <a:solidFill>
                  <a:schemeClr val="folHlink"/>
                </a:solidFill>
                <a:latin typeface="Arial" charset="0"/>
              </a:rPr>
              <a:t>Bilim:</a:t>
            </a:r>
            <a:r>
              <a:rPr lang="tr-TR" altLang="tr-TR" smtClean="0">
                <a:latin typeface="Arial" charset="0"/>
              </a:rPr>
              <a:t> Doğru bilgiyi keşfetme kapasitesine sadece bilim sahiptir. Bilgi üreten her tür bilgi kaynağı din, mistisizm, metafizik, sağduyu, gelenek reddedilir.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p:cNvSpPr>
          <p:nvPr>
            <p:ph type="body" idx="1"/>
          </p:nvPr>
        </p:nvSpPr>
        <p:spPr>
          <a:xfrm>
            <a:off x="381000" y="609600"/>
            <a:ext cx="8305800" cy="5516563"/>
          </a:xfrm>
        </p:spPr>
        <p:txBody>
          <a:bodyPr/>
          <a:lstStyle/>
          <a:p>
            <a:pPr>
              <a:lnSpc>
                <a:spcPct val="90000"/>
              </a:lnSpc>
            </a:pPr>
            <a:r>
              <a:rPr lang="tr-TR" altLang="tr-TR" smtClean="0">
                <a:solidFill>
                  <a:srgbClr val="FF0000"/>
                </a:solidFill>
                <a:latin typeface="Arial" charset="0"/>
              </a:rPr>
              <a:t>POSTMODERNİZM</a:t>
            </a:r>
          </a:p>
          <a:p>
            <a:pPr>
              <a:lnSpc>
                <a:spcPct val="90000"/>
              </a:lnSpc>
            </a:pPr>
            <a:r>
              <a:rPr lang="tr-TR" altLang="tr-TR" smtClean="0">
                <a:latin typeface="Arial" charset="0"/>
              </a:rPr>
              <a:t>Modernizme tepki olarak doğmuştur ve onun bütün kurallarına meydan okur. Postmodernistlere göre bilginin keşfedilir bir niteliği yoktur, tek bir bilgi yoktur ve her zaman bilgi iktidar ilişkileriyle içiçe gider. Bu nedenle bilgi insanlar arasında sürekli inşa edilendir, dolayısıyla da tek, biricik değil birden fazladır ve iktidar ilişkilerinin etkisindedir.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p:cNvSpPr>
          <p:nvPr>
            <p:ph type="body" idx="1"/>
          </p:nvPr>
        </p:nvSpPr>
        <p:spPr>
          <a:xfrm>
            <a:off x="457200" y="533400"/>
            <a:ext cx="8229600" cy="5592763"/>
          </a:xfrm>
        </p:spPr>
        <p:txBody>
          <a:bodyPr/>
          <a:lstStyle/>
          <a:p>
            <a:pPr marL="0" indent="0">
              <a:lnSpc>
                <a:spcPct val="90000"/>
              </a:lnSpc>
              <a:buFont typeface="Arial" charset="0"/>
              <a:buNone/>
              <a:defRPr/>
            </a:pPr>
            <a:r>
              <a:rPr lang="tr-TR" altLang="tr-TR" dirty="0" smtClean="0">
                <a:solidFill>
                  <a:srgbClr val="FF0000"/>
                </a:solidFill>
                <a:latin typeface="Arial" charset="0"/>
              </a:rPr>
              <a:t>İKİ BİLGİ İKİ İNSAN</a:t>
            </a:r>
          </a:p>
          <a:p>
            <a:pPr>
              <a:lnSpc>
                <a:spcPct val="90000"/>
              </a:lnSpc>
              <a:defRPr/>
            </a:pPr>
            <a:r>
              <a:rPr lang="tr-TR" altLang="tr-TR" dirty="0" smtClean="0">
                <a:latin typeface="Arial" charset="0"/>
              </a:rPr>
              <a:t>Felsefenin iki ana kavramı vardır: </a:t>
            </a:r>
            <a:r>
              <a:rPr lang="tr-TR" altLang="tr-TR" dirty="0" smtClean="0">
                <a:solidFill>
                  <a:srgbClr val="FF0000"/>
                </a:solidFill>
                <a:latin typeface="Arial" charset="0"/>
              </a:rPr>
              <a:t>Epistemoloji ve ontoloji</a:t>
            </a:r>
          </a:p>
          <a:p>
            <a:pPr>
              <a:lnSpc>
                <a:spcPct val="90000"/>
              </a:lnSpc>
              <a:defRPr/>
            </a:pPr>
            <a:r>
              <a:rPr lang="tr-TR" altLang="tr-TR" dirty="0" smtClean="0">
                <a:solidFill>
                  <a:schemeClr val="folHlink"/>
                </a:solidFill>
                <a:latin typeface="Arial" charset="0"/>
              </a:rPr>
              <a:t>Ontoloji:</a:t>
            </a:r>
            <a:r>
              <a:rPr lang="tr-TR" altLang="tr-TR" dirty="0" smtClean="0">
                <a:latin typeface="Arial" charset="0"/>
              </a:rPr>
              <a:t> Felsefede şeylerin ne olduğunu yani dünyadaki varlıkların temel kategorilerinin neler olduğunu sorar. Sosyal psikolojiye bunu şöyle uyarlayabiliriz. Sosyal dünyanın nelerden oluştuğuna, onu meydana getiren birimlerin neler olduğuna ve birbirleri ile nasıl bir ilişki içinde olduklarına dair varsayımlardır.</a:t>
            </a:r>
            <a:r>
              <a:rPr lang="tr-TR" altLang="tr-TR" sz="2800" dirty="0" smtClean="0">
                <a:latin typeface="Arial" charset="0"/>
              </a:rPr>
              <a:t>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p:cNvSpPr>
          <p:nvPr>
            <p:ph type="body" idx="1"/>
          </p:nvPr>
        </p:nvSpPr>
        <p:spPr>
          <a:xfrm>
            <a:off x="457200" y="1066800"/>
            <a:ext cx="8229600" cy="5059363"/>
          </a:xfrm>
        </p:spPr>
        <p:txBody>
          <a:bodyPr/>
          <a:lstStyle/>
          <a:p>
            <a:r>
              <a:rPr lang="tr-TR" altLang="tr-TR" smtClean="0">
                <a:solidFill>
                  <a:srgbClr val="FF0000"/>
                </a:solidFill>
                <a:latin typeface="Arial" charset="0"/>
              </a:rPr>
              <a:t>Epistemoloji</a:t>
            </a:r>
            <a:r>
              <a:rPr lang="tr-TR" altLang="tr-TR" smtClean="0">
                <a:solidFill>
                  <a:schemeClr val="folHlink"/>
                </a:solidFill>
                <a:latin typeface="Arial" charset="0"/>
              </a:rPr>
              <a:t>;</a:t>
            </a:r>
            <a:r>
              <a:rPr lang="tr-TR" altLang="tr-TR" smtClean="0">
                <a:latin typeface="Arial" charset="0"/>
              </a:rPr>
              <a:t> bu varlıklara şeylere dair neye bilgi denileceğini, neyin geçerli bilgi sayılacağını, bu bilginin nasıl elde edileceği ile ilgilenir. Sosyal psikolojiye uyarladığımızda, sosyal dünyaya dair geçerli bilgiyi neyin ortaya koyduğu (inanç ve kanaatlerin tersine) sosyal psikologların bunların nasıl elde etmesi gerektiği hakkında yapılan varsayımlardır.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p:cNvSpPr>
          <p:nvPr>
            <p:ph type="body" idx="1"/>
          </p:nvPr>
        </p:nvSpPr>
        <p:spPr>
          <a:xfrm>
            <a:off x="457200" y="838200"/>
            <a:ext cx="8229600" cy="5287963"/>
          </a:xfrm>
        </p:spPr>
        <p:txBody>
          <a:bodyPr/>
          <a:lstStyle/>
          <a:p>
            <a:r>
              <a:rPr lang="tr-TR" altLang="tr-TR" smtClean="0">
                <a:latin typeface="Arial" charset="0"/>
              </a:rPr>
              <a:t>Deneysel sosyal psikoloji </a:t>
            </a:r>
            <a:r>
              <a:rPr lang="tr-TR" altLang="tr-TR" smtClean="0">
                <a:solidFill>
                  <a:schemeClr val="folHlink"/>
                </a:solidFill>
                <a:latin typeface="Arial" charset="0"/>
              </a:rPr>
              <a:t>ontolojik olarak</a:t>
            </a:r>
            <a:r>
              <a:rPr lang="tr-TR" altLang="tr-TR" smtClean="0">
                <a:latin typeface="Arial" charset="0"/>
              </a:rPr>
              <a:t> insan eyleminin dışında ondan ayrı bir sosyal dünya olduğu görüşünü savunur. İnsan eylemlerinin kaynağı zihindir, sergilendikleri yer ise dış dünya adını verdiğimiz sosyal dünyadır. Bu yaklaşımdaki </a:t>
            </a:r>
            <a:r>
              <a:rPr lang="tr-TR" altLang="tr-TR" smtClean="0">
                <a:solidFill>
                  <a:schemeClr val="folHlink"/>
                </a:solidFill>
                <a:latin typeface="Arial" charset="0"/>
              </a:rPr>
              <a:t>epistemolojinin amacı</a:t>
            </a:r>
            <a:r>
              <a:rPr lang="tr-TR" altLang="tr-TR" smtClean="0">
                <a:latin typeface="Arial" charset="0"/>
              </a:rPr>
              <a:t> ise sosyal dünya içinde zihnin, sosyal fenomenleri nasıl işlettiğinin evrensel kurallarına ulaşmaktır.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611" name="Group 51"/>
          <p:cNvGraphicFramePr>
            <a:graphicFrameLocks noGrp="1"/>
          </p:cNvGraphicFramePr>
          <p:nvPr>
            <p:ph idx="1"/>
          </p:nvPr>
        </p:nvGraphicFramePr>
        <p:xfrm>
          <a:off x="152400" y="381000"/>
          <a:ext cx="8763000" cy="6156326"/>
        </p:xfrm>
        <a:graphic>
          <a:graphicData uri="http://schemas.openxmlformats.org/drawingml/2006/table">
            <a:tbl>
              <a:tblPr/>
              <a:tblGrid>
                <a:gridCol w="1752600"/>
                <a:gridCol w="1752600"/>
                <a:gridCol w="1752600"/>
                <a:gridCol w="1752600"/>
                <a:gridCol w="1752600"/>
              </a:tblGrid>
              <a:tr h="1746250">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2000" b="1" i="0" u="none" strike="noStrike" cap="none" normalizeH="0" baseline="0" smtClean="0">
                          <a:ln>
                            <a:noFill/>
                          </a:ln>
                          <a:solidFill>
                            <a:schemeClr val="tx1"/>
                          </a:solidFill>
                          <a:effectLst/>
                          <a:latin typeface="Calibri" pitchFamily="34" charset="0"/>
                        </a:rPr>
                        <a:t>YAKLAŞIMIN ADI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1" i="0" u="none" strike="noStrike" cap="none" normalizeH="0" baseline="0" smtClean="0">
                          <a:ln>
                            <a:noFill/>
                          </a:ln>
                          <a:solidFill>
                            <a:schemeClr val="hlink"/>
                          </a:solidFill>
                          <a:effectLst/>
                          <a:latin typeface="Arial" charset="0"/>
                        </a:rPr>
                        <a:t>ONTOLOJİSİ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400" b="1" i="0" u="none" strike="noStrike" cap="none" normalizeH="0" baseline="0" smtClean="0">
                          <a:ln>
                            <a:noFill/>
                          </a:ln>
                          <a:solidFill>
                            <a:schemeClr val="hlink"/>
                          </a:solidFill>
                          <a:effectLst/>
                          <a:latin typeface="Arial" charset="0"/>
                        </a:rPr>
                        <a:t>EPİSTEMOLOJİSİ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1" i="0" u="none" strike="noStrike" cap="none" normalizeH="0" baseline="0" smtClean="0">
                          <a:ln>
                            <a:noFill/>
                          </a:ln>
                          <a:solidFill>
                            <a:schemeClr val="hlink"/>
                          </a:solidFill>
                          <a:effectLst/>
                          <a:latin typeface="Arial" charset="0"/>
                        </a:rPr>
                        <a:t>ARAŞTIRMANIN AMACI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1" i="0" u="none" strike="noStrike" cap="none" normalizeH="0" baseline="0" smtClean="0">
                          <a:ln>
                            <a:noFill/>
                          </a:ln>
                          <a:solidFill>
                            <a:schemeClr val="hlink"/>
                          </a:solidFill>
                          <a:effectLst/>
                          <a:latin typeface="Arial" charset="0"/>
                        </a:rPr>
                        <a:t>BASKIN PARADİGMA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6513">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1" i="0" u="none" strike="noStrike" cap="none" normalizeH="0" baseline="0" smtClean="0">
                          <a:ln>
                            <a:noFill/>
                          </a:ln>
                          <a:solidFill>
                            <a:srgbClr val="45C754"/>
                          </a:solidFill>
                          <a:effectLst/>
                          <a:latin typeface="Arial" charset="0"/>
                        </a:rPr>
                        <a:t>TÜMEVARIM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0" i="0" u="none" strike="noStrike" cap="none" normalizeH="0" baseline="0" smtClean="0">
                          <a:ln>
                            <a:noFill/>
                          </a:ln>
                          <a:solidFill>
                            <a:schemeClr val="tx1"/>
                          </a:solidFill>
                          <a:effectLst/>
                          <a:latin typeface="Arial" charset="0"/>
                        </a:rPr>
                        <a:t>Bu sosyal dünya ‘orada dışarda’ doğada, insan eyleminden bağımsız şekilde vardır.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800" b="0" i="0" u="none" strike="noStrike" cap="none" normalizeH="0" baseline="0" smtClean="0">
                          <a:ln>
                            <a:noFill/>
                          </a:ln>
                          <a:solidFill>
                            <a:schemeClr val="tx1"/>
                          </a:solidFill>
                          <a:effectLst/>
                          <a:latin typeface="Arial" charset="0"/>
                        </a:rPr>
                        <a:t>Pozitivizm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0" i="0" u="none" strike="noStrike" cap="none" normalizeH="0" baseline="0" smtClean="0">
                          <a:ln>
                            <a:noFill/>
                          </a:ln>
                          <a:solidFill>
                            <a:schemeClr val="tx1"/>
                          </a:solidFill>
                          <a:effectLst/>
                          <a:latin typeface="Arial" charset="0"/>
                        </a:rPr>
                        <a:t>Sosyal dünyayı gözlemek ve evrensel kurallar geliştirmek üzere sebeplerle sonuçlar arasındaki sistematik düzenlilikleri tanımlamak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800" b="0" i="0" u="none" strike="noStrike" cap="none" normalizeH="0" baseline="0" smtClean="0">
                          <a:ln>
                            <a:noFill/>
                          </a:ln>
                          <a:solidFill>
                            <a:schemeClr val="tx1"/>
                          </a:solidFill>
                          <a:effectLst/>
                          <a:latin typeface="Arial" charset="0"/>
                        </a:rPr>
                        <a:t>Modernizm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33563">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1" i="0" u="none" strike="noStrike" cap="none" normalizeH="0" baseline="0" smtClean="0">
                          <a:ln>
                            <a:noFill/>
                          </a:ln>
                          <a:solidFill>
                            <a:srgbClr val="45C754"/>
                          </a:solidFill>
                          <a:effectLst/>
                          <a:latin typeface="Arial" charset="0"/>
                        </a:rPr>
                        <a:t>TÜMDENGELİM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0" i="0" u="none" strike="noStrike" cap="none" normalizeH="0" baseline="0" smtClean="0">
                          <a:ln>
                            <a:noFill/>
                          </a:ln>
                          <a:solidFill>
                            <a:schemeClr val="tx1"/>
                          </a:solidFill>
                          <a:effectLst/>
                          <a:latin typeface="Arial" charset="0"/>
                        </a:rPr>
                        <a:t>Kurallı şekilde ilişkili, göze çarpan ve gözlenebilir sosyal olaylarla fenomenlerden oluşur.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800" b="0" i="0" u="none" strike="noStrike" cap="none" normalizeH="0" baseline="0" smtClean="0">
                          <a:ln>
                            <a:noFill/>
                          </a:ln>
                          <a:solidFill>
                            <a:schemeClr val="tx1"/>
                          </a:solidFill>
                          <a:effectLst/>
                          <a:latin typeface="Arial" charset="0"/>
                        </a:rPr>
                        <a:t>Rasyonalizm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tr-TR" altLang="tr-TR" sz="1600" b="0" i="0" u="none" strike="noStrike" cap="none" normalizeH="0" baseline="0" smtClean="0">
                          <a:ln>
                            <a:noFill/>
                          </a:ln>
                          <a:solidFill>
                            <a:schemeClr val="tx1"/>
                          </a:solidFill>
                          <a:effectLst/>
                          <a:latin typeface="Arial" charset="0"/>
                        </a:rPr>
                        <a:t>Hipotezleri yanlışlanabilir şekilde sınayarak evrensel kuralları keşfetmek üzere teoriler geliştirmek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tr-TR" altLang="tr-TR"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2 Alt Başlık"/>
          <p:cNvSpPr>
            <a:spLocks noGrp="1"/>
          </p:cNvSpPr>
          <p:nvPr>
            <p:ph type="subTitle" idx="1"/>
          </p:nvPr>
        </p:nvSpPr>
        <p:spPr>
          <a:xfrm>
            <a:off x="609600" y="685800"/>
            <a:ext cx="7620000" cy="5029200"/>
          </a:xfrm>
        </p:spPr>
        <p:txBody>
          <a:bodyPr/>
          <a:lstStyle/>
          <a:p>
            <a:pPr algn="just"/>
            <a:r>
              <a:rPr lang="tr-TR" smtClean="0">
                <a:solidFill>
                  <a:schemeClr val="tx1"/>
                </a:solidFill>
                <a:latin typeface="Arial" charset="0"/>
              </a:rPr>
              <a:t>Deneysel sosyal psikoloji tekil bireyi yaşantılarının hem kaynağı hem merkezi olarak görür. Bu nedenle deneysel ortamlarda insanların gösterdikleri tepkiler, yaptıkları atıflar, edindikleri ya da vazgeçtikleri tutumlar, araştırmacının sosyal dünyadaki kişiyi araştırmasında uygun odak noktalardır.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2 İçerik Yer Tutucusu"/>
          <p:cNvSpPr>
            <a:spLocks noGrp="1"/>
          </p:cNvSpPr>
          <p:nvPr>
            <p:ph idx="1"/>
          </p:nvPr>
        </p:nvSpPr>
        <p:spPr>
          <a:xfrm>
            <a:off x="457200" y="762000"/>
            <a:ext cx="8229600" cy="5364163"/>
          </a:xfrm>
        </p:spPr>
        <p:txBody>
          <a:bodyPr/>
          <a:lstStyle/>
          <a:p>
            <a:r>
              <a:rPr lang="tr-TR" altLang="tr-TR" smtClean="0">
                <a:solidFill>
                  <a:srgbClr val="FF0000"/>
                </a:solidFill>
              </a:rPr>
              <a:t>Hipotetik Tümdengelim</a:t>
            </a:r>
            <a:r>
              <a:rPr lang="tr-TR" altLang="tr-TR" smtClean="0"/>
              <a:t>: Hipotezlerden çıkarımda bulunma sürecidir. Örneğin;</a:t>
            </a:r>
          </a:p>
          <a:p>
            <a:r>
              <a:rPr lang="tr-TR" altLang="tr-TR" smtClean="0"/>
              <a:t>Tajfel, sosyal psikolojinin en tanınan kimliklerinden biridir. Tajfel insanların bir grup kimliği üzerinden birbirlerini ayırt ederek ‘bizden olanlar’ ve ‘bizden olmayanlar’ halinde davranmalarına neyin yol açtığını merak ediyordu. Adım adım gidersek;</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1163</Words>
  <Application>Microsoft Office PowerPoint</Application>
  <PresentationFormat>Ekran Gösterisi (4:3)</PresentationFormat>
  <Paragraphs>71</Paragraphs>
  <Slides>18</Slides>
  <Notes>1</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2018-03-01T09:38:08Z</dcterms:modified>
</cp:coreProperties>
</file>