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91" d="100"/>
          <a:sy n="91" d="100"/>
        </p:scale>
        <p:origin x="48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B6BDD7C-DEB7-478A-8EEE-AC7175A8E82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9E50890-0F6B-4354-BA08-CA5D99C7B0DB}" type="datetimeFigureOut">
              <a:rPr lang="tr-TR" smtClean="0"/>
              <a:pPr/>
              <a:t>1.04.2019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CB6BDD7C-DEB7-478A-8EEE-AC7175A8E82A}" type="slidenum">
              <a:rPr lang="tr-TR" smtClean="0"/>
              <a:pPr/>
              <a:t>‹#›</a:t>
            </a:fld>
            <a:endParaRPr lang="tr-T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9E50890-0F6B-4354-BA08-CA5D99C7B0DB}" type="datetimeFigureOut">
              <a:rPr lang="tr-TR" smtClean="0"/>
              <a:pPr/>
              <a:t>1.04.2019</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B6BDD7C-DEB7-478A-8EEE-AC7175A8E82A}" type="slidenum">
              <a:rPr lang="tr-TR" smtClean="0"/>
              <a:pPr/>
              <a:t>‹#›</a:t>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FRANSIZ DEVRİMİ </a:t>
            </a:r>
            <a:r>
              <a:rPr lang="tr-TR" b="1" dirty="0" smtClean="0"/>
              <a:t>NAPOLEON’A </a:t>
            </a:r>
            <a:r>
              <a:rPr lang="tr-TR" b="1" dirty="0" smtClean="0"/>
              <a:t>KADAR (1789-1799)</a:t>
            </a:r>
            <a:r>
              <a:rPr lang="tr-TR" dirty="0" smtClean="0"/>
              <a:t/>
            </a:r>
            <a:br>
              <a:rPr lang="tr-TR" dirty="0" smtClean="0"/>
            </a:br>
            <a:endParaRPr lang="tr-TR" dirty="0"/>
          </a:p>
        </p:txBody>
      </p:sp>
      <p:sp>
        <p:nvSpPr>
          <p:cNvPr id="3" name="Alt Başlık 2"/>
          <p:cNvSpPr>
            <a:spLocks noGrp="1"/>
          </p:cNvSpPr>
          <p:nvPr>
            <p:ph type="subTitle" idx="1"/>
          </p:nvPr>
        </p:nvSpPr>
        <p:spPr/>
        <p:txBody>
          <a:bodyPr/>
          <a:lstStyle/>
          <a:p>
            <a:r>
              <a:rPr lang="tr-TR" dirty="0" smtClean="0"/>
              <a:t>X. HAFTA</a:t>
            </a:r>
            <a:endParaRPr lang="tr-TR" dirty="0"/>
          </a:p>
        </p:txBody>
      </p:sp>
    </p:spTree>
    <p:extLst>
      <p:ext uri="{BB962C8B-B14F-4D97-AF65-F5344CB8AC3E}">
        <p14:creationId xmlns:p14="http://schemas.microsoft.com/office/powerpoint/2010/main" val="69728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418012" y="1734185"/>
            <a:ext cx="10515600" cy="4351338"/>
          </a:xfrm>
        </p:spPr>
        <p:txBody>
          <a:bodyPr/>
          <a:lstStyle/>
          <a:p>
            <a:pPr marL="0" indent="0" algn="just">
              <a:buNone/>
            </a:pPr>
            <a:r>
              <a:rPr lang="tr-TR" dirty="0" smtClean="0"/>
              <a:t>	1795 </a:t>
            </a:r>
            <a:r>
              <a:rPr lang="tr-TR" dirty="0"/>
              <a:t>yılında yeni bir anayasa yapıldı ve “Direktuvar Yönetimi” başladı. Bu anayasayla siyasi haklar genişletildi ve iki meclisli sistem benimsendi. Meclislerin seçtiği 5 </a:t>
            </a:r>
            <a:r>
              <a:rPr lang="tr-TR" dirty="0" smtClean="0"/>
              <a:t>Direktör ’den </a:t>
            </a:r>
            <a:r>
              <a:rPr lang="tr-TR" dirty="0"/>
              <a:t>oluşan yürütme organı, “Direktuvar” adını taşıyordu. Direktuvar Yönetimi’nin ılımlı siyaseti bazı radikal kesimleri rahatsız etti ve bir ayaklanma başladı. Ayaklanmanın bastırılmasında önemli bir rol oynayan General Napoleon Bonaparte, tarih sahnesine çıkmış oldu. Direktuvar Yönetimi, daha başından itibaren orduya dayandı. Direktuvar Yönetimi hem sağından hem de solundan büyük bir muhalefetle karşılaştı.</a:t>
            </a:r>
          </a:p>
        </p:txBody>
      </p:sp>
    </p:spTree>
    <p:extLst>
      <p:ext uri="{BB962C8B-B14F-4D97-AF65-F5344CB8AC3E}">
        <p14:creationId xmlns:p14="http://schemas.microsoft.com/office/powerpoint/2010/main" val="1577360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404948" y="1786437"/>
            <a:ext cx="10515600" cy="4351338"/>
          </a:xfrm>
        </p:spPr>
        <p:txBody>
          <a:bodyPr>
            <a:normAutofit fontScale="85000" lnSpcReduction="20000"/>
          </a:bodyPr>
          <a:lstStyle/>
          <a:p>
            <a:pPr marL="0" indent="0" algn="just">
              <a:buNone/>
            </a:pPr>
            <a:r>
              <a:rPr lang="tr-TR" dirty="0" smtClean="0"/>
              <a:t>	1797 </a:t>
            </a:r>
            <a:r>
              <a:rPr lang="tr-TR" dirty="0"/>
              <a:t>seçimlerinden Monarşi yanlılarının güçlü çıkması üzerine, Direktuvar Yönetimi, yeniden Napoleon’dan yardım istedi. Napoleon tarafından planlanan “Fructidor Darbesi” gerçekleştirildi. Seçim sonuçlarının bir kısmı iptal edildi. Böylece, Direktuvar,  durumunu yeniden kurtarmış oldu. Sonrasında, 17 Ekim 1797’de Campo Formio’da Avusturya’yla barış yapıldı. Bu barışla Fransa Belçika’yı ele geçirdi. Fakat ülke içinde Direktuvar Yönetimine muhalefet büyümekteydi. Yönetim, İngiltere’yi istila işine girişerek bu ülkeyle savaşı bir an önce sona erdirmek gerektiğini düşünüyordu. Napoleon bu işin güçlüğünü görüp, İngiltere’ye karşı doğrudan değil de dolaylı bir darbe indirmeye karar verdi. Osmanlı Mısır’ı işgal edilerek İngiltere’nin Hindistan bağlantısına darbe vurulması amaçlandı. N. Bonaparte’ın 1798’de Mısır seferine girişmesi, bu durumdan her biri ayrı nedenlerle kaygı duyan Rusya ve Avusturya’yı İngiltere’yle birleştirdi. Böylece, Fransa’ya karşı Avrupa’da İkinci Koalisyon doğdu. Savaş, Fransa’nın aleyhine döndü. Mısır seferinin de iyi gitmediği bir sırada Napoleon, savaş meydanını bırakıp gizlice Paris’e geldi ve 9 Kasım 1799’da “Brumaire Darbesi”ni gerçekleştirdi.</a:t>
            </a:r>
          </a:p>
        </p:txBody>
      </p:sp>
    </p:spTree>
    <p:extLst>
      <p:ext uri="{BB962C8B-B14F-4D97-AF65-F5344CB8AC3E}">
        <p14:creationId xmlns:p14="http://schemas.microsoft.com/office/powerpoint/2010/main" val="4105820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61703" y="1786437"/>
            <a:ext cx="10515600" cy="4351338"/>
          </a:xfrm>
          <a:prstGeom prst="rect">
            <a:avLst/>
          </a:prstGeom>
        </p:spPr>
        <p:txBody>
          <a:bodyPr/>
          <a:lstStyle/>
          <a:p>
            <a:pPr marL="0" indent="0" algn="just">
              <a:buNone/>
            </a:pPr>
            <a:r>
              <a:rPr lang="tr-TR" dirty="0" smtClean="0"/>
              <a:t>	Fransız </a:t>
            </a:r>
            <a:r>
              <a:rPr lang="tr-TR" dirty="0"/>
              <a:t>Devrimi Dünya tarihinin en önemli gelişmelerinden biri olmuştur. Ülkesel ya da bölgesel olarak görülebilecek bu devrim, sonuçları ve etkileri itibarıyla cihanşümul bir nitelik kazandı. Fransız Devrimi gecikmiş bir burjuva demokratik devrimiydi. Burjuvazinin ekonomik egemenliğini siyasal alana taşımak istemesinin doğal sonucuydu. Devrim mutlakiyetçi monarşinin liberal ilkeler çerçevesinde sınırlandırılmasını sağladı.</a:t>
            </a:r>
          </a:p>
        </p:txBody>
      </p:sp>
    </p:spTree>
    <p:extLst>
      <p:ext uri="{BB962C8B-B14F-4D97-AF65-F5344CB8AC3E}">
        <p14:creationId xmlns:p14="http://schemas.microsoft.com/office/powerpoint/2010/main" val="2484701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66206" y="1694996"/>
            <a:ext cx="10515600" cy="4351338"/>
          </a:xfrm>
          <a:prstGeom prst="rect">
            <a:avLst/>
          </a:prstGeom>
        </p:spPr>
        <p:txBody>
          <a:bodyPr>
            <a:normAutofit fontScale="92500" lnSpcReduction="20000"/>
          </a:bodyPr>
          <a:lstStyle/>
          <a:p>
            <a:pPr marL="0" indent="0" algn="just">
              <a:buNone/>
            </a:pPr>
            <a:r>
              <a:rPr lang="tr-TR" dirty="0" smtClean="0"/>
              <a:t>	Yukarıda </a:t>
            </a:r>
            <a:r>
              <a:rPr lang="tr-TR" dirty="0"/>
              <a:t>belirtilen genel dinamik dışında Fransız Devrimi’nin nedenlerine bakıldığında, </a:t>
            </a:r>
            <a:r>
              <a:rPr lang="tr-TR" dirty="0" smtClean="0"/>
              <a:t>aşağıdaki özellikler </a:t>
            </a:r>
            <a:r>
              <a:rPr lang="tr-TR" dirty="0"/>
              <a:t>dikkati çekmektedir</a:t>
            </a:r>
            <a:r>
              <a:rPr lang="tr-TR" dirty="0" smtClean="0"/>
              <a:t>:</a:t>
            </a:r>
          </a:p>
          <a:p>
            <a:pPr marL="0" indent="0" algn="just">
              <a:buNone/>
            </a:pPr>
            <a:endParaRPr lang="tr-TR" dirty="0"/>
          </a:p>
          <a:p>
            <a:pPr algn="just"/>
            <a:r>
              <a:rPr lang="tr-TR" dirty="0" smtClean="0"/>
              <a:t>Yüz </a:t>
            </a:r>
            <a:r>
              <a:rPr lang="tr-TR" dirty="0"/>
              <a:t>yıllık İngiliz-Fransız rekabeti Fransa’yı büyük bir ekonomik krizin içine sokmuştu. Artan sosyal sıkıntılar yeni oluşmaya başlayan proletaryanın da tepkisini çekmekteydi.</a:t>
            </a:r>
          </a:p>
          <a:p>
            <a:pPr algn="just"/>
            <a:r>
              <a:rPr lang="tr-TR" dirty="0" smtClean="0"/>
              <a:t>Aydınlanma </a:t>
            </a:r>
            <a:r>
              <a:rPr lang="tr-TR" dirty="0"/>
              <a:t>döneminde liberal değerler tüm Dünya’da taraftar toplamaya başlamıştı. Sekülerleşmenin ve bilimsel atılımların da etkisiyle keyfi otoriteye tepkiler arttı. </a:t>
            </a:r>
          </a:p>
          <a:p>
            <a:pPr algn="just"/>
            <a:r>
              <a:rPr lang="tr-TR" dirty="0" smtClean="0"/>
              <a:t>Okuma-yazmanın </a:t>
            </a:r>
            <a:r>
              <a:rPr lang="tr-TR" dirty="0"/>
              <a:t>yayıldığı, edebiyatın geliştiği, dillerin akıcılık kazandığı bu dönem yeni fikirlerin gittikçe daha geniş kitlelere ulaşmasını sağladı.</a:t>
            </a:r>
          </a:p>
          <a:p>
            <a:pPr algn="just"/>
            <a:r>
              <a:rPr lang="tr-TR" dirty="0" smtClean="0"/>
              <a:t>Amerikan </a:t>
            </a:r>
            <a:r>
              <a:rPr lang="tr-TR" dirty="0"/>
              <a:t>devriminin başarısı Fransa’daki reformistlere ilham kaynağı oldu.</a:t>
            </a:r>
          </a:p>
        </p:txBody>
      </p:sp>
    </p:spTree>
    <p:extLst>
      <p:ext uri="{BB962C8B-B14F-4D97-AF65-F5344CB8AC3E}">
        <p14:creationId xmlns:p14="http://schemas.microsoft.com/office/powerpoint/2010/main" val="2187880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718457" y="1708059"/>
            <a:ext cx="10515600" cy="4351338"/>
          </a:xfrm>
        </p:spPr>
        <p:txBody>
          <a:bodyPr>
            <a:normAutofit fontScale="85000" lnSpcReduction="10000"/>
          </a:bodyPr>
          <a:lstStyle/>
          <a:p>
            <a:pPr marL="0" indent="0" algn="just">
              <a:buNone/>
            </a:pPr>
            <a:r>
              <a:rPr lang="tr-TR" dirty="0" smtClean="0"/>
              <a:t>	XVI. Louis, artan mali sıkıntıları aşabilmek için yeni vergiler koymak istemekteydi. Asiller ve Kilisenin vergi muafiyetine sahip olması Kralın yeni kaynaklar bulmasını zorlaştırıyordu. Kral yeni vergi alabilmek için aristokrasinin talebiyle Meclis’i (“</a:t>
            </a:r>
            <a:r>
              <a:rPr lang="tr-TR" dirty="0" err="1" smtClean="0"/>
              <a:t>états</a:t>
            </a:r>
            <a:r>
              <a:rPr lang="tr-TR" dirty="0" smtClean="0"/>
              <a:t> </a:t>
            </a:r>
            <a:r>
              <a:rPr lang="tr-TR" dirty="0" err="1" smtClean="0"/>
              <a:t>généraux</a:t>
            </a:r>
            <a:r>
              <a:rPr lang="tr-TR" dirty="0" smtClean="0"/>
              <a:t>”) çok uzun bir süre sonra toplantıya çağırdı. Meclis, üç alt-Meclis’ten oluşmaktaydı. Birinci ve İkinciye aristokrasi egemendi. Üçüncü alt-Meclis’te ise Burjuvazi ile köylüler ve işçiler yer alıyordu. Üçüncü alt-Meclis, toplantıları 6 hafta kadar boykot ettikten sonra, 17 Haziran’da kendini “Milli Meclis” olarak ilan etti. Kral XVI. Louis ise, aristokrasinin baskısıyla “Milli Meclis”in toplantı salonunu kapattı. Fakat başka bir yerde toplanan Üçüncü alt-Meclis üyeleri, Milli Meclis’in varlığını sürdürdüğünü bildirdiler ve Anayasa yapılıncaya kadar dağılmayacakları yolunda ant içtiler. Ortam gerginleşmekteydi. Halk, 14 Temmuz günü Bastille Hapishanesi’nin önünde toplandı ve birdenbire büyüyen kanlı olaylar sırasında Bastille’i ele geçirdi. Bu durum karşısında Kral, Üçüncü alt-Meclis’in ilan ettiği Milli Meclis’i tanımak zorunda kaldı.</a:t>
            </a:r>
            <a:endParaRPr lang="tr-TR" dirty="0"/>
          </a:p>
        </p:txBody>
      </p:sp>
    </p:spTree>
    <p:extLst>
      <p:ext uri="{BB962C8B-B14F-4D97-AF65-F5344CB8AC3E}">
        <p14:creationId xmlns:p14="http://schemas.microsoft.com/office/powerpoint/2010/main" val="2177135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09452" y="1734185"/>
            <a:ext cx="10515600" cy="4351338"/>
          </a:xfrm>
        </p:spPr>
        <p:txBody>
          <a:bodyPr/>
          <a:lstStyle/>
          <a:p>
            <a:pPr marL="0" indent="0" algn="just">
              <a:buNone/>
            </a:pPr>
            <a:r>
              <a:rPr lang="tr-TR" dirty="0" smtClean="0"/>
              <a:t>	Milli </a:t>
            </a:r>
            <a:r>
              <a:rPr lang="tr-TR" dirty="0"/>
              <a:t>Meclis, 4 Ağustos’ta feodalizmin kaldırıldığını ilan etti. 26 Ağustos’ta da İnsan ve Vatandaş Hakları Demeci’ni yayınladı. Fakat sonrasında yeni rejim konusunda devrimci güçler arasında görüş ayrılıkları belirdi. “Jacobin”ler Kral’a veto yetkisi tanınmasını ve çift meclis sisteminin kurulmasını isterken, bazı kesimler ise Kral’ın ancak askıya almak yetkisi olabileceğini ve tek meclisin olması gerektiğini savunuyorlardı. Radikallerin fikirleri benimsenmeyerek 1791 Anayasası’yla Kral’a sadece askıya alma yetkisinin tanındığı ve tek meclisli bir sistemin kurulduğu görüldü. Kral, radikalizmin yükselmesi karşısında 1791 </a:t>
            </a:r>
            <a:r>
              <a:rPr lang="tr-TR" dirty="0" smtClean="0"/>
              <a:t>Temmuz'unda </a:t>
            </a:r>
            <a:r>
              <a:rPr lang="tr-TR" dirty="0"/>
              <a:t>kaçmaya kalktı, fakat yakalandı.</a:t>
            </a:r>
          </a:p>
        </p:txBody>
      </p:sp>
    </p:spTree>
    <p:extLst>
      <p:ext uri="{BB962C8B-B14F-4D97-AF65-F5344CB8AC3E}">
        <p14:creationId xmlns:p14="http://schemas.microsoft.com/office/powerpoint/2010/main" val="1976056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457200" y="1619795"/>
            <a:ext cx="10515600" cy="4426540"/>
          </a:xfrm>
        </p:spPr>
        <p:txBody>
          <a:bodyPr/>
          <a:lstStyle/>
          <a:p>
            <a:pPr marL="0" indent="0" algn="just">
              <a:buNone/>
            </a:pPr>
            <a:r>
              <a:rPr lang="tr-TR" dirty="0" smtClean="0"/>
              <a:t>	1791 </a:t>
            </a:r>
            <a:r>
              <a:rPr lang="tr-TR" dirty="0"/>
              <a:t>Anayasası radikallerin güç kazanmasına rağmen burjuvazinin çıkarları doğrultusunda düzenlemeler içermiş, seçme hakkı 25 yaşın üstünde olan ve belirli bir miktar vergiyi ödeyebilen erkek yurttaşlara verilmiştir.  Fransız Devrimi’ni gerçekleştirenler arasında birlik sağlanamamış ve Devrim, arkasındaki sosyal sınıflardan yalnızca birinin –burjuvazinin– damgasını taşımaya başlamıştır. İşçi ve köylü sınıflarının talepleri tam olarak karşılanamamış,  üstelik rejimin anti-klerikal niteliği ve bu çerçevede kilise mallarına el konulması Katolik Kilisesi’nin devrime karşı tavır almasına neden olmuştur.</a:t>
            </a:r>
          </a:p>
        </p:txBody>
      </p:sp>
    </p:spTree>
    <p:extLst>
      <p:ext uri="{BB962C8B-B14F-4D97-AF65-F5344CB8AC3E}">
        <p14:creationId xmlns:p14="http://schemas.microsoft.com/office/powerpoint/2010/main" val="2422005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48640" y="1734185"/>
            <a:ext cx="10515600" cy="4351338"/>
          </a:xfrm>
        </p:spPr>
        <p:txBody>
          <a:bodyPr/>
          <a:lstStyle/>
          <a:p>
            <a:pPr marL="0" indent="0" algn="just">
              <a:buNone/>
            </a:pPr>
            <a:r>
              <a:rPr lang="tr-TR" dirty="0" smtClean="0"/>
              <a:t>	Fransız </a:t>
            </a:r>
            <a:r>
              <a:rPr lang="tr-TR" dirty="0"/>
              <a:t>Devrimi’nin kardeşlik, eşitlik ve özgürlük fikirleri Avrupa’nın dört bir yanında taraftar toplamakta, Avrupa monarşileri bu durumdan büyük endişe duymaktaydılar. Öte yandan, Fransa’dan kaçan aristokratlar da yeni rejimi devirmek için hazırlıklar yapmaktaydılar. İsveç ve Rusya monarşileri de Fransız aristokrasisine destek vermekteydi. Fransa’da da radikal kanatta yer alan ve yönetimde etkilerini arttıran bir grup olan Girondin’ler de, Devrim Avrupa’ya yayılmadıkça Fransa’nın güven içinde olamayacağını ileri sürmekteydiler. Bunun için de, devrim savaş yoluyla Avrupa’ya yayılmalıydı.</a:t>
            </a:r>
          </a:p>
        </p:txBody>
      </p:sp>
    </p:spTree>
    <p:extLst>
      <p:ext uri="{BB962C8B-B14F-4D97-AF65-F5344CB8AC3E}">
        <p14:creationId xmlns:p14="http://schemas.microsoft.com/office/powerpoint/2010/main" val="2156057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561703" y="1629682"/>
            <a:ext cx="10515600" cy="4351338"/>
          </a:xfrm>
        </p:spPr>
        <p:txBody>
          <a:bodyPr/>
          <a:lstStyle/>
          <a:p>
            <a:pPr marL="0" indent="0" algn="just">
              <a:buNone/>
            </a:pPr>
            <a:r>
              <a:rPr lang="tr-TR" dirty="0" smtClean="0"/>
              <a:t>	Bu </a:t>
            </a:r>
            <a:r>
              <a:rPr lang="tr-TR" dirty="0"/>
              <a:t>konjonktürde, 20 Nisan 1792’de Meclis Avusturya’ya savaş açma kararı aldı. Köylüler ve işçiler sosyal ve siyasal talepleri yerine getirilmemiş olsa da, eski rejimin (ancient regime) geri gelmesini istemiyorlardı. Bu yüzden devrimci savaş aşamasına geçmiş yeni rejimi desteklediler. Savaşın başında Fransa için durum pek de iyi değildi.  Prusya, savaşa Avusturya’nın yanında katılma kararı aldı. Fakat bu gelişme Fransa’daki devrimci heyecanı daha da güçlendirdi. Bu çerçevede 10 Ağustos 1792’de radikal devrimciler yönetimi ele geçirdiler. Savaşın gelişimi de Fransa’nın lehine değişmeye başladı. Bir süre sonra Fransa, İngiltere ve Hollanda’ya da savaş açtı.</a:t>
            </a:r>
          </a:p>
        </p:txBody>
      </p:sp>
    </p:spTree>
    <p:extLst>
      <p:ext uri="{BB962C8B-B14F-4D97-AF65-F5344CB8AC3E}">
        <p14:creationId xmlns:p14="http://schemas.microsoft.com/office/powerpoint/2010/main" val="3354347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0" y="1825625"/>
            <a:ext cx="10515600" cy="4351338"/>
          </a:xfrm>
        </p:spPr>
        <p:txBody>
          <a:bodyPr>
            <a:normAutofit fontScale="92500" lnSpcReduction="10000"/>
          </a:bodyPr>
          <a:lstStyle/>
          <a:p>
            <a:pPr marL="0" indent="0" algn="just">
              <a:buNone/>
            </a:pPr>
            <a:r>
              <a:rPr lang="tr-TR" dirty="0" smtClean="0"/>
              <a:t>	Devrimci </a:t>
            </a:r>
            <a:r>
              <a:rPr lang="tr-TR" dirty="0"/>
              <a:t>hükümette en radikal unsurların (Montagnard”lar ve “sans-culotte”lar) etkinliğinin arttığı ve devrimci şiddetin sıkılıkla kullanıldığı bu dönemde, Aralık 1792’de Kral ihanet suçundan yargılandı ve 15 Ocak 1793’te de suçlu ilan edildi. Ertesi gün, Meclis’te hazır bulunan 721 üyeden 361’inin oyuyla – yani 1 oy farkla – Kral’ın derhal idamı kabul edildi ve karar hemen yerine getirildi. Bu dönemde devrimci şiddetin boyutu daha ılımlı unsurların güçlenmesini sağladı. Fransız ordularının başarısının da verdiği rahatlıkla 1794 ilkbaharında Paris Komünü ortadan kaldırıldı ve radikaller tutuklanmaya başlandı. 1794 ilkbaharındaki sertlik önlemlerini alarak birçok kesimi gücendirmiş olan Devrim’in, yeni en güçlü adamı – radikal “Montagnard” grubundan – Robespierre için de idam kararı verildi. Robespierre, bazı arkadaşlarıyla birlikte, 28 Temmuz 1794’te idam edildi.</a:t>
            </a:r>
          </a:p>
        </p:txBody>
      </p:sp>
    </p:spTree>
    <p:extLst>
      <p:ext uri="{BB962C8B-B14F-4D97-AF65-F5344CB8AC3E}">
        <p14:creationId xmlns:p14="http://schemas.microsoft.com/office/powerpoint/2010/main" val="19212332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TotalTime>
  <Words>10</Words>
  <Application>Microsoft Office PowerPoint</Application>
  <PresentationFormat>Geniş ekran</PresentationFormat>
  <Paragraphs>17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Calibri</vt:lpstr>
      <vt:lpstr>Constantia</vt:lpstr>
      <vt:lpstr>Wingdings 2</vt:lpstr>
      <vt:lpstr>Akış</vt:lpstr>
      <vt:lpstr>FRANSIZ DEVRİMİ NAPOLEON’A KADAR (1789-1799)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TSE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FRANSIZ DEVRİMİ NAPEOLON’A KADAR (1789-1799) </dc:title>
  <dc:creator>Canan YEŞİLYURT</dc:creator>
  <cp:lastModifiedBy>GOKHAN ERDEM</cp:lastModifiedBy>
  <cp:revision>6</cp:revision>
  <dcterms:created xsi:type="dcterms:W3CDTF">2019-04-01T14:23:29Z</dcterms:created>
  <dcterms:modified xsi:type="dcterms:W3CDTF">2019-04-01T16:25:47Z</dcterms:modified>
</cp:coreProperties>
</file>