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03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349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43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04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17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58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97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69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91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91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50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39EC6-1500-4EC5-BB8B-FAB1E4068340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69E03-0D02-4615-B7EF-156732A28B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58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ve Gazetecilik İdeolojisi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2018371"/>
            <a:ext cx="10429178" cy="4605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2400" b="1" dirty="0" smtClean="0"/>
              <a:t>Profesyonel Gazetecilik İdeolojisi;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 Kitle gazeteciliği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 Toplumun her kesimine hitap etme zorunluluğu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 Haberin </a:t>
            </a:r>
            <a:r>
              <a:rPr lang="tr-TR" sz="2400" dirty="0" err="1" smtClean="0"/>
              <a:t>olguculuk</a:t>
            </a:r>
            <a:r>
              <a:rPr lang="tr-TR" sz="2400" dirty="0" smtClean="0"/>
              <a:t> ile eşdeğer hale gelmesi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Medyada sermaye etkinliğinin giderek artması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sz="2400" dirty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sz="2400" dirty="0" smtClean="0"/>
              <a:t>Gazetecilerin ve medyanın toplumsal meşruluğunu/haklılığını sağlayan bir faktör olarak devreye girdi.  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000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5022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ve Gazetecilik İdeolojisi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2018371"/>
            <a:ext cx="10429178" cy="4605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2400" b="1" dirty="0" smtClean="0"/>
              <a:t>Profesyonel Gazetecilik İdeolojisi;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Haberde ve habere ilişkin değerlerde kendini gösterir.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Haberin öncesinde </a:t>
            </a:r>
            <a:r>
              <a:rPr lang="tr-TR" dirty="0"/>
              <a:t>haber toplama</a:t>
            </a:r>
            <a:r>
              <a:rPr lang="tr-TR" dirty="0" smtClean="0"/>
              <a:t>, kaynaklarla ilişki kurma, diğer gazetecilerle ve haber üretimindeki kimselerle etkileşim içinde olma ve gazetecilik rutin etkinliklerinin hepsini kapsar. 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6235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ve Gazetecilik İdeolojisi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2018371"/>
            <a:ext cx="10429178" cy="4605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2400" b="1" dirty="0" smtClean="0"/>
              <a:t>Profesyonel Gazetecilik İdeolojisi;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</a:t>
            </a:r>
            <a:r>
              <a:rPr lang="tr-TR" dirty="0"/>
              <a:t>Haber </a:t>
            </a:r>
            <a:r>
              <a:rPr lang="tr-TR" dirty="0" smtClean="0"/>
              <a:t>değeri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Tarafsızlık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Dengelilik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Nesnellik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kaynakları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Haber </a:t>
            </a:r>
            <a:r>
              <a:rPr lang="tr-TR" dirty="0"/>
              <a:t>toplama ve </a:t>
            </a:r>
            <a:r>
              <a:rPr lang="tr-TR" dirty="0" smtClean="0"/>
              <a:t>yazma süreçleri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000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0462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ve Gazetecilik İdeolojisi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2018371"/>
            <a:ext cx="10429178" cy="4605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2400" b="1" dirty="0" smtClean="0"/>
              <a:t>Profesyonel Gazetecilik İdeolojisi;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- Toplumun </a:t>
            </a:r>
            <a:r>
              <a:rPr lang="tr-TR" dirty="0"/>
              <a:t>her kesiminin üzerinde durmayı </a:t>
            </a:r>
            <a:r>
              <a:rPr lang="tr-TR" dirty="0" smtClean="0"/>
              <a:t>becerebilen 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Her </a:t>
            </a:r>
            <a:r>
              <a:rPr lang="tr-TR" dirty="0"/>
              <a:t>konuda objektif </a:t>
            </a:r>
            <a:r>
              <a:rPr lang="tr-TR" dirty="0" smtClean="0"/>
              <a:t>davranabilen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Her </a:t>
            </a:r>
            <a:r>
              <a:rPr lang="tr-TR" dirty="0"/>
              <a:t>değere eşit mesafeli </a:t>
            </a:r>
            <a:r>
              <a:rPr lang="tr-TR" dirty="0" smtClean="0"/>
              <a:t>durabilen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Kaçınılmaz </a:t>
            </a:r>
            <a:r>
              <a:rPr lang="tr-TR" dirty="0"/>
              <a:t>olarak </a:t>
            </a:r>
            <a:r>
              <a:rPr lang="tr-TR" dirty="0" smtClean="0"/>
              <a:t>«liberal» </a:t>
            </a:r>
            <a:r>
              <a:rPr lang="tr-TR" dirty="0"/>
              <a:t>olan bir medya </a:t>
            </a:r>
            <a:r>
              <a:rPr lang="tr-TR" dirty="0" smtClean="0"/>
              <a:t> ve gazeteci tiplemesi </a:t>
            </a:r>
            <a:endParaRPr lang="tr-TR" sz="2000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17231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5190" y="7949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 ve Gazetecilik İdeolojisi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301083" y="1081668"/>
            <a:ext cx="11563815" cy="55421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sz="2400" b="1" dirty="0" smtClean="0"/>
              <a:t>Profesyonel Gazetecilik İdeolojisi;</a:t>
            </a:r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Endüstrileşmiş gazetecilik (kitlesel, standart, hızlı, yüzeysel, apolitik, </a:t>
            </a:r>
            <a:r>
              <a:rPr lang="tr-TR" dirty="0" err="1" smtClean="0"/>
              <a:t>ahistorik</a:t>
            </a:r>
            <a:r>
              <a:rPr lang="tr-TR" dirty="0" smtClean="0"/>
              <a:t>) için önemli bir </a:t>
            </a:r>
            <a:r>
              <a:rPr lang="tr-TR" b="1" dirty="0" smtClean="0"/>
              <a:t>meşrulaştırıcı </a:t>
            </a:r>
            <a:r>
              <a:rPr lang="tr-TR" dirty="0" smtClean="0"/>
              <a:t>etki sağlar.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/>
              <a:t>P</a:t>
            </a:r>
            <a:r>
              <a:rPr lang="tr-TR" dirty="0" smtClean="0"/>
              <a:t>azarın </a:t>
            </a:r>
            <a:r>
              <a:rPr lang="tr-TR" dirty="0"/>
              <a:t>kusurları ile demokratik idealler arasındaki uçurumu kapamaya dönük </a:t>
            </a:r>
            <a:r>
              <a:rPr lang="tr-TR" b="1" dirty="0" smtClean="0"/>
              <a:t>uzlaştırıcı</a:t>
            </a:r>
            <a:r>
              <a:rPr lang="tr-TR" dirty="0" smtClean="0"/>
              <a:t> bir mekanizma </a:t>
            </a:r>
            <a:r>
              <a:rPr lang="tr-TR" dirty="0"/>
              <a:t>olarak işlev görür. </a:t>
            </a: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endParaRPr lang="tr-TR" dirty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Tüm </a:t>
            </a:r>
            <a:r>
              <a:rPr lang="tr-TR" b="1" dirty="0" smtClean="0"/>
              <a:t>sorumluluğu</a:t>
            </a:r>
            <a:r>
              <a:rPr lang="tr-TR" dirty="0" smtClean="0"/>
              <a:t> gazetecinin (bireyin) üzerine yükler. Yapısal sorunlar </a:t>
            </a:r>
            <a:r>
              <a:rPr lang="tr-TR" b="1" dirty="0" err="1" smtClean="0"/>
              <a:t>görünmezleştirilir</a:t>
            </a:r>
            <a:r>
              <a:rPr lang="tr-TR" b="1" dirty="0" smtClean="0"/>
              <a:t>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 smtClean="0"/>
              <a:t>Yanlılık sorununu kasıtlı manipülasyona ya da siyasal taraflılığa </a:t>
            </a:r>
            <a:r>
              <a:rPr lang="tr-TR" b="1" dirty="0" smtClean="0"/>
              <a:t>indirger.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>
              <a:lnSpc>
                <a:spcPct val="114000"/>
              </a:lnSpc>
              <a:buFontTx/>
              <a:buChar char="-"/>
            </a:pPr>
            <a:r>
              <a:rPr lang="tr-TR" dirty="0"/>
              <a:t>Habercilikte standart kurallar, haberi ‘doğru’ ve ‘tarafsız’ kılmaz. Aksine bu kurallar, değerler ya da kriterler, </a:t>
            </a:r>
            <a:r>
              <a:rPr lang="tr-TR" b="1" dirty="0"/>
              <a:t>haberdeki yanlılığı </a:t>
            </a:r>
            <a:r>
              <a:rPr lang="tr-TR" dirty="0"/>
              <a:t>gizlemenin araçlarına dönüşmüştür.</a:t>
            </a:r>
          </a:p>
          <a:p>
            <a:pPr>
              <a:lnSpc>
                <a:spcPct val="114000"/>
              </a:lnSpc>
              <a:buFontTx/>
              <a:buChar char="-"/>
            </a:pP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35718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Geniş ekran</PresentationFormat>
  <Paragraphs>40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Haber ve Gazetecilik İdeolojisi</vt:lpstr>
      <vt:lpstr>Haber ve Gazetecilik İdeolojisi</vt:lpstr>
      <vt:lpstr>Haber ve Gazetecilik İdeolojisi</vt:lpstr>
      <vt:lpstr>Haber ve Gazetecilik İdeolojisi</vt:lpstr>
      <vt:lpstr>Haber ve Gazetecilik İdeolojisi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 ve Gazetecilik İdeolojisi</dc:title>
  <dc:creator>Windows Kullanıcısı</dc:creator>
  <cp:lastModifiedBy>Windows Kullanıcısı</cp:lastModifiedBy>
  <cp:revision>1</cp:revision>
  <dcterms:created xsi:type="dcterms:W3CDTF">2020-01-30T15:55:46Z</dcterms:created>
  <dcterms:modified xsi:type="dcterms:W3CDTF">2020-01-30T15:56:27Z</dcterms:modified>
</cp:coreProperties>
</file>