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7461A02-534E-4980-B2E6-4E38268E3279}"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3088790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461A02-534E-4980-B2E6-4E38268E3279}"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1242487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461A02-534E-4980-B2E6-4E38268E3279}"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73676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461A02-534E-4980-B2E6-4E38268E3279}"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245577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7461A02-534E-4980-B2E6-4E38268E3279}"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3548545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461A02-534E-4980-B2E6-4E38268E3279}"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168308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461A02-534E-4980-B2E6-4E38268E3279}"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78958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461A02-534E-4980-B2E6-4E38268E3279}"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1371925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461A02-534E-4980-B2E6-4E38268E3279}"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91948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461A02-534E-4980-B2E6-4E38268E3279}"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2340870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461A02-534E-4980-B2E6-4E38268E3279}"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A357CC-39EE-4572-BD3A-6A0CC8C7207E}" type="slidenum">
              <a:rPr lang="tr-TR" smtClean="0"/>
              <a:t>‹#›</a:t>
            </a:fld>
            <a:endParaRPr lang="tr-TR"/>
          </a:p>
        </p:txBody>
      </p:sp>
    </p:spTree>
    <p:extLst>
      <p:ext uri="{BB962C8B-B14F-4D97-AF65-F5344CB8AC3E}">
        <p14:creationId xmlns:p14="http://schemas.microsoft.com/office/powerpoint/2010/main" val="171549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61A02-534E-4980-B2E6-4E38268E3279}"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357CC-39EE-4572-BD3A-6A0CC8C7207E}" type="slidenum">
              <a:rPr lang="tr-TR" smtClean="0"/>
              <a:t>‹#›</a:t>
            </a:fld>
            <a:endParaRPr lang="tr-TR"/>
          </a:p>
        </p:txBody>
      </p:sp>
    </p:spTree>
    <p:extLst>
      <p:ext uri="{BB962C8B-B14F-4D97-AF65-F5344CB8AC3E}">
        <p14:creationId xmlns:p14="http://schemas.microsoft.com/office/powerpoint/2010/main" val="1936657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Kapitalizmin Ruhu</a:t>
            </a:r>
            <a:endParaRPr lang="tr-TR" dirty="0"/>
          </a:p>
        </p:txBody>
      </p:sp>
      <p:sp>
        <p:nvSpPr>
          <p:cNvPr id="3" name="Alt Başlık 2"/>
          <p:cNvSpPr>
            <a:spLocks noGrp="1"/>
          </p:cNvSpPr>
          <p:nvPr>
            <p:ph type="subTitle" idx="1"/>
          </p:nvPr>
        </p:nvSpPr>
        <p:spPr/>
        <p:txBody>
          <a:bodyPr/>
          <a:lstStyle/>
          <a:p>
            <a:r>
              <a:rPr lang="tr-TR" dirty="0"/>
              <a:t>Bu bölümde </a:t>
            </a:r>
            <a:r>
              <a:rPr lang="tr-TR" dirty="0" err="1"/>
              <a:t>Weber’in</a:t>
            </a:r>
            <a:r>
              <a:rPr lang="tr-TR" dirty="0"/>
              <a:t> kapitalizmin ruhu kavramının ne anlama geldiğini; Protestan etiği ve çileci mezheplerin ayırt edici özelliklerini ve dinsel etik ile kapitalizm arasındaki ilişkilerin mahiyetini </a:t>
            </a:r>
            <a:r>
              <a:rPr lang="tr-TR" dirty="0" smtClean="0"/>
              <a:t>tartışmaya devam edeceğiz </a:t>
            </a:r>
            <a:endParaRPr lang="tr-TR" dirty="0"/>
          </a:p>
          <a:p>
            <a:endParaRPr lang="tr-TR" dirty="0"/>
          </a:p>
        </p:txBody>
      </p:sp>
    </p:spTree>
    <p:extLst>
      <p:ext uri="{BB962C8B-B14F-4D97-AF65-F5344CB8AC3E}">
        <p14:creationId xmlns:p14="http://schemas.microsoft.com/office/powerpoint/2010/main" val="1543600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p:txBody>
          <a:bodyPr/>
          <a:lstStyle/>
          <a:p>
            <a:r>
              <a:rPr lang="tr-TR" dirty="0" err="1"/>
              <a:t>Weber</a:t>
            </a:r>
            <a:r>
              <a:rPr lang="tr-TR" dirty="0"/>
              <a:t> ‘in kalkış noktası burası; peki bu durumun Protestanlıkla ilgisi nedir? </a:t>
            </a:r>
            <a:r>
              <a:rPr lang="tr-TR" dirty="0" err="1"/>
              <a:t>Weber</a:t>
            </a:r>
            <a:r>
              <a:rPr lang="tr-TR" dirty="0"/>
              <a:t> ilgiyi şu soruyu sorarak kurmaktadır? Acaba bu ussallığın ortaya çıkışı neyle açıklanabilir ya da daha doğrusu neyle </a:t>
            </a:r>
            <a:r>
              <a:rPr lang="tr-TR" dirty="0" err="1"/>
              <a:t>bağlantılandırılabilir</a:t>
            </a:r>
            <a:r>
              <a:rPr lang="tr-TR" dirty="0"/>
              <a:t>? </a:t>
            </a:r>
          </a:p>
          <a:p>
            <a:pPr marL="0" indent="0">
              <a:buNone/>
            </a:pPr>
            <a:endParaRPr lang="tr-TR" dirty="0"/>
          </a:p>
          <a:p>
            <a:r>
              <a:rPr lang="tr-TR" dirty="0" err="1"/>
              <a:t>Weber’in</a:t>
            </a:r>
            <a:r>
              <a:rPr lang="tr-TR" dirty="0"/>
              <a:t> yanıtı, ekonomik düşünce biçiminin ortaya çıkışının koşullarını, ya da belirli bir inanç içeriğine bağlı olarak ekonomik bir biçimin </a:t>
            </a:r>
            <a:r>
              <a:rPr lang="tr-TR" dirty="0" err="1"/>
              <a:t>ethosunu</a:t>
            </a:r>
            <a:r>
              <a:rPr lang="tr-TR" dirty="0"/>
              <a:t>, yani çağdaş ekonominin </a:t>
            </a:r>
            <a:r>
              <a:rPr lang="tr-TR" dirty="0" err="1"/>
              <a:t>ethosunu</a:t>
            </a:r>
            <a:r>
              <a:rPr lang="tr-TR" dirty="0"/>
              <a:t> </a:t>
            </a:r>
            <a:r>
              <a:rPr lang="tr-TR" dirty="0" err="1"/>
              <a:t>asketik</a:t>
            </a:r>
            <a:r>
              <a:rPr lang="tr-TR" dirty="0"/>
              <a:t> Protestanlığın ussal ahlakı ile </a:t>
            </a:r>
            <a:r>
              <a:rPr lang="tr-TR" dirty="0" err="1"/>
              <a:t>bağlantılandırmaya</a:t>
            </a:r>
            <a:r>
              <a:rPr lang="tr-TR" dirty="0"/>
              <a:t> yöneliktir. </a:t>
            </a:r>
          </a:p>
        </p:txBody>
      </p:sp>
    </p:spTree>
    <p:extLst>
      <p:ext uri="{BB962C8B-B14F-4D97-AF65-F5344CB8AC3E}">
        <p14:creationId xmlns:p14="http://schemas.microsoft.com/office/powerpoint/2010/main" val="345433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 </a:t>
            </a:r>
            <a:endParaRPr lang="tr-TR" dirty="0"/>
          </a:p>
        </p:txBody>
      </p:sp>
      <p:sp>
        <p:nvSpPr>
          <p:cNvPr id="3" name="İçerik Yer Tutucusu 2"/>
          <p:cNvSpPr>
            <a:spLocks noGrp="1"/>
          </p:cNvSpPr>
          <p:nvPr>
            <p:ph idx="1"/>
          </p:nvPr>
        </p:nvSpPr>
        <p:spPr/>
        <p:txBody>
          <a:bodyPr/>
          <a:lstStyle/>
          <a:p>
            <a:r>
              <a:rPr lang="tr-TR" dirty="0"/>
              <a:t>Kitabının “Mezhepler ve Toplumsal </a:t>
            </a:r>
            <a:r>
              <a:rPr lang="tr-TR" dirty="0" err="1"/>
              <a:t>Tabakalaşma</a:t>
            </a:r>
            <a:r>
              <a:rPr lang="tr-TR" dirty="0"/>
              <a:t>” başlığı taşıyan birinci bölümünde </a:t>
            </a:r>
            <a:r>
              <a:rPr lang="tr-TR" dirty="0" err="1"/>
              <a:t>Weber</a:t>
            </a:r>
            <a:r>
              <a:rPr lang="tr-TR" dirty="0"/>
              <a:t> buna ilişkin bazı gözlemlerini bize aktarır. Nedir bunlar: “Sermaye sahipleri ve işverenler, hata işçi sınıfının eğitim görmüş yüksek tabakası, özellikle çağdaş iş kollarında, yüksek düzeyde teknik ya da ticari eğitim görmüş personel Protestan özelliklere sahiptir” (</a:t>
            </a:r>
            <a:r>
              <a:rPr lang="tr-TR" dirty="0" err="1"/>
              <a:t>Weber</a:t>
            </a:r>
            <a:r>
              <a:rPr lang="tr-TR" dirty="0"/>
              <a:t>, 1997: 30). Zengin kentlerin çoğu 16. yüzyılda Protestanlığı kabul etmiştir. Ekonomik olarak gelişmiş bölgelerde kilise devriminin gerçekleşmiş olduğu görülmektedir. Hem kilisenin etkisi ve kilise devrimi, hem kapitalizmin gelişmesi hem de zenginlik </a:t>
            </a:r>
            <a:r>
              <a:rPr lang="tr-TR" dirty="0" err="1"/>
              <a:t>elele</a:t>
            </a:r>
            <a:r>
              <a:rPr lang="tr-TR" dirty="0"/>
              <a:t> gitmektedir.</a:t>
            </a:r>
          </a:p>
          <a:p>
            <a:endParaRPr lang="tr-TR" dirty="0"/>
          </a:p>
        </p:txBody>
      </p:sp>
    </p:spTree>
    <p:extLst>
      <p:ext uri="{BB962C8B-B14F-4D97-AF65-F5344CB8AC3E}">
        <p14:creationId xmlns:p14="http://schemas.microsoft.com/office/powerpoint/2010/main" val="1302546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p:txBody>
          <a:bodyPr/>
          <a:lstStyle/>
          <a:p>
            <a:r>
              <a:rPr lang="tr-TR" dirty="0"/>
              <a:t>Aslında bu noktada </a:t>
            </a:r>
            <a:r>
              <a:rPr lang="tr-TR" dirty="0" err="1"/>
              <a:t>Weber’in</a:t>
            </a:r>
            <a:r>
              <a:rPr lang="tr-TR" dirty="0"/>
              <a:t> kapitalizme ilişkin öngördüğü şey bir yaşama tekniği değildir, özel bir ahlaktır. Yani “kapitalizm kendine özgü bir ahlak ve bir </a:t>
            </a:r>
            <a:r>
              <a:rPr lang="tr-TR" dirty="0" err="1"/>
              <a:t>ethosun</a:t>
            </a:r>
            <a:r>
              <a:rPr lang="tr-TR" dirty="0"/>
              <a:t> içinden çıkmaktadır ya da onun içinde işlemekte ve gelişmektedir. Yani kapitalizme ilişkin olarak öğretilmesi gereken yalnızca, ‘ticari zekâ’ değildir. Burada kendini açığa çıkaran bir </a:t>
            </a:r>
            <a:r>
              <a:rPr lang="tr-TR" dirty="0" err="1"/>
              <a:t>ethosdur</a:t>
            </a:r>
            <a:r>
              <a:rPr lang="tr-TR" dirty="0"/>
              <a:t>”.  Burada “kazanmak insan yaşamının amacıdır, yoksa maddi yaşam gereksinimlerini karşılayacak araç değildir. Bu ihtirassız, duyguların bütünüyle, doğal diyebileceğimiz olgulara anlamsız dönüşümü kapitalizmin açık ve bir o kadar da temel ilkesidir” (</a:t>
            </a:r>
            <a:r>
              <a:rPr lang="tr-TR" dirty="0" err="1"/>
              <a:t>Weber</a:t>
            </a:r>
            <a:r>
              <a:rPr lang="tr-TR" dirty="0"/>
              <a:t>, 1997: 47). </a:t>
            </a:r>
          </a:p>
          <a:p>
            <a:endParaRPr lang="tr-TR" dirty="0"/>
          </a:p>
        </p:txBody>
      </p:sp>
    </p:spTree>
    <p:extLst>
      <p:ext uri="{BB962C8B-B14F-4D97-AF65-F5344CB8AC3E}">
        <p14:creationId xmlns:p14="http://schemas.microsoft.com/office/powerpoint/2010/main" val="1922044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a:xfrm>
            <a:off x="838200" y="1825625"/>
            <a:ext cx="10515600" cy="3397539"/>
          </a:xfrm>
        </p:spPr>
        <p:txBody>
          <a:bodyPr/>
          <a:lstStyle/>
          <a:p>
            <a:pPr marL="0" indent="0">
              <a:buNone/>
            </a:pPr>
            <a:r>
              <a:rPr lang="tr-TR" dirty="0"/>
              <a:t>Düşünceyi belirli bir noktada odaklaştırabilme yeteneğinin yanında, “işe karşı ödevlendirilmiş olma” temel davranışını hissetme, burada karları ve daha fazlasını hesaplayan, güçlü bir ekonomi ve aklı başında bir özdenetim, olağandışı bir biçimde üretme yeteneğini yükselten ölçülülük ile birleşmiş olarak ortaya çıkar. Kapitalizmin ilerlemesine yarayan ve işi kendi içinde amaç olarak, “meslek” olarak gören, anlayış için de en uygun temel budur. </a:t>
            </a:r>
          </a:p>
          <a:p>
            <a:endParaRPr lang="tr-TR" dirty="0"/>
          </a:p>
        </p:txBody>
      </p:sp>
    </p:spTree>
    <p:extLst>
      <p:ext uri="{BB962C8B-B14F-4D97-AF65-F5344CB8AC3E}">
        <p14:creationId xmlns:p14="http://schemas.microsoft.com/office/powerpoint/2010/main" val="3980183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p:txBody>
          <a:bodyPr/>
          <a:lstStyle/>
          <a:p>
            <a:r>
              <a:rPr lang="tr-TR" dirty="0"/>
              <a:t>Öyleyse bu farklı ussallık biçimini doğuran şey nedir?  </a:t>
            </a:r>
            <a:r>
              <a:rPr lang="tr-TR" dirty="0" err="1"/>
              <a:t>Weber’e</a:t>
            </a:r>
            <a:r>
              <a:rPr lang="tr-TR" dirty="0"/>
              <a:t> göre burada ideal üst yapı içindeki maddi koşulların yansımasından söz emek bütünüyle saçma olur.  Çünkü burada tamamen kazanca yönelik bir uğraşının, kişilerin kendilerini ona karşı ödevlendirilmiş hissettikleri bir meslek kategorisi altında ve belirli bir ekonomik ussallık çerçevesinde düzenlenmesi söz konusudur (</a:t>
            </a:r>
            <a:r>
              <a:rPr lang="tr-TR" dirty="0" err="1"/>
              <a:t>Weber</a:t>
            </a:r>
            <a:r>
              <a:rPr lang="tr-TR" dirty="0"/>
              <a:t>; 1997: 67) Öyleyse bu meslek anlayışını, ya da mesleğin kazandığın bu yeni anlamı incelemekte fayda vardır. </a:t>
            </a:r>
          </a:p>
          <a:p>
            <a:r>
              <a:rPr lang="tr-TR" dirty="0" err="1"/>
              <a:t>Weber’in</a:t>
            </a:r>
            <a:r>
              <a:rPr lang="tr-TR" dirty="0"/>
              <a:t> bu yaklaşımı, genellikle onun </a:t>
            </a:r>
            <a:r>
              <a:rPr lang="tr-TR" dirty="0" err="1"/>
              <a:t>Marksizmin</a:t>
            </a:r>
            <a:r>
              <a:rPr lang="tr-TR" dirty="0"/>
              <a:t> anti-tezi olarak sunulmasına yol açmıştır.  </a:t>
            </a:r>
          </a:p>
          <a:p>
            <a:endParaRPr lang="tr-TR" dirty="0"/>
          </a:p>
        </p:txBody>
      </p:sp>
    </p:spTree>
    <p:extLst>
      <p:ext uri="{BB962C8B-B14F-4D97-AF65-F5344CB8AC3E}">
        <p14:creationId xmlns:p14="http://schemas.microsoft.com/office/powerpoint/2010/main" val="1009223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 </a:t>
            </a:r>
            <a:endParaRPr lang="tr-TR" dirty="0"/>
          </a:p>
        </p:txBody>
      </p:sp>
      <p:sp>
        <p:nvSpPr>
          <p:cNvPr id="3" name="İçerik Yer Tutucusu 2"/>
          <p:cNvSpPr>
            <a:spLocks noGrp="1"/>
          </p:cNvSpPr>
          <p:nvPr>
            <p:ph idx="1"/>
          </p:nvPr>
        </p:nvSpPr>
        <p:spPr/>
        <p:txBody>
          <a:bodyPr/>
          <a:lstStyle/>
          <a:p>
            <a:r>
              <a:rPr lang="tr-TR" dirty="0" err="1"/>
              <a:t>Weber’e</a:t>
            </a:r>
            <a:r>
              <a:rPr lang="tr-TR" dirty="0"/>
              <a:t> göre dünyevi mesleklerde ödevin yerine getirilmesinin ahlaki eylemin en yüksek içeriği olarak farz edilmesi yeni bir hadisedir. Almanca “</a:t>
            </a:r>
            <a:r>
              <a:rPr lang="tr-TR" dirty="0" err="1"/>
              <a:t>Beruf</a:t>
            </a:r>
            <a:r>
              <a:rPr lang="tr-TR" dirty="0"/>
              <a:t>”, İngilizce “</a:t>
            </a:r>
            <a:r>
              <a:rPr lang="tr-TR" dirty="0" err="1"/>
              <a:t>Calling</a:t>
            </a:r>
            <a:r>
              <a:rPr lang="tr-TR" dirty="0"/>
              <a:t>” sözcükleri dini birer tasarımdır ve dünyevi eylemlere dini bir özellik, ve meslek kavramına ilk kez bu anlamın verilmesi bu sırada yani kapitalizmin doğuşuyla ve ona paralel olarak Protestanlığın (</a:t>
            </a:r>
            <a:r>
              <a:rPr lang="tr-TR" dirty="0" err="1"/>
              <a:t>Lutherciliğin</a:t>
            </a:r>
            <a:r>
              <a:rPr lang="tr-TR" dirty="0"/>
              <a:t>) doğuşuyla birlikte ortaya çıkmıştır ve Katoliklerin tersine reformun etkisiyle, öncelikle, yalnızca dünyevi mesleğe yönelik, iş ile ilgili ahlaki vurgu artmıştır (</a:t>
            </a:r>
            <a:r>
              <a:rPr lang="tr-TR" dirty="0" err="1"/>
              <a:t>Weber</a:t>
            </a:r>
            <a:r>
              <a:rPr lang="tr-TR" dirty="0"/>
              <a:t>, 1997: 70) </a:t>
            </a:r>
          </a:p>
        </p:txBody>
      </p:sp>
    </p:spTree>
    <p:extLst>
      <p:ext uri="{BB962C8B-B14F-4D97-AF65-F5344CB8AC3E}">
        <p14:creationId xmlns:p14="http://schemas.microsoft.com/office/powerpoint/2010/main" val="1705161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p:txBody>
          <a:bodyPr/>
          <a:lstStyle/>
          <a:p>
            <a:r>
              <a:rPr lang="tr-TR" dirty="0"/>
              <a:t>O zaman </a:t>
            </a:r>
            <a:r>
              <a:rPr lang="tr-TR" dirty="0" err="1"/>
              <a:t>Weber</a:t>
            </a:r>
            <a:r>
              <a:rPr lang="tr-TR" dirty="0"/>
              <a:t> ‘e göre </a:t>
            </a:r>
            <a:r>
              <a:rPr lang="tr-TR" dirty="0" err="1"/>
              <a:t>yapamız</a:t>
            </a:r>
            <a:r>
              <a:rPr lang="tr-TR" dirty="0"/>
              <a:t> gereken şey: dini inanç ve dini yaşam pratiğinin yarattığı ve yaşam biçimini yönlendiren ve bireyi sıkı sıkı orada tutan psikolojik güdüyü araştırmaktır. İşte bu güdünün geldiği yer ise </a:t>
            </a:r>
            <a:r>
              <a:rPr lang="tr-TR" dirty="0" err="1"/>
              <a:t>Weber’in</a:t>
            </a:r>
            <a:r>
              <a:rPr lang="tr-TR" dirty="0"/>
              <a:t> </a:t>
            </a:r>
            <a:r>
              <a:rPr lang="tr-TR" dirty="0" err="1"/>
              <a:t>asketik</a:t>
            </a:r>
            <a:r>
              <a:rPr lang="tr-TR" dirty="0"/>
              <a:t> </a:t>
            </a:r>
            <a:r>
              <a:rPr lang="tr-TR" dirty="0" err="1"/>
              <a:t>protestanlık</a:t>
            </a:r>
            <a:r>
              <a:rPr lang="tr-TR" dirty="0"/>
              <a:t> olarak tanımladığı şeydir. </a:t>
            </a:r>
            <a:r>
              <a:rPr lang="tr-TR" dirty="0" err="1"/>
              <a:t>Weber’göre</a:t>
            </a:r>
            <a:r>
              <a:rPr lang="tr-TR" dirty="0"/>
              <a:t> püriten </a:t>
            </a:r>
            <a:r>
              <a:rPr lang="tr-TR" dirty="0" err="1"/>
              <a:t>asketizmi</a:t>
            </a:r>
            <a:r>
              <a:rPr lang="tr-TR" dirty="0"/>
              <a:t> her ussal </a:t>
            </a:r>
            <a:r>
              <a:rPr lang="tr-TR" dirty="0" err="1"/>
              <a:t>asketizm</a:t>
            </a:r>
            <a:r>
              <a:rPr lang="tr-TR" dirty="0"/>
              <a:t> gibi, insanları duygulara karşı durmayı becerebilmelerine ve saygıdeğer olmalarına; böylece sözcüğün biçimsel psikolojik anlamında bir kişiliğe sahip olabilmeleri için eğitmeye çalışmıştır. Ona göre </a:t>
            </a:r>
            <a:r>
              <a:rPr lang="tr-TR" dirty="0" err="1"/>
              <a:t>asketizmin</a:t>
            </a:r>
            <a:r>
              <a:rPr lang="tr-TR" dirty="0"/>
              <a:t> en birinci ödevi, </a:t>
            </a:r>
            <a:r>
              <a:rPr lang="tr-TR" dirty="0" err="1"/>
              <a:t>güdüsel</a:t>
            </a:r>
            <a:r>
              <a:rPr lang="tr-TR" dirty="0"/>
              <a:t> yaşam zevklerinin, vurdumduymazlığını yıkmak, en önemli araç, taraftarlarının yaşam biçimine bir düzen getirebilmekti (</a:t>
            </a:r>
            <a:r>
              <a:rPr lang="tr-TR" dirty="0" err="1"/>
              <a:t>Weber</a:t>
            </a:r>
            <a:r>
              <a:rPr lang="tr-TR" dirty="0"/>
              <a:t>, 1997: 106).</a:t>
            </a:r>
          </a:p>
        </p:txBody>
      </p:sp>
    </p:spTree>
    <p:extLst>
      <p:ext uri="{BB962C8B-B14F-4D97-AF65-F5344CB8AC3E}">
        <p14:creationId xmlns:p14="http://schemas.microsoft.com/office/powerpoint/2010/main" val="1929253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Kapitalizmin Ruhu</a:t>
            </a:r>
            <a:endParaRPr lang="tr-TR" dirty="0"/>
          </a:p>
        </p:txBody>
      </p:sp>
      <p:sp>
        <p:nvSpPr>
          <p:cNvPr id="3" name="İçerik Yer Tutucusu 2"/>
          <p:cNvSpPr>
            <a:spLocks noGrp="1"/>
          </p:cNvSpPr>
          <p:nvPr>
            <p:ph idx="1"/>
          </p:nvPr>
        </p:nvSpPr>
        <p:spPr/>
        <p:txBody>
          <a:bodyPr>
            <a:normAutofit fontScale="92500" lnSpcReduction="10000"/>
          </a:bodyPr>
          <a:lstStyle/>
          <a:p>
            <a:r>
              <a:rPr lang="tr-TR" dirty="0"/>
              <a:t>Ancak </a:t>
            </a:r>
            <a:r>
              <a:rPr lang="tr-TR" dirty="0" err="1"/>
              <a:t>Weber’in</a:t>
            </a:r>
            <a:r>
              <a:rPr lang="tr-TR" dirty="0"/>
              <a:t> önemle vurguladığı nokta şudur; Kalvenizm, gelişimi boyunca bu püriten </a:t>
            </a:r>
            <a:r>
              <a:rPr lang="tr-TR" dirty="0" err="1"/>
              <a:t>asketizmine</a:t>
            </a:r>
            <a:r>
              <a:rPr lang="tr-TR" dirty="0"/>
              <a:t> ‘olumlu’ bir şeyi -dünyevi meslek yaşamı içinde, inancın ispatının gerekliği düşüncesini- eklemiştir. Böylece </a:t>
            </a:r>
            <a:r>
              <a:rPr lang="tr-TR" dirty="0" err="1"/>
              <a:t>Weber’e</a:t>
            </a:r>
            <a:r>
              <a:rPr lang="tr-TR" dirty="0"/>
              <a:t> göre Kalvenizm dinsel eğilimli geniş kitlelere, </a:t>
            </a:r>
            <a:r>
              <a:rPr lang="tr-TR" dirty="0" err="1"/>
              <a:t>asketizmi</a:t>
            </a:r>
            <a:r>
              <a:rPr lang="tr-TR" dirty="0"/>
              <a:t>  ve meslek ve çalışma ahlakını içeren ve çalışmayla ibadeti birleştiren yeni bir zemin sunmuş böylece de siyasi olmayan iş yaşamını yoluna sokmuştur. Bu öğretinin Tanrının bireylere kendini göstermesi olarak bilincin rolüne atfettiği büyük önem,  iş yaşamındaki eylemlere damgasını basmıştır ve bunun kapitalist ruhun önemli kısmının ortaya çıkışındaki büyük önemi vardır. Öte yandan, </a:t>
            </a:r>
            <a:r>
              <a:rPr lang="tr-TR" dirty="0" err="1"/>
              <a:t>Weber</a:t>
            </a:r>
            <a:r>
              <a:rPr lang="tr-TR" dirty="0"/>
              <a:t>, </a:t>
            </a:r>
            <a:r>
              <a:rPr lang="tr-TR" dirty="0" err="1"/>
              <a:t>Kalvenizmin</a:t>
            </a:r>
            <a:r>
              <a:rPr lang="tr-TR" dirty="0"/>
              <a:t> etkisinin ise daha çok kazanç için özel ekonomik enerjinin, serbest bırakılması yönünde olduğunu düşünmektedir.               </a:t>
            </a:r>
          </a:p>
        </p:txBody>
      </p:sp>
    </p:spTree>
    <p:extLst>
      <p:ext uri="{BB962C8B-B14F-4D97-AF65-F5344CB8AC3E}">
        <p14:creationId xmlns:p14="http://schemas.microsoft.com/office/powerpoint/2010/main" val="6267019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784</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Kapitalizmin Ruhu</vt:lpstr>
      <vt:lpstr>Kapitalizmin Ruhu</vt:lpstr>
      <vt:lpstr>Kapitalizmin Ruhu </vt:lpstr>
      <vt:lpstr>Kapitalizmin Ruhu</vt:lpstr>
      <vt:lpstr>Kapitalizmin Ruhu</vt:lpstr>
      <vt:lpstr>Kapitalizmin Ruhu</vt:lpstr>
      <vt:lpstr>Kapitalizmin Ruhu </vt:lpstr>
      <vt:lpstr>Kapitalizmin Ruhu</vt:lpstr>
      <vt:lpstr>Kapitalizmin Ruhu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Kapitalizmin Ruhu</dc:title>
  <dc:creator>Kurtulus</dc:creator>
  <cp:lastModifiedBy>Kurtulus</cp:lastModifiedBy>
  <cp:revision>5</cp:revision>
  <dcterms:created xsi:type="dcterms:W3CDTF">2020-02-15T08:16:06Z</dcterms:created>
  <dcterms:modified xsi:type="dcterms:W3CDTF">2020-02-15T12:56:24Z</dcterms:modified>
</cp:coreProperties>
</file>