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C559B74-673F-44D3-8DD1-28F92A85A3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2525595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559B74-673F-44D3-8DD1-28F92A85A3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3281787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559B74-673F-44D3-8DD1-28F92A85A3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1659820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559B74-673F-44D3-8DD1-28F92A85A3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4058383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C559B74-673F-44D3-8DD1-28F92A85A38E}"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1870225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C559B74-673F-44D3-8DD1-28F92A85A38E}"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1382027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C559B74-673F-44D3-8DD1-28F92A85A38E}"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751450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C559B74-673F-44D3-8DD1-28F92A85A38E}"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2772679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C559B74-673F-44D3-8DD1-28F92A85A38E}"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1224181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559B74-673F-44D3-8DD1-28F92A85A38E}"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902852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559B74-673F-44D3-8DD1-28F92A85A38E}"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46B227-8E8A-4B7E-B92A-D4E0DF214627}" type="slidenum">
              <a:rPr lang="tr-TR" smtClean="0"/>
              <a:t>‹#›</a:t>
            </a:fld>
            <a:endParaRPr lang="tr-TR"/>
          </a:p>
        </p:txBody>
      </p:sp>
    </p:spTree>
    <p:extLst>
      <p:ext uri="{BB962C8B-B14F-4D97-AF65-F5344CB8AC3E}">
        <p14:creationId xmlns:p14="http://schemas.microsoft.com/office/powerpoint/2010/main" val="3580514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59B74-673F-44D3-8DD1-28F92A85A38E}"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46B227-8E8A-4B7E-B92A-D4E0DF214627}" type="slidenum">
              <a:rPr lang="tr-TR" smtClean="0"/>
              <a:t>‹#›</a:t>
            </a:fld>
            <a:endParaRPr lang="tr-TR"/>
          </a:p>
        </p:txBody>
      </p:sp>
    </p:spTree>
    <p:extLst>
      <p:ext uri="{BB962C8B-B14F-4D97-AF65-F5344CB8AC3E}">
        <p14:creationId xmlns:p14="http://schemas.microsoft.com/office/powerpoint/2010/main" val="2509514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smtClean="0">
                <a:solidFill>
                  <a:srgbClr val="002060"/>
                </a:solidFill>
              </a:rPr>
              <a:t>Toprak Faunası</a:t>
            </a:r>
            <a:endParaRPr lang="tr-TR" sz="3600" b="1" dirty="0">
              <a:solidFill>
                <a:srgbClr val="002060"/>
              </a:solidFill>
            </a:endParaRPr>
          </a:p>
        </p:txBody>
      </p:sp>
      <p:sp>
        <p:nvSpPr>
          <p:cNvPr id="3" name="İçerik Yer Tutucusu 2"/>
          <p:cNvSpPr>
            <a:spLocks noGrp="1"/>
          </p:cNvSpPr>
          <p:nvPr>
            <p:ph sz="quarter" idx="1"/>
          </p:nvPr>
        </p:nvSpPr>
        <p:spPr>
          <a:xfrm>
            <a:off x="301625" y="1527175"/>
            <a:ext cx="8504238" cy="4572000"/>
          </a:xfrm>
        </p:spPr>
        <p:txBody>
          <a:bodyPr>
            <a:normAutofit fontScale="92500"/>
          </a:bodyPr>
          <a:lstStyle/>
          <a:p>
            <a:pPr marL="0" indent="0" algn="just">
              <a:buFont typeface="Wingdings 2" pitchFamily="18" charset="2"/>
              <a:buNone/>
              <a:defRPr/>
            </a:pPr>
            <a:r>
              <a:rPr lang="tr-TR" dirty="0" smtClean="0"/>
              <a:t>Topraklarda mikro flora yanında zengin bir fauna </a:t>
            </a:r>
            <a:r>
              <a:rPr lang="tr-TR" dirty="0" err="1" smtClean="0"/>
              <a:t>kominütesi</a:t>
            </a:r>
            <a:r>
              <a:rPr lang="tr-TR" dirty="0" smtClean="0"/>
              <a:t> bulunmaktadır. Toprak faunası kapsadığı canlıların boyutlarına ve hücre organizasyonuna göre mikro, </a:t>
            </a:r>
            <a:r>
              <a:rPr lang="tr-TR" dirty="0" err="1" smtClean="0"/>
              <a:t>meso</a:t>
            </a:r>
            <a:r>
              <a:rPr lang="tr-TR" dirty="0" smtClean="0"/>
              <a:t>, makro ve mega fauna olmak üzere çeşitli gruplara ayrılmaktadır.  </a:t>
            </a:r>
          </a:p>
          <a:p>
            <a:pPr marL="0" indent="0" algn="just">
              <a:buFont typeface="Wingdings 2" pitchFamily="18" charset="2"/>
              <a:buNone/>
              <a:defRPr/>
            </a:pPr>
            <a:r>
              <a:rPr lang="tr-TR" dirty="0" smtClean="0"/>
              <a:t>Toprak hayvanları için iki ana habitat vardır: </a:t>
            </a:r>
          </a:p>
          <a:p>
            <a:pPr marL="514350" indent="-514350" algn="just">
              <a:buFont typeface="+mj-lt"/>
              <a:buAutoNum type="arabicPeriod"/>
              <a:defRPr/>
            </a:pPr>
            <a:r>
              <a:rPr lang="tr-TR" dirty="0" err="1" smtClean="0"/>
              <a:t>Akvatik</a:t>
            </a:r>
            <a:r>
              <a:rPr lang="tr-TR" dirty="0" smtClean="0"/>
              <a:t> (su ile dolu olan toprak gözenekleri ve toprak partiküllerinin etrafını saran nem katmanı),</a:t>
            </a:r>
          </a:p>
          <a:p>
            <a:pPr marL="514350" indent="-514350" algn="just">
              <a:buFont typeface="Wingdings 2" pitchFamily="18" charset="2"/>
              <a:buAutoNum type="arabicPeriod"/>
              <a:defRPr/>
            </a:pPr>
            <a:r>
              <a:rPr lang="tr-TR" dirty="0" smtClean="0"/>
              <a:t>Karasal </a:t>
            </a:r>
            <a:r>
              <a:rPr lang="tr-TR" dirty="0" err="1" smtClean="0"/>
              <a:t>habitatdır</a:t>
            </a:r>
            <a:r>
              <a:rPr lang="tr-TR" dirty="0" smtClean="0"/>
              <a:t>. </a:t>
            </a:r>
            <a:endParaRPr lang="tr-TR" dirty="0"/>
          </a:p>
        </p:txBody>
      </p:sp>
    </p:spTree>
    <p:extLst>
      <p:ext uri="{BB962C8B-B14F-4D97-AF65-F5344CB8AC3E}">
        <p14:creationId xmlns:p14="http://schemas.microsoft.com/office/powerpoint/2010/main" val="29523816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3" name="İçerik Yer Tutucusu 2"/>
          <p:cNvSpPr>
            <a:spLocks noGrp="1"/>
          </p:cNvSpPr>
          <p:nvPr>
            <p:ph sz="quarter" idx="1"/>
          </p:nvPr>
        </p:nvSpPr>
        <p:spPr>
          <a:xfrm>
            <a:off x="301625" y="1125538"/>
            <a:ext cx="8504238" cy="5256212"/>
          </a:xfrm>
        </p:spPr>
        <p:txBody>
          <a:bodyPr>
            <a:normAutofit fontScale="92500" lnSpcReduction="20000"/>
          </a:bodyPr>
          <a:lstStyle/>
          <a:p>
            <a:pPr marL="0" indent="0" algn="just">
              <a:buFont typeface="Wingdings 2" pitchFamily="18" charset="2"/>
              <a:buNone/>
              <a:defRPr/>
            </a:pPr>
            <a:r>
              <a:rPr lang="tr-TR" dirty="0" smtClean="0"/>
              <a:t>Kuvvetli kas yapısı çok sayıda bölüt (</a:t>
            </a:r>
            <a:r>
              <a:rPr lang="tr-TR" dirty="0" err="1" smtClean="0"/>
              <a:t>seğment</a:t>
            </a:r>
            <a:r>
              <a:rPr lang="tr-TR" dirty="0" smtClean="0"/>
              <a:t>)ten oluşmuştur. özel bir çene ve öğütücü kısım yutak sistemlerinde olmadığından besin maddelerini birlikte yutmuş oldukları ince taş parçacıkları yardımı ile öğütürler. Her türlü bitkisel artıklar, proteinli dokular ile de beslenirlerse de ana besin kaynakları  bitki artıkları, özellikle yaprak dokusudur.</a:t>
            </a:r>
          </a:p>
          <a:p>
            <a:pPr marL="0" indent="0" algn="just">
              <a:buFont typeface="Wingdings 2" pitchFamily="18" charset="2"/>
              <a:buNone/>
              <a:defRPr/>
            </a:pPr>
            <a:r>
              <a:rPr lang="tr-TR" b="1" i="1" dirty="0" err="1" smtClean="0"/>
              <a:t>Lumbricidae</a:t>
            </a:r>
            <a:r>
              <a:rPr lang="tr-TR" dirty="0" smtClean="0"/>
              <a:t> iki ana gruba ayrılır. </a:t>
            </a:r>
          </a:p>
          <a:p>
            <a:pPr marL="514350" indent="-514350" algn="just">
              <a:buFont typeface="Wingdings 2" pitchFamily="18" charset="2"/>
              <a:buAutoNum type="arabicPeriod"/>
              <a:defRPr/>
            </a:pPr>
            <a:r>
              <a:rPr lang="tr-TR" dirty="0" smtClean="0"/>
              <a:t>Yaprak yüzeyindeki organik </a:t>
            </a:r>
            <a:r>
              <a:rPr lang="tr-TR" dirty="0" err="1" smtClean="0"/>
              <a:t>horizonda</a:t>
            </a:r>
            <a:r>
              <a:rPr lang="tr-TR" dirty="0" smtClean="0"/>
              <a:t> yaşayan ve çok az mineral madde yutan gruptur.</a:t>
            </a:r>
          </a:p>
          <a:p>
            <a:pPr marL="514350" indent="-514350" algn="just">
              <a:buFont typeface="Wingdings 2" pitchFamily="18" charset="2"/>
              <a:buAutoNum type="arabicPeriod"/>
              <a:defRPr/>
            </a:pPr>
            <a:r>
              <a:rPr lang="tr-TR" dirty="0" smtClean="0"/>
              <a:t>Esas olarak mineral topraklarda yaşayanlar oluşturur. </a:t>
            </a:r>
            <a:endParaRPr lang="tr-TR" dirty="0"/>
          </a:p>
        </p:txBody>
      </p:sp>
    </p:spTree>
    <p:extLst>
      <p:ext uri="{BB962C8B-B14F-4D97-AF65-F5344CB8AC3E}">
        <p14:creationId xmlns:p14="http://schemas.microsoft.com/office/powerpoint/2010/main" val="4120652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20835" name="İçerik Yer Tutucusu 2"/>
          <p:cNvSpPr>
            <a:spLocks noGrp="1"/>
          </p:cNvSpPr>
          <p:nvPr>
            <p:ph sz="quarter" idx="1"/>
          </p:nvPr>
        </p:nvSpPr>
        <p:spPr>
          <a:xfrm>
            <a:off x="301625" y="1268413"/>
            <a:ext cx="8504238" cy="4830762"/>
          </a:xfrm>
        </p:spPr>
        <p:txBody>
          <a:bodyPr>
            <a:normAutofit fontScale="92500" lnSpcReduction="10000"/>
          </a:bodyPr>
          <a:lstStyle/>
          <a:p>
            <a:pPr marL="0" indent="0" algn="just">
              <a:buFont typeface="Wingdings 2" pitchFamily="18" charset="2"/>
              <a:buNone/>
            </a:pPr>
            <a:r>
              <a:rPr lang="tr-TR" altLang="tr-TR" smtClean="0"/>
              <a:t>İkinci grup üyeleri beslenme veya toprağı kazma sırasında, önemli düzeyde mineral maddeyi sindirim sistemlerinden geçirirler. Yaşamlarının tümünü toprak içinde kendi açtıkları kanallarda sürdürürler. Yeryüzüne çoğunlukla geceleri yağmurlu dönemlerde gündüzleri çıkarak, organik besinlerden yararlanırlar. </a:t>
            </a:r>
          </a:p>
          <a:p>
            <a:pPr marL="0" indent="0" algn="just">
              <a:buFont typeface="Wingdings 2" pitchFamily="18" charset="2"/>
              <a:buNone/>
            </a:pPr>
            <a:r>
              <a:rPr lang="tr-TR" altLang="tr-TR" smtClean="0"/>
              <a:t>Yer solucanları ayrışmakta olan bitki materyali ve mineral maddeleri sindirim sistemlerine alarak öğütürler ve yararlanmadıklarını dışkı halinde toprağa bırakırlar. Bu dışkılar kimyasal ve fiziksel özellikleri bakımından önemlidir. </a:t>
            </a:r>
          </a:p>
        </p:txBody>
      </p:sp>
    </p:spTree>
    <p:extLst>
      <p:ext uri="{BB962C8B-B14F-4D97-AF65-F5344CB8AC3E}">
        <p14:creationId xmlns:p14="http://schemas.microsoft.com/office/powerpoint/2010/main" val="1448673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121859" name="İçerik Yer Tutucusu 2"/>
          <p:cNvSpPr>
            <a:spLocks noGrp="1"/>
          </p:cNvSpPr>
          <p:nvPr>
            <p:ph sz="quarter" idx="1"/>
          </p:nvPr>
        </p:nvSpPr>
        <p:spPr>
          <a:xfrm>
            <a:off x="301625" y="476250"/>
            <a:ext cx="8504238" cy="5905500"/>
          </a:xfrm>
        </p:spPr>
        <p:txBody>
          <a:bodyPr>
            <a:normAutofit fontScale="92500" lnSpcReduction="10000"/>
          </a:bodyPr>
          <a:lstStyle/>
          <a:p>
            <a:pPr marL="0" indent="0" algn="just">
              <a:buFont typeface="Wingdings 2" pitchFamily="18" charset="2"/>
              <a:buNone/>
            </a:pPr>
            <a:r>
              <a:rPr lang="tr-TR" altLang="tr-TR" smtClean="0"/>
              <a:t>Bu dışkının, topraktan daha fazla suya dayanıklı agregat özelliğine, yarayışlı besin maddesine ve enzim aktivitesi düzeyi bakımından da orijinal topraktan zengin olduğu gözlenmiştir. Bu dışkılarda mikrobiyal populasyon fazladır. Nedeni, yeni bırakılan dışkının amonyak ve kısmen özümlenmiş organik madde bakımından zengin olması  ve mikrobiyal hücuma maruz kalmasıdır. Yer solucanları bir gün içinde ağırlıklarının iki katı kadar dışkı oluşturmaktadır. Açmış oldukları kanalların çeperleri özel salgıları ile dayanıklı boşluk sistemi oluştururlar. Bu kanal çeperleri N, P, K ve Ca  bakımından zenginleşmektedir. Bitki kökleri bu kanalları izleyerek besin maddelerinden yararlanmaktadır.</a:t>
            </a:r>
          </a:p>
          <a:p>
            <a:pPr marL="0" indent="0" algn="just">
              <a:buFont typeface="Wingdings 2" pitchFamily="18" charset="2"/>
              <a:buNone/>
            </a:pPr>
            <a:endParaRPr lang="tr-TR" altLang="tr-TR" smtClean="0"/>
          </a:p>
        </p:txBody>
      </p:sp>
    </p:spTree>
    <p:extLst>
      <p:ext uri="{BB962C8B-B14F-4D97-AF65-F5344CB8AC3E}">
        <p14:creationId xmlns:p14="http://schemas.microsoft.com/office/powerpoint/2010/main" val="3571707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err="1" smtClean="0">
                <a:solidFill>
                  <a:srgbClr val="002060"/>
                </a:solidFill>
              </a:rPr>
              <a:t>Makrofauna</a:t>
            </a:r>
            <a:r>
              <a:rPr lang="tr-TR" sz="3600" b="1" dirty="0" smtClean="0">
                <a:solidFill>
                  <a:srgbClr val="002060"/>
                </a:solidFill>
              </a:rPr>
              <a:t> </a:t>
            </a:r>
            <a:endParaRPr lang="tr-TR" sz="3600" b="1" dirty="0">
              <a:solidFill>
                <a:srgbClr val="002060"/>
              </a:solidFill>
            </a:endParaRPr>
          </a:p>
        </p:txBody>
      </p:sp>
      <p:sp>
        <p:nvSpPr>
          <p:cNvPr id="122883" name="İçerik Yer Tutucusu 2"/>
          <p:cNvSpPr>
            <a:spLocks noGrp="1"/>
          </p:cNvSpPr>
          <p:nvPr>
            <p:ph sz="quarter" idx="1"/>
          </p:nvPr>
        </p:nvSpPr>
        <p:spPr>
          <a:xfrm>
            <a:off x="301625" y="1527175"/>
            <a:ext cx="8504238" cy="4572000"/>
          </a:xfrm>
        </p:spPr>
        <p:txBody>
          <a:bodyPr>
            <a:normAutofit fontScale="92500" lnSpcReduction="20000"/>
          </a:bodyPr>
          <a:lstStyle/>
          <a:p>
            <a:pPr marL="0" indent="0" algn="just">
              <a:buFont typeface="Wingdings 2" pitchFamily="18" charset="2"/>
              <a:buNone/>
            </a:pPr>
            <a:r>
              <a:rPr lang="tr-TR" altLang="tr-TR" smtClean="0"/>
              <a:t>Yer solucanları iki enzim içerir. Selülaz ( selülaz ayrışmasında) ve kitinaz (kitin ayrışmasını sağlayan) enzimlerdir. Yer solucanları toprak oluşumunda da  önemli rol oynamaktadır.</a:t>
            </a:r>
          </a:p>
          <a:p>
            <a:pPr marL="0" indent="0" algn="just">
              <a:buFont typeface="Wingdings 2" pitchFamily="18" charset="2"/>
              <a:buNone/>
            </a:pPr>
            <a:r>
              <a:rPr lang="tr-TR" altLang="tr-TR" smtClean="0"/>
              <a:t>Yumuşakcalar (Mollusca); akvatik canlılardır. Karasal yumuşakcalar </a:t>
            </a:r>
            <a:r>
              <a:rPr lang="tr-TR" altLang="tr-TR" i="1" smtClean="0"/>
              <a:t>Mollusca filum’</a:t>
            </a:r>
            <a:r>
              <a:rPr lang="tr-TR" altLang="tr-TR" smtClean="0"/>
              <a:t>unun</a:t>
            </a:r>
            <a:r>
              <a:rPr lang="tr-TR" altLang="tr-TR" i="1" smtClean="0"/>
              <a:t> Ggastropoda </a:t>
            </a:r>
            <a:r>
              <a:rPr lang="tr-TR" altLang="tr-TR" smtClean="0"/>
              <a:t>sınıfının</a:t>
            </a:r>
            <a:r>
              <a:rPr lang="tr-TR" altLang="tr-TR" i="1" smtClean="0"/>
              <a:t> Pulmonata (akciğerli salyangozlar) </a:t>
            </a:r>
            <a:r>
              <a:rPr lang="tr-TR" altLang="tr-TR" smtClean="0"/>
              <a:t>takımına aittirler. Bir kısım yumuşakçalar selülaz enzimi salgılarlar. Yumuşakçalar mukoprotein üreterek suya dayanıklı toprak agregatlarının  oluşmasında etkili olurlar. </a:t>
            </a:r>
          </a:p>
        </p:txBody>
      </p:sp>
    </p:spTree>
    <p:extLst>
      <p:ext uri="{BB962C8B-B14F-4D97-AF65-F5344CB8AC3E}">
        <p14:creationId xmlns:p14="http://schemas.microsoft.com/office/powerpoint/2010/main" val="848302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pPr>
              <a:defRPr/>
            </a:pPr>
            <a:r>
              <a:rPr lang="tr-TR" sz="3600" b="1" dirty="0" err="1" smtClean="0">
                <a:solidFill>
                  <a:srgbClr val="002060"/>
                </a:solidFill>
              </a:rPr>
              <a:t>Makrofauna</a:t>
            </a:r>
            <a:r>
              <a:rPr lang="tr-TR" sz="3600" b="1" dirty="0" smtClean="0">
                <a:solidFill>
                  <a:srgbClr val="002060"/>
                </a:solidFill>
              </a:rPr>
              <a:t> (Eklem bacaklılar) </a:t>
            </a:r>
            <a:r>
              <a:rPr lang="tr-TR" sz="3600" b="1" i="1" dirty="0" err="1" smtClean="0">
                <a:solidFill>
                  <a:srgbClr val="002060"/>
                </a:solidFill>
              </a:rPr>
              <a:t>Arthropoda</a:t>
            </a:r>
            <a:r>
              <a:rPr lang="tr-TR" sz="3600" b="1" dirty="0" smtClean="0">
                <a:solidFill>
                  <a:srgbClr val="002060"/>
                </a:solidFill>
              </a:rPr>
              <a:t>  </a:t>
            </a:r>
            <a:endParaRPr lang="tr-TR" sz="3600" b="1" dirty="0">
              <a:solidFill>
                <a:srgbClr val="002060"/>
              </a:solidFill>
            </a:endParaRPr>
          </a:p>
        </p:txBody>
      </p:sp>
      <p:sp>
        <p:nvSpPr>
          <p:cNvPr id="123907" name="İçerik Yer Tutucusu 2"/>
          <p:cNvSpPr>
            <a:spLocks noGrp="1"/>
          </p:cNvSpPr>
          <p:nvPr>
            <p:ph sz="quarter" idx="1"/>
          </p:nvPr>
        </p:nvSpPr>
        <p:spPr>
          <a:xfrm>
            <a:off x="301625" y="1527175"/>
            <a:ext cx="8504238" cy="4572000"/>
          </a:xfrm>
        </p:spPr>
        <p:txBody>
          <a:bodyPr/>
          <a:lstStyle/>
          <a:p>
            <a:pPr marL="0" indent="0" algn="just">
              <a:buFont typeface="Wingdings 2" pitchFamily="18" charset="2"/>
              <a:buNone/>
            </a:pPr>
            <a:r>
              <a:rPr lang="tr-TR" altLang="tr-TR" smtClean="0"/>
              <a:t>Meso ve makro fauna grubundan tür ve populasyon olarak başat durumundadırlar. Gelişmiş petek gözlere  zaman zaman kitin bir örtü ile kaplı derisi olan, baş-gögüs-karın olarak üç bölüm içeren canlılardır.</a:t>
            </a:r>
          </a:p>
        </p:txBody>
      </p:sp>
    </p:spTree>
    <p:extLst>
      <p:ext uri="{BB962C8B-B14F-4D97-AF65-F5344CB8AC3E}">
        <p14:creationId xmlns:p14="http://schemas.microsoft.com/office/powerpoint/2010/main" val="3031965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34400" cy="1112838"/>
          </a:xfrm>
        </p:spPr>
        <p:txBody>
          <a:bodyPr>
            <a:noAutofit/>
          </a:bodyPr>
          <a:lstStyle/>
          <a:p>
            <a:pPr>
              <a:defRPr/>
            </a:pPr>
            <a:r>
              <a:rPr lang="tr-TR" sz="3600" b="1" dirty="0" err="1" smtClean="0">
                <a:solidFill>
                  <a:srgbClr val="002060"/>
                </a:solidFill>
              </a:rPr>
              <a:t>Megafauna</a:t>
            </a:r>
            <a:r>
              <a:rPr lang="tr-TR" sz="3600" b="1" dirty="0" smtClean="0">
                <a:solidFill>
                  <a:srgbClr val="002060"/>
                </a:solidFill>
              </a:rPr>
              <a:t>; </a:t>
            </a:r>
            <a:r>
              <a:rPr lang="tr-TR" sz="3600" b="1" dirty="0">
                <a:solidFill>
                  <a:srgbClr val="002060"/>
                </a:solidFill>
              </a:rPr>
              <a:t>G</a:t>
            </a:r>
            <a:r>
              <a:rPr lang="tr-TR" sz="3600" b="1" dirty="0" smtClean="0">
                <a:solidFill>
                  <a:srgbClr val="002060"/>
                </a:solidFill>
              </a:rPr>
              <a:t>erçek eklem bacaklılar (</a:t>
            </a:r>
            <a:r>
              <a:rPr lang="tr-TR" sz="3600" b="1" dirty="0" err="1" smtClean="0">
                <a:solidFill>
                  <a:srgbClr val="002060"/>
                </a:solidFill>
              </a:rPr>
              <a:t>Euarthropoda</a:t>
            </a:r>
            <a:r>
              <a:rPr lang="tr-TR" sz="3600" b="1" dirty="0" smtClean="0">
                <a:solidFill>
                  <a:srgbClr val="002060"/>
                </a:solidFill>
              </a:rPr>
              <a:t>)</a:t>
            </a:r>
            <a:endParaRPr lang="tr-TR" sz="3600" b="1" dirty="0">
              <a:solidFill>
                <a:srgbClr val="002060"/>
              </a:solidFill>
            </a:endParaRPr>
          </a:p>
        </p:txBody>
      </p:sp>
      <p:sp>
        <p:nvSpPr>
          <p:cNvPr id="124931" name="İçerik Yer Tutucusu 2"/>
          <p:cNvSpPr>
            <a:spLocks noGrp="1"/>
          </p:cNvSpPr>
          <p:nvPr>
            <p:ph sz="quarter" idx="1"/>
          </p:nvPr>
        </p:nvSpPr>
        <p:spPr>
          <a:xfrm>
            <a:off x="301625" y="1527175"/>
            <a:ext cx="8504238" cy="4572000"/>
          </a:xfrm>
        </p:spPr>
        <p:txBody>
          <a:bodyPr>
            <a:normAutofit fontScale="92500"/>
          </a:bodyPr>
          <a:lstStyle/>
          <a:p>
            <a:pPr marL="0" indent="0">
              <a:buFont typeface="Wingdings 2" pitchFamily="18" charset="2"/>
              <a:buNone/>
            </a:pPr>
            <a:r>
              <a:rPr lang="tr-TR" altLang="tr-TR" smtClean="0"/>
              <a:t>Çeşitli kabuklular, çok ayaklılar, kanatlı ve kanatsız böcekler ve örümcekler bu filumdadır.</a:t>
            </a:r>
          </a:p>
          <a:p>
            <a:pPr marL="0" indent="0" algn="just">
              <a:buFont typeface="Wingdings 2" pitchFamily="18" charset="2"/>
              <a:buNone/>
            </a:pPr>
            <a:r>
              <a:rPr lang="tr-TR" altLang="tr-TR" i="1" smtClean="0"/>
              <a:t>Isapoda</a:t>
            </a:r>
            <a:r>
              <a:rPr lang="tr-TR" altLang="tr-TR" smtClean="0"/>
              <a:t>-(eş ayaklılar), </a:t>
            </a:r>
            <a:r>
              <a:rPr lang="tr-TR" altLang="tr-TR" i="1" smtClean="0"/>
              <a:t>Myriapoda-</a:t>
            </a:r>
            <a:r>
              <a:rPr lang="tr-TR" altLang="tr-TR" smtClean="0"/>
              <a:t>(çok ayaklılar-bin ayaklılar), </a:t>
            </a:r>
            <a:r>
              <a:rPr lang="tr-TR" altLang="tr-TR" i="1" smtClean="0"/>
              <a:t>Arachnida</a:t>
            </a:r>
            <a:r>
              <a:rPr lang="tr-TR" altLang="tr-TR" smtClean="0"/>
              <a:t> (akrepler-</a:t>
            </a:r>
            <a:r>
              <a:rPr lang="tr-TR" altLang="tr-TR" i="1" smtClean="0"/>
              <a:t>Scorpionidea</a:t>
            </a:r>
            <a:r>
              <a:rPr lang="tr-TR" altLang="tr-TR" smtClean="0"/>
              <a:t>, örümcekler -</a:t>
            </a:r>
            <a:r>
              <a:rPr lang="tr-TR" altLang="tr-TR" i="1" smtClean="0"/>
              <a:t>Araneida</a:t>
            </a:r>
            <a:r>
              <a:rPr lang="tr-TR" altLang="tr-TR" smtClean="0"/>
              <a:t>, keneler-</a:t>
            </a:r>
            <a:r>
              <a:rPr lang="tr-TR" altLang="tr-TR" i="1" smtClean="0"/>
              <a:t>Acarina</a:t>
            </a:r>
            <a:r>
              <a:rPr lang="tr-TR" altLang="tr-TR" smtClean="0"/>
              <a:t>), böcekler-</a:t>
            </a:r>
            <a:r>
              <a:rPr lang="tr-TR" altLang="tr-TR" i="1" smtClean="0"/>
              <a:t>Insecta-Hexapoda, </a:t>
            </a:r>
            <a:r>
              <a:rPr lang="tr-TR" altLang="tr-TR" smtClean="0"/>
              <a:t>kanatsız ilkel böcekler</a:t>
            </a:r>
            <a:r>
              <a:rPr lang="tr-TR" altLang="tr-TR" i="1" smtClean="0"/>
              <a:t>-Apterygota, </a:t>
            </a:r>
            <a:r>
              <a:rPr lang="tr-TR" altLang="tr-TR" smtClean="0"/>
              <a:t>gelişmiş böcekler-</a:t>
            </a:r>
            <a:r>
              <a:rPr lang="tr-TR" altLang="tr-TR" i="1" smtClean="0"/>
              <a:t>Pterygota</a:t>
            </a:r>
            <a:r>
              <a:rPr lang="tr-TR" altLang="tr-TR" smtClean="0"/>
              <a:t>, termitler-Isoptera, karıncalar-</a:t>
            </a:r>
            <a:r>
              <a:rPr lang="tr-TR" altLang="tr-TR" i="1" smtClean="0"/>
              <a:t>Formicoidae</a:t>
            </a:r>
            <a:r>
              <a:rPr lang="tr-TR" altLang="tr-TR" smtClean="0"/>
              <a:t>, </a:t>
            </a:r>
            <a:r>
              <a:rPr lang="tr-TR" altLang="tr-TR" i="1" smtClean="0"/>
              <a:t>Hymeoptera, </a:t>
            </a:r>
            <a:r>
              <a:rPr lang="tr-TR" altLang="tr-TR" smtClean="0"/>
              <a:t>Kınkanatlılar-</a:t>
            </a:r>
            <a:r>
              <a:rPr lang="tr-TR" altLang="tr-TR" i="1" smtClean="0"/>
              <a:t>Coleoptera,</a:t>
            </a:r>
            <a:r>
              <a:rPr lang="tr-TR" altLang="tr-TR" smtClean="0"/>
              <a:t> Omurgalılar-</a:t>
            </a:r>
            <a:r>
              <a:rPr lang="tr-TR" altLang="tr-TR" i="1" smtClean="0"/>
              <a:t>Vertebrata.</a:t>
            </a:r>
          </a:p>
        </p:txBody>
      </p:sp>
    </p:spTree>
    <p:extLst>
      <p:ext uri="{BB962C8B-B14F-4D97-AF65-F5344CB8AC3E}">
        <p14:creationId xmlns:p14="http://schemas.microsoft.com/office/powerpoint/2010/main" val="24711376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34400" cy="1112838"/>
          </a:xfrm>
        </p:spPr>
        <p:txBody>
          <a:bodyPr>
            <a:noAutofit/>
          </a:bodyPr>
          <a:lstStyle/>
          <a:p>
            <a:pPr>
              <a:defRPr/>
            </a:pPr>
            <a:r>
              <a:rPr lang="tr-TR" sz="3600" b="1" dirty="0" smtClean="0">
                <a:solidFill>
                  <a:srgbClr val="002060"/>
                </a:solidFill>
              </a:rPr>
              <a:t>Toprakta organik madde ayrışması ve karbon döngüsü</a:t>
            </a:r>
            <a:endParaRPr lang="tr-TR" sz="3600" b="1" dirty="0">
              <a:solidFill>
                <a:srgbClr val="002060"/>
              </a:solidFill>
            </a:endParaRPr>
          </a:p>
        </p:txBody>
      </p:sp>
      <p:sp>
        <p:nvSpPr>
          <p:cNvPr id="125955" name="İçerik Yer Tutucusu 2"/>
          <p:cNvSpPr>
            <a:spLocks noGrp="1"/>
          </p:cNvSpPr>
          <p:nvPr>
            <p:ph sz="quarter" idx="1"/>
          </p:nvPr>
        </p:nvSpPr>
        <p:spPr>
          <a:xfrm>
            <a:off x="301625" y="1268413"/>
            <a:ext cx="8504238" cy="5113337"/>
          </a:xfrm>
        </p:spPr>
        <p:txBody>
          <a:bodyPr>
            <a:normAutofit fontScale="92500" lnSpcReduction="20000"/>
          </a:bodyPr>
          <a:lstStyle/>
          <a:p>
            <a:pPr marL="0" indent="0" algn="just">
              <a:buFont typeface="Wingdings 2" pitchFamily="18" charset="2"/>
              <a:buNone/>
            </a:pPr>
            <a:r>
              <a:rPr lang="tr-TR" altLang="tr-TR" smtClean="0"/>
              <a:t>Organik maddenin değişik süreçler sonucu oluşturduğu üç humus şekli olan  Mull, Moder ve Ham Humus ,orman ekosistemlerde uygun edofik koşullarda döküntü katmanının şiddetle ayrışarak, hızlı bir şekilde toprağa karışması ile oluşur. Mineral toprak yüzeyinde yalnızca yaprak ve çok ince bir çürüme katmanı bulunur, biyolojik aktivitenin çok yüksek olduğu  bir humus şeklidir. Moder, orta derecede mikroorganizma aktivitesi bulunan bir humus formudur. Bu nedenle, humus tabakası toprağa yavaş karışır. Ham humus ise, mineral toprak üzerinde ayrışmaksızın duran, kalın organik döküntüdür.  </a:t>
            </a:r>
          </a:p>
        </p:txBody>
      </p:sp>
    </p:spTree>
    <p:extLst>
      <p:ext uri="{BB962C8B-B14F-4D97-AF65-F5344CB8AC3E}">
        <p14:creationId xmlns:p14="http://schemas.microsoft.com/office/powerpoint/2010/main" val="2697189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dirty="0"/>
          </a:p>
        </p:txBody>
      </p:sp>
      <p:sp>
        <p:nvSpPr>
          <p:cNvPr id="3" name="İçerik Yer Tutucusu 2"/>
          <p:cNvSpPr>
            <a:spLocks noGrp="1"/>
          </p:cNvSpPr>
          <p:nvPr>
            <p:ph sz="quarter" idx="1"/>
          </p:nvPr>
        </p:nvSpPr>
        <p:spPr>
          <a:xfrm>
            <a:off x="301625" y="1125538"/>
            <a:ext cx="8734425" cy="5732462"/>
          </a:xfrm>
        </p:spPr>
        <p:txBody>
          <a:bodyPr>
            <a:normAutofit fontScale="92500" lnSpcReduction="10000"/>
          </a:bodyPr>
          <a:lstStyle/>
          <a:p>
            <a:pPr marL="0" indent="0" algn="just">
              <a:buFont typeface="Wingdings 2" pitchFamily="18" charset="2"/>
              <a:buNone/>
              <a:defRPr/>
            </a:pPr>
            <a:r>
              <a:rPr lang="tr-TR" dirty="0" smtClean="0"/>
              <a:t>Toprak hayvanları çeşitli özelliklerine göre sınıflandırılır. Büyüklük kriterine göre:</a:t>
            </a:r>
          </a:p>
          <a:p>
            <a:pPr marL="514350" indent="-514350" algn="just">
              <a:buFont typeface="+mj-lt"/>
              <a:buAutoNum type="arabicPeriod"/>
              <a:defRPr/>
            </a:pPr>
            <a:r>
              <a:rPr lang="tr-TR" dirty="0" err="1" smtClean="0"/>
              <a:t>Mikrofauna</a:t>
            </a:r>
            <a:r>
              <a:rPr lang="tr-TR" dirty="0" smtClean="0"/>
              <a:t>: 20µm-200µm arasında hayvanlar (</a:t>
            </a:r>
            <a:r>
              <a:rPr lang="tr-TR" dirty="0" err="1" smtClean="0"/>
              <a:t>protozoa</a:t>
            </a:r>
            <a:r>
              <a:rPr lang="tr-TR" dirty="0" smtClean="0"/>
              <a:t>), </a:t>
            </a:r>
          </a:p>
          <a:p>
            <a:pPr marL="514350" indent="-514350" algn="just">
              <a:buFont typeface="+mj-lt"/>
              <a:buAutoNum type="arabicPeriod"/>
              <a:defRPr/>
            </a:pPr>
            <a:r>
              <a:rPr lang="tr-TR" dirty="0" err="1" smtClean="0"/>
              <a:t>Mesofauna</a:t>
            </a:r>
            <a:r>
              <a:rPr lang="tr-TR" dirty="0" smtClean="0"/>
              <a:t> : 200µm-2mm boyutundaki hayvanlar (</a:t>
            </a:r>
            <a:r>
              <a:rPr lang="tr-TR" dirty="0" err="1" smtClean="0"/>
              <a:t>Nematodların</a:t>
            </a:r>
            <a:r>
              <a:rPr lang="tr-TR" dirty="0" smtClean="0"/>
              <a:t> çoğu, </a:t>
            </a:r>
            <a:r>
              <a:rPr lang="tr-TR" dirty="0" err="1" smtClean="0"/>
              <a:t>rotiferler</a:t>
            </a:r>
            <a:r>
              <a:rPr lang="tr-TR" dirty="0" smtClean="0"/>
              <a:t> ve çeşitli gruplara ait üyeler bu grupta bulunur),</a:t>
            </a:r>
          </a:p>
          <a:p>
            <a:pPr marL="514350" indent="-514350" algn="just">
              <a:buFont typeface="+mj-lt"/>
              <a:buAutoNum type="arabicPeriod"/>
              <a:defRPr/>
            </a:pPr>
            <a:r>
              <a:rPr lang="tr-TR" dirty="0" err="1" smtClean="0"/>
              <a:t>Makrofauna</a:t>
            </a:r>
            <a:r>
              <a:rPr lang="tr-TR" dirty="0" smtClean="0"/>
              <a:t>: 2mm-20mm arasında hayvanlar (yer solucanları, salyangoz ve </a:t>
            </a:r>
            <a:r>
              <a:rPr lang="tr-TR" dirty="0" err="1" smtClean="0"/>
              <a:t>arthropoda</a:t>
            </a:r>
            <a:r>
              <a:rPr lang="tr-TR" dirty="0" smtClean="0"/>
              <a:t> grupları ile bazı omurgalılar),</a:t>
            </a:r>
          </a:p>
          <a:p>
            <a:pPr marL="514350" indent="-514350" algn="just">
              <a:buFont typeface="+mj-lt"/>
              <a:buAutoNum type="arabicPeriod"/>
              <a:defRPr/>
            </a:pPr>
            <a:r>
              <a:rPr lang="tr-TR" dirty="0" err="1" smtClean="0"/>
              <a:t>Megafauna</a:t>
            </a:r>
            <a:r>
              <a:rPr lang="tr-TR" dirty="0" smtClean="0"/>
              <a:t> : 20mm’den büyük (</a:t>
            </a:r>
            <a:r>
              <a:rPr lang="tr-TR" dirty="0" err="1" smtClean="0"/>
              <a:t>earthworms</a:t>
            </a:r>
            <a:r>
              <a:rPr lang="tr-TR" dirty="0" smtClean="0"/>
              <a:t>, </a:t>
            </a:r>
            <a:r>
              <a:rPr lang="tr-TR" dirty="0" err="1" smtClean="0"/>
              <a:t>snails</a:t>
            </a:r>
            <a:r>
              <a:rPr lang="tr-TR" dirty="0" smtClean="0"/>
              <a:t>, </a:t>
            </a:r>
            <a:r>
              <a:rPr lang="tr-TR" dirty="0" err="1" smtClean="0"/>
              <a:t>myriapods</a:t>
            </a:r>
            <a:r>
              <a:rPr lang="tr-TR" dirty="0" smtClean="0"/>
              <a:t>, </a:t>
            </a:r>
            <a:r>
              <a:rPr lang="tr-TR" dirty="0" err="1" smtClean="0"/>
              <a:t>vertebrates</a:t>
            </a:r>
            <a:r>
              <a:rPr lang="tr-TR" dirty="0" smtClean="0"/>
              <a:t>). </a:t>
            </a:r>
            <a:endParaRPr lang="tr-TR" dirty="0"/>
          </a:p>
        </p:txBody>
      </p:sp>
    </p:spTree>
    <p:extLst>
      <p:ext uri="{BB962C8B-B14F-4D97-AF65-F5344CB8AC3E}">
        <p14:creationId xmlns:p14="http://schemas.microsoft.com/office/powerpoint/2010/main" val="3453105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err="1" smtClean="0">
                <a:solidFill>
                  <a:srgbClr val="002060"/>
                </a:solidFill>
              </a:rPr>
              <a:t>Mikrofauna</a:t>
            </a:r>
            <a:r>
              <a:rPr lang="tr-TR" sz="3600" b="1" dirty="0" smtClean="0">
                <a:solidFill>
                  <a:srgbClr val="002060"/>
                </a:solidFill>
              </a:rPr>
              <a:t> </a:t>
            </a:r>
            <a:endParaRPr lang="tr-TR" sz="3600" b="1" dirty="0">
              <a:solidFill>
                <a:srgbClr val="002060"/>
              </a:solidFill>
            </a:endParaRPr>
          </a:p>
        </p:txBody>
      </p:sp>
      <p:sp>
        <p:nvSpPr>
          <p:cNvPr id="112643" name="İçerik Yer Tutucusu 2"/>
          <p:cNvSpPr>
            <a:spLocks noGrp="1"/>
          </p:cNvSpPr>
          <p:nvPr>
            <p:ph sz="quarter" idx="1"/>
          </p:nvPr>
        </p:nvSpPr>
        <p:spPr>
          <a:xfrm>
            <a:off x="301625" y="1527175"/>
            <a:ext cx="8504238" cy="4572000"/>
          </a:xfrm>
        </p:spPr>
        <p:txBody>
          <a:bodyPr>
            <a:normAutofit fontScale="92500" lnSpcReduction="20000"/>
          </a:bodyPr>
          <a:lstStyle/>
          <a:p>
            <a:pPr marL="0" indent="0" algn="just">
              <a:buFont typeface="Wingdings 2" pitchFamily="18" charset="2"/>
              <a:buNone/>
            </a:pPr>
            <a:r>
              <a:rPr lang="tr-TR" altLang="tr-TR" smtClean="0"/>
              <a:t>Bu grupta yer alan tek hücreli, çoğunluk fotosentetik olamayan canlılar yüksek protistler olarak tanımlanan ökaryatik organizmalardır. Protozoalar içinde hayvanlarda parazit olan ve malarya gibi önemli hastalıklara neden olan türler olduğu gibi, yüksek organizmalar ile mutualistik ilişki içinde yaşayan diğer çeşitler de bulunur. Örneğin bazı flagellatlar, termitlerin sindirim sisteminde yaşar ve bu böceklerin odun dokuları sindirmesinde önemli rol oynarlar.  Serbest yaşayan protozoa türleri toprak, tatlı su ve deniz ortamında yaygındır. </a:t>
            </a:r>
          </a:p>
        </p:txBody>
      </p:sp>
    </p:spTree>
    <p:extLst>
      <p:ext uri="{BB962C8B-B14F-4D97-AF65-F5344CB8AC3E}">
        <p14:creationId xmlns:p14="http://schemas.microsoft.com/office/powerpoint/2010/main" val="1717868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err="1" smtClean="0">
                <a:solidFill>
                  <a:srgbClr val="002060"/>
                </a:solidFill>
              </a:rPr>
              <a:t>Protozoalar</a:t>
            </a:r>
            <a:r>
              <a:rPr lang="tr-TR" sz="3600" b="1" dirty="0" smtClean="0">
                <a:solidFill>
                  <a:srgbClr val="002060"/>
                </a:solidFill>
              </a:rPr>
              <a:t>  </a:t>
            </a:r>
            <a:endParaRPr lang="tr-TR" sz="3600" b="1" dirty="0">
              <a:solidFill>
                <a:srgbClr val="002060"/>
              </a:solidFill>
            </a:endParaRPr>
          </a:p>
        </p:txBody>
      </p:sp>
      <p:sp>
        <p:nvSpPr>
          <p:cNvPr id="113667" name="İçerik Yer Tutucusu 2"/>
          <p:cNvSpPr>
            <a:spLocks noGrp="1"/>
          </p:cNvSpPr>
          <p:nvPr>
            <p:ph sz="quarter" idx="1"/>
          </p:nvPr>
        </p:nvSpPr>
        <p:spPr>
          <a:xfrm>
            <a:off x="323850" y="1412875"/>
            <a:ext cx="8504238" cy="4572000"/>
          </a:xfrm>
        </p:spPr>
        <p:txBody>
          <a:bodyPr>
            <a:normAutofit fontScale="92500" lnSpcReduction="10000"/>
          </a:bodyPr>
          <a:lstStyle/>
          <a:p>
            <a:pPr marL="0" indent="0" algn="just">
              <a:buFont typeface="Wingdings 2" pitchFamily="18" charset="2"/>
              <a:buNone/>
            </a:pPr>
            <a:r>
              <a:rPr lang="tr-TR" altLang="tr-TR" smtClean="0"/>
              <a:t>Bu organizmalar toprak kümelerinin etrafındaki su filmi katmanında, kısmen su ile dolu gözeneklerde gelişirler. Çevre koşullarının olumsuz olduğu dönemlerde, örneğin kuraklıkta kist (cyst) adı verilen dayanıklı formlar oluştururlar. Protozoalar dört grup altında oluşurlar:</a:t>
            </a:r>
          </a:p>
          <a:p>
            <a:pPr marL="0" indent="0" algn="just">
              <a:buFont typeface="Wingdings 2" pitchFamily="18" charset="2"/>
              <a:buNone/>
            </a:pPr>
            <a:r>
              <a:rPr lang="tr-TR" altLang="tr-TR" smtClean="0"/>
              <a:t>1.  Amoebae (Scarcodina: Kök ayaklılar-Rhizopoda);</a:t>
            </a:r>
          </a:p>
          <a:p>
            <a:pPr marL="0" indent="0" algn="just">
              <a:buFont typeface="Wingdings 2" pitchFamily="18" charset="2"/>
              <a:buNone/>
            </a:pPr>
            <a:r>
              <a:rPr lang="tr-TR" altLang="tr-TR" smtClean="0"/>
              <a:t>En tanınmışları: </a:t>
            </a:r>
            <a:r>
              <a:rPr lang="tr-TR" altLang="tr-TR" i="1" smtClean="0"/>
              <a:t>Amoebina, Testaceae</a:t>
            </a:r>
          </a:p>
          <a:p>
            <a:pPr marL="0" indent="0" algn="just">
              <a:buFont typeface="Wingdings 2" pitchFamily="18" charset="2"/>
              <a:buNone/>
            </a:pPr>
            <a:r>
              <a:rPr lang="tr-TR" altLang="tr-TR" smtClean="0"/>
              <a:t>2. Flagellatlar (Mastigophora: Kamçılı  Hayvancıklar)</a:t>
            </a:r>
          </a:p>
          <a:p>
            <a:pPr marL="0" indent="0" algn="just">
              <a:buFont typeface="Wingdings 2" pitchFamily="18" charset="2"/>
              <a:buNone/>
            </a:pPr>
            <a:r>
              <a:rPr lang="tr-TR" altLang="tr-TR" smtClean="0"/>
              <a:t>En tanınmışları: </a:t>
            </a:r>
            <a:r>
              <a:rPr lang="tr-TR" altLang="tr-TR" i="1" smtClean="0"/>
              <a:t>Phytoflagellatlar, Zooflagellatlar</a:t>
            </a:r>
          </a:p>
        </p:txBody>
      </p:sp>
    </p:spTree>
    <p:extLst>
      <p:ext uri="{BB962C8B-B14F-4D97-AF65-F5344CB8AC3E}">
        <p14:creationId xmlns:p14="http://schemas.microsoft.com/office/powerpoint/2010/main" val="1907300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err="1" smtClean="0">
                <a:solidFill>
                  <a:srgbClr val="002060"/>
                </a:solidFill>
              </a:rPr>
              <a:t>Protozoalar</a:t>
            </a:r>
            <a:r>
              <a:rPr lang="tr-TR" sz="3600" b="1" dirty="0" smtClean="0">
                <a:solidFill>
                  <a:srgbClr val="002060"/>
                </a:solidFill>
              </a:rPr>
              <a:t> </a:t>
            </a:r>
            <a:endParaRPr lang="tr-TR" sz="3600" b="1" dirty="0">
              <a:solidFill>
                <a:srgbClr val="002060"/>
              </a:solidFill>
            </a:endParaRPr>
          </a:p>
        </p:txBody>
      </p:sp>
      <p:sp>
        <p:nvSpPr>
          <p:cNvPr id="3" name="İçerik Yer Tutucusu 2"/>
          <p:cNvSpPr>
            <a:spLocks noGrp="1"/>
          </p:cNvSpPr>
          <p:nvPr>
            <p:ph sz="quarter" idx="1"/>
          </p:nvPr>
        </p:nvSpPr>
        <p:spPr>
          <a:xfrm>
            <a:off x="395288" y="1268413"/>
            <a:ext cx="8497887" cy="5113337"/>
          </a:xfrm>
        </p:spPr>
        <p:txBody>
          <a:bodyPr>
            <a:normAutofit fontScale="92500" lnSpcReduction="10000"/>
          </a:bodyPr>
          <a:lstStyle/>
          <a:p>
            <a:pPr marL="0" indent="0">
              <a:buFont typeface="Wingdings 2" pitchFamily="18" charset="2"/>
              <a:buNone/>
              <a:defRPr/>
            </a:pPr>
            <a:r>
              <a:rPr lang="pt-BR" dirty="0" smtClean="0"/>
              <a:t>3. Ciliata (İnfussoria: Kirpikliler)</a:t>
            </a:r>
            <a:endParaRPr lang="tr-TR" dirty="0" smtClean="0"/>
          </a:p>
          <a:p>
            <a:pPr marL="0" indent="0">
              <a:buFont typeface="Wingdings 2" pitchFamily="18" charset="2"/>
              <a:buNone/>
              <a:defRPr/>
            </a:pPr>
            <a:r>
              <a:rPr lang="tr-TR" dirty="0" smtClean="0"/>
              <a:t>En tanınmışları: </a:t>
            </a:r>
            <a:r>
              <a:rPr lang="tr-TR" i="1" dirty="0" err="1" smtClean="0"/>
              <a:t>Colpoda</a:t>
            </a:r>
            <a:r>
              <a:rPr lang="tr-TR" i="1" dirty="0" smtClean="0"/>
              <a:t>, </a:t>
            </a:r>
            <a:r>
              <a:rPr lang="tr-TR" i="1" dirty="0" err="1" smtClean="0"/>
              <a:t>Stylonychia</a:t>
            </a:r>
            <a:r>
              <a:rPr lang="tr-TR" i="1" dirty="0" smtClean="0"/>
              <a:t>, </a:t>
            </a:r>
            <a:r>
              <a:rPr lang="tr-TR" i="1" dirty="0" err="1" smtClean="0"/>
              <a:t>Mytilus</a:t>
            </a:r>
            <a:endParaRPr lang="pt-BR" i="1" dirty="0" smtClean="0"/>
          </a:p>
          <a:p>
            <a:pPr marL="0" indent="0">
              <a:buFont typeface="Wingdings 2" pitchFamily="18" charset="2"/>
              <a:buNone/>
              <a:defRPr/>
            </a:pPr>
            <a:r>
              <a:rPr lang="pt-BR" dirty="0" smtClean="0"/>
              <a:t>4. Sporozoa (Telospirida) </a:t>
            </a:r>
            <a:endParaRPr lang="tr-TR" dirty="0" smtClean="0"/>
          </a:p>
          <a:p>
            <a:pPr marL="0" indent="0">
              <a:buFont typeface="Wingdings 2" pitchFamily="18" charset="2"/>
              <a:buNone/>
              <a:defRPr/>
            </a:pPr>
            <a:r>
              <a:rPr lang="tr-TR" dirty="0" smtClean="0"/>
              <a:t>En tanınmışı: </a:t>
            </a:r>
            <a:r>
              <a:rPr lang="tr-TR" i="1" dirty="0" err="1" smtClean="0"/>
              <a:t>Chilopodlar</a:t>
            </a:r>
            <a:endParaRPr lang="tr-TR" i="1" dirty="0" smtClean="0"/>
          </a:p>
          <a:p>
            <a:pPr marL="0" indent="0" algn="just">
              <a:buFont typeface="Wingdings 2" pitchFamily="18" charset="2"/>
              <a:buNone/>
              <a:defRPr/>
            </a:pPr>
            <a:r>
              <a:rPr lang="tr-TR" dirty="0" err="1" smtClean="0"/>
              <a:t>Protozoalar</a:t>
            </a:r>
            <a:r>
              <a:rPr lang="tr-TR" dirty="0" smtClean="0"/>
              <a:t>, toprağın mikro hayvan varlığının çeşit ve sayı bakımından en zengin gruplarından birini oluştururlar.  Genel olarak kar erimelerinden sonra ilkbaharda en yüksek düzeydedirler. Yaz ve sonbaharda ise yağışlardan sonra sayıları artar. </a:t>
            </a:r>
            <a:r>
              <a:rPr lang="tr-TR" dirty="0" err="1" smtClean="0"/>
              <a:t>Hetetrofik</a:t>
            </a:r>
            <a:r>
              <a:rPr lang="tr-TR" dirty="0" smtClean="0"/>
              <a:t> beslenme özelliği, sıcaklık istekleri 18-22</a:t>
            </a:r>
            <a:r>
              <a:rPr lang="tr-TR" baseline="30000" dirty="0" smtClean="0"/>
              <a:t>0</a:t>
            </a:r>
            <a:r>
              <a:rPr lang="tr-TR" dirty="0" smtClean="0"/>
              <a:t>C ve </a:t>
            </a:r>
            <a:r>
              <a:rPr lang="tr-TR" dirty="0" err="1" smtClean="0"/>
              <a:t>nötral</a:t>
            </a:r>
            <a:r>
              <a:rPr lang="tr-TR" dirty="0" smtClean="0"/>
              <a:t> </a:t>
            </a:r>
            <a:r>
              <a:rPr lang="tr-TR" dirty="0" err="1" smtClean="0"/>
              <a:t>pH</a:t>
            </a:r>
            <a:r>
              <a:rPr lang="tr-TR" dirty="0"/>
              <a:t> </a:t>
            </a:r>
            <a:r>
              <a:rPr lang="tr-TR" dirty="0" smtClean="0"/>
              <a:t>da yaşayabilirler.</a:t>
            </a:r>
            <a:endParaRPr lang="pt-BR" dirty="0" smtClean="0"/>
          </a:p>
          <a:p>
            <a:pPr>
              <a:defRPr/>
            </a:pPr>
            <a:endParaRPr lang="tr-TR" dirty="0"/>
          </a:p>
        </p:txBody>
      </p:sp>
    </p:spTree>
    <p:extLst>
      <p:ext uri="{BB962C8B-B14F-4D97-AF65-F5344CB8AC3E}">
        <p14:creationId xmlns:p14="http://schemas.microsoft.com/office/powerpoint/2010/main" val="1560252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34400" cy="463550"/>
          </a:xfrm>
        </p:spPr>
        <p:txBody>
          <a:bodyPr>
            <a:noAutofit/>
          </a:bodyPr>
          <a:lstStyle/>
          <a:p>
            <a:pPr>
              <a:defRPr/>
            </a:pPr>
            <a:r>
              <a:rPr lang="tr-TR" sz="3600" b="1" dirty="0" err="1" smtClean="0">
                <a:solidFill>
                  <a:srgbClr val="002060"/>
                </a:solidFill>
              </a:rPr>
              <a:t>Mesofauna</a:t>
            </a:r>
            <a:r>
              <a:rPr lang="tr-TR" sz="3600" b="1" dirty="0" smtClean="0">
                <a:solidFill>
                  <a:srgbClr val="002060"/>
                </a:solidFill>
              </a:rPr>
              <a:t> (toprak hayvanları) </a:t>
            </a:r>
            <a:endParaRPr lang="tr-TR" sz="3600" b="1" dirty="0">
              <a:solidFill>
                <a:srgbClr val="002060"/>
              </a:solidFill>
            </a:endParaRPr>
          </a:p>
        </p:txBody>
      </p:sp>
      <p:sp>
        <p:nvSpPr>
          <p:cNvPr id="3" name="İçerik Yer Tutucusu 2"/>
          <p:cNvSpPr>
            <a:spLocks noGrp="1"/>
          </p:cNvSpPr>
          <p:nvPr>
            <p:ph sz="quarter" idx="1"/>
          </p:nvPr>
        </p:nvSpPr>
        <p:spPr>
          <a:xfrm>
            <a:off x="250825" y="836613"/>
            <a:ext cx="8504238" cy="5616575"/>
          </a:xfrm>
        </p:spPr>
        <p:txBody>
          <a:bodyPr>
            <a:normAutofit fontScale="92500" lnSpcReduction="20000"/>
          </a:bodyPr>
          <a:lstStyle/>
          <a:p>
            <a:pPr marL="0" indent="0" algn="just">
              <a:buFont typeface="Wingdings 2" pitchFamily="18" charset="2"/>
              <a:buNone/>
              <a:defRPr/>
            </a:pPr>
            <a:r>
              <a:rPr lang="tr-TR" dirty="0" smtClean="0"/>
              <a:t>Çok hücreli toprak hayvanlarıdırlar. Bunlar türsel ve bireysel zenginlik yönünden orman ve çayır topraklarında yaygındırlar. Kimyasal girdilerden özellikle gübre ve pestisitlerden fauna </a:t>
            </a:r>
            <a:r>
              <a:rPr lang="tr-TR" dirty="0" err="1" smtClean="0"/>
              <a:t>komünite</a:t>
            </a:r>
            <a:r>
              <a:rPr lang="tr-TR" dirty="0" smtClean="0"/>
              <a:t>  ve </a:t>
            </a:r>
            <a:r>
              <a:rPr lang="tr-TR" dirty="0" err="1" smtClean="0"/>
              <a:t>populasyonları</a:t>
            </a:r>
            <a:r>
              <a:rPr lang="tr-TR" dirty="0" smtClean="0"/>
              <a:t> önemli düzeyde etkilenmektedirler. Bu nedenle tarım topraklarında ekolojik katkıları en az düzeydedir.  Toprak faunası sınıflandırılmasında kriterler:</a:t>
            </a:r>
          </a:p>
          <a:p>
            <a:pPr algn="just">
              <a:defRPr/>
            </a:pPr>
            <a:r>
              <a:rPr lang="tr-TR" dirty="0" smtClean="0"/>
              <a:t>Toprakta barınma(bulunma) zamanı,</a:t>
            </a:r>
          </a:p>
          <a:p>
            <a:pPr algn="just">
              <a:defRPr/>
            </a:pPr>
            <a:r>
              <a:rPr lang="tr-TR" dirty="0" smtClean="0"/>
              <a:t>Hayvanların habitat tercihi,</a:t>
            </a:r>
          </a:p>
          <a:p>
            <a:pPr algn="just">
              <a:defRPr/>
            </a:pPr>
            <a:r>
              <a:rPr lang="tr-TR" dirty="0" smtClean="0"/>
              <a:t>Beslenme yöntemleri,</a:t>
            </a:r>
          </a:p>
          <a:p>
            <a:pPr algn="just">
              <a:defRPr/>
            </a:pPr>
            <a:r>
              <a:rPr lang="tr-TR" dirty="0" smtClean="0"/>
              <a:t>Hareket özellikleri, </a:t>
            </a:r>
          </a:p>
          <a:p>
            <a:pPr algn="just">
              <a:defRPr/>
            </a:pPr>
            <a:r>
              <a:rPr lang="tr-TR" dirty="0" smtClean="0"/>
              <a:t>Büyüklükleri.</a:t>
            </a:r>
            <a:endParaRPr lang="tr-TR" dirty="0"/>
          </a:p>
        </p:txBody>
      </p:sp>
    </p:spTree>
    <p:extLst>
      <p:ext uri="{BB962C8B-B14F-4D97-AF65-F5344CB8AC3E}">
        <p14:creationId xmlns:p14="http://schemas.microsoft.com/office/powerpoint/2010/main" val="1552279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01625" y="228600"/>
            <a:ext cx="8534400" cy="823913"/>
          </a:xfrm>
        </p:spPr>
        <p:txBody>
          <a:bodyPr>
            <a:normAutofit/>
          </a:bodyPr>
          <a:lstStyle/>
          <a:p>
            <a:pPr>
              <a:defRPr/>
            </a:pPr>
            <a:r>
              <a:rPr lang="tr-TR" sz="3600" b="1" dirty="0" err="1" smtClean="0">
                <a:solidFill>
                  <a:srgbClr val="002060"/>
                </a:solidFill>
              </a:rPr>
              <a:t>Nematodlar</a:t>
            </a:r>
            <a:r>
              <a:rPr lang="tr-TR" sz="3600" b="1" dirty="0" smtClean="0">
                <a:solidFill>
                  <a:srgbClr val="002060"/>
                </a:solidFill>
              </a:rPr>
              <a:t> </a:t>
            </a:r>
            <a:endParaRPr lang="tr-TR" sz="3600" b="1" dirty="0">
              <a:solidFill>
                <a:srgbClr val="002060"/>
              </a:solidFill>
            </a:endParaRPr>
          </a:p>
        </p:txBody>
      </p:sp>
      <p:sp>
        <p:nvSpPr>
          <p:cNvPr id="3" name="İçerik Yer Tutucusu 2"/>
          <p:cNvSpPr>
            <a:spLocks noGrp="1"/>
          </p:cNvSpPr>
          <p:nvPr>
            <p:ph sz="quarter" idx="1"/>
          </p:nvPr>
        </p:nvSpPr>
        <p:spPr>
          <a:xfrm>
            <a:off x="301625" y="1196975"/>
            <a:ext cx="8504238" cy="4902200"/>
          </a:xfrm>
        </p:spPr>
        <p:txBody>
          <a:bodyPr>
            <a:normAutofit fontScale="92500" lnSpcReduction="20000"/>
          </a:bodyPr>
          <a:lstStyle/>
          <a:p>
            <a:pPr marL="0" indent="0" algn="just">
              <a:buFont typeface="Wingdings 2" pitchFamily="18" charset="2"/>
              <a:buNone/>
              <a:defRPr/>
            </a:pPr>
            <a:r>
              <a:rPr lang="tr-TR" dirty="0" smtClean="0"/>
              <a:t>Bu canlılar özellikle bitki köklerinin yoğun olduğu yerlerde yüksek sayıda bulunurlar. Hızlı üreme yeteneğinde olduklarından yılda 5-6 kere </a:t>
            </a:r>
            <a:r>
              <a:rPr lang="tr-TR" dirty="0" err="1" smtClean="0"/>
              <a:t>generasyon</a:t>
            </a:r>
            <a:r>
              <a:rPr lang="tr-TR" dirty="0" smtClean="0"/>
              <a:t> oluşturabilirler. Serbest yaşayan </a:t>
            </a:r>
            <a:r>
              <a:rPr lang="tr-TR" dirty="0" err="1" smtClean="0"/>
              <a:t>nematod</a:t>
            </a:r>
            <a:r>
              <a:rPr lang="tr-TR" dirty="0" smtClean="0"/>
              <a:t> faunasının beslenme şekillerine göre gruplar altında toplanırlar:</a:t>
            </a:r>
          </a:p>
          <a:p>
            <a:pPr marL="514350" indent="-514350" algn="just">
              <a:buFont typeface="+mj-lt"/>
              <a:buAutoNum type="arabicPeriod"/>
              <a:defRPr/>
            </a:pPr>
            <a:r>
              <a:rPr lang="tr-TR" dirty="0" smtClean="0"/>
              <a:t> Canlı bitki köklerinin özleri ile beslenenler,</a:t>
            </a:r>
          </a:p>
          <a:p>
            <a:pPr marL="514350" indent="-514350" algn="just">
              <a:buFont typeface="+mj-lt"/>
              <a:buAutoNum type="arabicPeriod"/>
              <a:defRPr/>
            </a:pPr>
            <a:r>
              <a:rPr lang="tr-TR" dirty="0" smtClean="0"/>
              <a:t>Mantar alg florası ile </a:t>
            </a:r>
            <a:r>
              <a:rPr lang="tr-TR" dirty="0" err="1" smtClean="0"/>
              <a:t>besenenler</a:t>
            </a:r>
            <a:r>
              <a:rPr lang="tr-TR" dirty="0" smtClean="0"/>
              <a:t>,</a:t>
            </a:r>
          </a:p>
          <a:p>
            <a:pPr marL="514350" indent="-514350" algn="just">
              <a:buFont typeface="+mj-lt"/>
              <a:buAutoNum type="arabicPeriod"/>
              <a:defRPr/>
            </a:pPr>
            <a:r>
              <a:rPr lang="tr-TR" dirty="0"/>
              <a:t> B</a:t>
            </a:r>
            <a:r>
              <a:rPr lang="tr-TR" dirty="0" smtClean="0"/>
              <a:t>akteriler ile beslenenler,</a:t>
            </a:r>
          </a:p>
          <a:p>
            <a:pPr marL="514350" indent="-514350" algn="just">
              <a:buFont typeface="+mj-lt"/>
              <a:buAutoNum type="arabicPeriod"/>
              <a:defRPr/>
            </a:pPr>
            <a:r>
              <a:rPr lang="tr-TR" dirty="0" err="1" smtClean="0"/>
              <a:t>Protozoa</a:t>
            </a:r>
            <a:r>
              <a:rPr lang="tr-TR" dirty="0" smtClean="0"/>
              <a:t>, </a:t>
            </a:r>
            <a:r>
              <a:rPr lang="tr-TR" dirty="0" err="1" smtClean="0"/>
              <a:t>rotator</a:t>
            </a:r>
            <a:r>
              <a:rPr lang="tr-TR" dirty="0" smtClean="0"/>
              <a:t> ve diğer </a:t>
            </a:r>
            <a:r>
              <a:rPr lang="tr-TR" dirty="0" err="1" smtClean="0"/>
              <a:t>nematodlar</a:t>
            </a:r>
            <a:r>
              <a:rPr lang="tr-TR" dirty="0" smtClean="0"/>
              <a:t> ile beslenenler,</a:t>
            </a:r>
          </a:p>
          <a:p>
            <a:pPr marL="514350" indent="-514350" algn="just">
              <a:buFont typeface="+mj-lt"/>
              <a:buAutoNum type="arabicPeriod"/>
              <a:defRPr/>
            </a:pPr>
            <a:r>
              <a:rPr lang="tr-TR" dirty="0" smtClean="0"/>
              <a:t>Çürümekte olan maddeler ile beslenenler.</a:t>
            </a:r>
            <a:endParaRPr lang="tr-TR" dirty="0"/>
          </a:p>
        </p:txBody>
      </p:sp>
    </p:spTree>
    <p:extLst>
      <p:ext uri="{BB962C8B-B14F-4D97-AF65-F5344CB8AC3E}">
        <p14:creationId xmlns:p14="http://schemas.microsoft.com/office/powerpoint/2010/main" val="39799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err="1">
                <a:solidFill>
                  <a:srgbClr val="002060"/>
                </a:solidFill>
              </a:rPr>
              <a:t>Nematodlar</a:t>
            </a:r>
            <a:r>
              <a:rPr lang="tr-TR" sz="3600" b="1" dirty="0">
                <a:solidFill>
                  <a:srgbClr val="002060"/>
                </a:solidFill>
              </a:rPr>
              <a:t> </a:t>
            </a:r>
          </a:p>
        </p:txBody>
      </p:sp>
      <p:sp>
        <p:nvSpPr>
          <p:cNvPr id="3" name="İçerik Yer Tutucusu 2"/>
          <p:cNvSpPr>
            <a:spLocks noGrp="1"/>
          </p:cNvSpPr>
          <p:nvPr>
            <p:ph sz="quarter" idx="1"/>
          </p:nvPr>
        </p:nvSpPr>
        <p:spPr>
          <a:xfrm>
            <a:off x="301625" y="1196975"/>
            <a:ext cx="8504238" cy="5256213"/>
          </a:xfrm>
        </p:spPr>
        <p:txBody>
          <a:bodyPr>
            <a:normAutofit fontScale="92500" lnSpcReduction="20000"/>
          </a:bodyPr>
          <a:lstStyle/>
          <a:p>
            <a:pPr marL="0" indent="0" algn="just">
              <a:buFont typeface="Wingdings 2" pitchFamily="18" charset="2"/>
              <a:buNone/>
              <a:defRPr/>
            </a:pPr>
            <a:r>
              <a:rPr lang="tr-TR" dirty="0" err="1" smtClean="0"/>
              <a:t>Nematodlar</a:t>
            </a:r>
            <a:r>
              <a:rPr lang="tr-TR" dirty="0" smtClean="0"/>
              <a:t>, topraktaki organik maddelerin ayrıştırma, değişim ve oluşmasında rol oynarlar. </a:t>
            </a:r>
            <a:r>
              <a:rPr lang="tr-TR" dirty="0" err="1" smtClean="0"/>
              <a:t>Nematodların</a:t>
            </a:r>
            <a:r>
              <a:rPr lang="tr-TR" dirty="0" smtClean="0"/>
              <a:t> ekolojik rolleri üç ana grupta toplanabilir: </a:t>
            </a:r>
          </a:p>
          <a:p>
            <a:pPr marL="514350" indent="-514350" algn="just">
              <a:buFont typeface="Wingdings 2" pitchFamily="18" charset="2"/>
              <a:buAutoNum type="arabicPeriod"/>
              <a:defRPr/>
            </a:pPr>
            <a:r>
              <a:rPr lang="tr-TR" dirty="0" err="1" smtClean="0"/>
              <a:t>Nematodların</a:t>
            </a:r>
            <a:r>
              <a:rPr lang="tr-TR" dirty="0" smtClean="0"/>
              <a:t> bir kısmı bitki ve alglerle beslendiklerinden önemli zararlara neden olurlar.</a:t>
            </a:r>
          </a:p>
          <a:p>
            <a:pPr marL="514350" indent="-514350" algn="just">
              <a:buFont typeface="Wingdings 2" pitchFamily="18" charset="2"/>
              <a:buAutoNum type="arabicPeriod"/>
              <a:defRPr/>
            </a:pPr>
            <a:r>
              <a:rPr lang="tr-TR" dirty="0" smtClean="0"/>
              <a:t>Toprakta ayrışma durumundaki organik </a:t>
            </a:r>
            <a:r>
              <a:rPr lang="tr-TR" dirty="0" err="1" smtClean="0"/>
              <a:t>substratlara</a:t>
            </a:r>
            <a:r>
              <a:rPr lang="tr-TR" dirty="0" smtClean="0"/>
              <a:t> etkide bulunan </a:t>
            </a:r>
            <a:r>
              <a:rPr lang="tr-TR" dirty="0" err="1" smtClean="0"/>
              <a:t>mikroflora</a:t>
            </a:r>
            <a:r>
              <a:rPr lang="tr-TR" dirty="0" smtClean="0"/>
              <a:t> üzerine </a:t>
            </a:r>
            <a:r>
              <a:rPr lang="tr-TR" dirty="0" err="1" smtClean="0"/>
              <a:t>predatör</a:t>
            </a:r>
            <a:r>
              <a:rPr lang="tr-TR" dirty="0" smtClean="0"/>
              <a:t> etki ile önem kazanırlar.</a:t>
            </a:r>
          </a:p>
          <a:p>
            <a:pPr marL="514350" indent="-514350" algn="just">
              <a:buFont typeface="Wingdings 2" pitchFamily="18" charset="2"/>
              <a:buAutoNum type="arabicPeriod"/>
              <a:defRPr/>
            </a:pPr>
            <a:r>
              <a:rPr lang="tr-TR" b="1" i="1" dirty="0" err="1" smtClean="0"/>
              <a:t>Monochus</a:t>
            </a:r>
            <a:r>
              <a:rPr lang="tr-TR" dirty="0" smtClean="0"/>
              <a:t> türü </a:t>
            </a:r>
            <a:r>
              <a:rPr lang="tr-TR" dirty="0" err="1" smtClean="0"/>
              <a:t>nematodların</a:t>
            </a:r>
            <a:r>
              <a:rPr lang="tr-TR" dirty="0" smtClean="0"/>
              <a:t> diğer bitki paraziti </a:t>
            </a:r>
            <a:r>
              <a:rPr lang="tr-TR" dirty="0" err="1" smtClean="0"/>
              <a:t>nemotodların</a:t>
            </a:r>
            <a:r>
              <a:rPr lang="tr-TR" dirty="0" smtClean="0"/>
              <a:t> biyolojik kontrolünde kullanılması önerilmektedir.  </a:t>
            </a:r>
            <a:endParaRPr lang="tr-TR" dirty="0"/>
          </a:p>
        </p:txBody>
      </p:sp>
    </p:spTree>
    <p:extLst>
      <p:ext uri="{BB962C8B-B14F-4D97-AF65-F5344CB8AC3E}">
        <p14:creationId xmlns:p14="http://schemas.microsoft.com/office/powerpoint/2010/main" val="4179774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defRPr/>
            </a:pPr>
            <a:r>
              <a:rPr lang="tr-TR" sz="3600" b="1" dirty="0" err="1" smtClean="0">
                <a:solidFill>
                  <a:srgbClr val="002060"/>
                </a:solidFill>
              </a:rPr>
              <a:t>Makrofauna</a:t>
            </a:r>
            <a:r>
              <a:rPr lang="tr-TR" sz="3600" b="1" dirty="0" smtClean="0">
                <a:solidFill>
                  <a:srgbClr val="002060"/>
                </a:solidFill>
              </a:rPr>
              <a:t>: Yer Solucanları (</a:t>
            </a:r>
            <a:r>
              <a:rPr lang="tr-TR" sz="3600" b="1" i="1" dirty="0" err="1">
                <a:solidFill>
                  <a:srgbClr val="002060"/>
                </a:solidFill>
              </a:rPr>
              <a:t>O</a:t>
            </a:r>
            <a:r>
              <a:rPr lang="tr-TR" sz="3600" b="1" i="1" dirty="0" err="1" smtClean="0">
                <a:solidFill>
                  <a:srgbClr val="002060"/>
                </a:solidFill>
              </a:rPr>
              <a:t>ligochaeta</a:t>
            </a:r>
            <a:r>
              <a:rPr lang="tr-TR" sz="3600" b="1" dirty="0" smtClean="0">
                <a:solidFill>
                  <a:srgbClr val="002060"/>
                </a:solidFill>
              </a:rPr>
              <a:t>)</a:t>
            </a:r>
            <a:endParaRPr lang="tr-TR" sz="3600" b="1" dirty="0">
              <a:solidFill>
                <a:srgbClr val="002060"/>
              </a:solidFill>
            </a:endParaRPr>
          </a:p>
        </p:txBody>
      </p:sp>
      <p:sp>
        <p:nvSpPr>
          <p:cNvPr id="118787" name="İçerik Yer Tutucusu 2"/>
          <p:cNvSpPr>
            <a:spLocks noGrp="1"/>
          </p:cNvSpPr>
          <p:nvPr>
            <p:ph sz="quarter" idx="1"/>
          </p:nvPr>
        </p:nvSpPr>
        <p:spPr>
          <a:xfrm>
            <a:off x="323850" y="1341438"/>
            <a:ext cx="8504238" cy="5003800"/>
          </a:xfrm>
        </p:spPr>
        <p:txBody>
          <a:bodyPr>
            <a:normAutofit fontScale="92500"/>
          </a:bodyPr>
          <a:lstStyle/>
          <a:p>
            <a:pPr marL="0" indent="0" algn="just">
              <a:buFont typeface="Wingdings 2" pitchFamily="18" charset="2"/>
              <a:buNone/>
            </a:pPr>
            <a:r>
              <a:rPr lang="tr-TR" altLang="tr-TR" smtClean="0"/>
              <a:t>Yer solucanları diğer familyaları lumbrisidlerden  daha yaygındır. Örneğin </a:t>
            </a:r>
            <a:r>
              <a:rPr lang="tr-TR" altLang="tr-TR" b="1" i="1" smtClean="0"/>
              <a:t>Megascolecidae</a:t>
            </a:r>
            <a:r>
              <a:rPr lang="tr-TR" altLang="tr-TR" smtClean="0"/>
              <a:t> familyası daha yaygındır. Toprakta yaşayan büyük omurgasız hayvanların en önemli grubunu oluşturan yer solucanları</a:t>
            </a:r>
            <a:r>
              <a:rPr lang="tr-TR" altLang="tr-TR" i="1" smtClean="0"/>
              <a:t> </a:t>
            </a:r>
            <a:r>
              <a:rPr lang="tr-TR" altLang="tr-TR" b="1" i="1" smtClean="0"/>
              <a:t>Oligochaeta</a:t>
            </a:r>
            <a:r>
              <a:rPr lang="tr-TR" altLang="tr-TR" i="1" smtClean="0"/>
              <a:t> </a:t>
            </a:r>
            <a:r>
              <a:rPr lang="tr-TR" altLang="tr-TR" smtClean="0"/>
              <a:t>takımı (solucanlar) vasıtası ile </a:t>
            </a:r>
            <a:r>
              <a:rPr lang="tr-TR" altLang="tr-TR" b="1" i="1" smtClean="0"/>
              <a:t>Annelida</a:t>
            </a:r>
            <a:r>
              <a:rPr lang="tr-TR" altLang="tr-TR" smtClean="0"/>
              <a:t> (halkalı kurtlar) dalına bağlıdır.</a:t>
            </a:r>
          </a:p>
          <a:p>
            <a:pPr marL="0" indent="0" algn="just">
              <a:buFont typeface="Wingdings 2" pitchFamily="18" charset="2"/>
              <a:buNone/>
            </a:pPr>
            <a:r>
              <a:rPr lang="tr-TR" altLang="tr-TR" smtClean="0"/>
              <a:t>Yer solucanları topraklarda omurgasız hayvanlar içinde biyokütle bakımından başat kütleyi oluştururlar. Toprağın fiziksel, kimyasal ve enzimatik özelliklerine etkileri vardır.</a:t>
            </a:r>
          </a:p>
        </p:txBody>
      </p:sp>
    </p:spTree>
    <p:extLst>
      <p:ext uri="{BB962C8B-B14F-4D97-AF65-F5344CB8AC3E}">
        <p14:creationId xmlns:p14="http://schemas.microsoft.com/office/powerpoint/2010/main" val="8666092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1131</Words>
  <Application>Microsoft Office PowerPoint</Application>
  <PresentationFormat>Ekran Gösterisi (4:3)</PresentationFormat>
  <Paragraphs>63</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Toprak Faunası</vt:lpstr>
      <vt:lpstr>PowerPoint Sunusu</vt:lpstr>
      <vt:lpstr>Mikrofauna </vt:lpstr>
      <vt:lpstr>Protozoalar  </vt:lpstr>
      <vt:lpstr>Protozoalar </vt:lpstr>
      <vt:lpstr>Mesofauna (toprak hayvanları) </vt:lpstr>
      <vt:lpstr>Nematodlar </vt:lpstr>
      <vt:lpstr>Nematodlar </vt:lpstr>
      <vt:lpstr>Makrofauna: Yer Solucanları (Oligochaeta)</vt:lpstr>
      <vt:lpstr>PowerPoint Sunusu</vt:lpstr>
      <vt:lpstr>PowerPoint Sunusu</vt:lpstr>
      <vt:lpstr>PowerPoint Sunusu</vt:lpstr>
      <vt:lpstr>Makrofauna </vt:lpstr>
      <vt:lpstr>Makrofauna (Eklem bacaklılar) Arthropoda  </vt:lpstr>
      <vt:lpstr>Megafauna; Gerçek eklem bacaklılar (Euarthropoda)</vt:lpstr>
      <vt:lpstr>Toprakta organik madde ayrışması ve karbon döngüsü</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3</cp:revision>
  <dcterms:created xsi:type="dcterms:W3CDTF">2019-04-28T12:47:55Z</dcterms:created>
  <dcterms:modified xsi:type="dcterms:W3CDTF">2019-04-28T12:53:55Z</dcterms:modified>
</cp:coreProperties>
</file>