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915EC-69AB-494F-BE2B-C39A37D2E786}" type="datetimeFigureOut">
              <a:rPr lang="tr-TR" smtClean="0"/>
              <a:pPr/>
              <a:t>29.1.2020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B2517-B385-4314-A4EE-5B8F3755DE8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31634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401561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53305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419720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392966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93429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2541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4470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417945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190978" y="609600"/>
            <a:ext cx="68580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166990" y="1981200"/>
            <a:ext cx="3395133"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97590" y="1981200"/>
            <a:ext cx="3395133"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1190978" y="609600"/>
            <a:ext cx="6858000" cy="11430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1166990" y="1981200"/>
            <a:ext cx="3395133"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97590" y="1981200"/>
            <a:ext cx="3395133"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1166990" y="4114800"/>
            <a:ext cx="3395133"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97590" y="4114800"/>
            <a:ext cx="3395133"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1419C3-32A5-4484-90A9-4FE4A93D4472}" type="datetimeFigureOut">
              <a:rPr lang="tr-TR" smtClean="0"/>
              <a:pPr/>
              <a:t>29.1.2020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AED5A1-E835-44B7-BCC0-5D940DCF86D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419C3-32A5-4484-90A9-4FE4A93D4472}" type="datetimeFigureOut">
              <a:rPr lang="tr-TR" smtClean="0"/>
              <a:pPr/>
              <a:t>29.1.2020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ED5A1-E835-44B7-BCC0-5D940DCF86D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691923" y="4365625"/>
            <a:ext cx="6858000" cy="1143000"/>
          </a:xfrm>
        </p:spPr>
        <p:txBody>
          <a:bodyPr/>
          <a:lstStyle/>
          <a:p>
            <a:pPr>
              <a:defRPr/>
            </a:pPr>
            <a:r>
              <a:rPr lang="tr-TR" dirty="0" err="1" smtClean="0">
                <a:solidFill>
                  <a:schemeClr val="tx1"/>
                </a:solidFill>
              </a:rPr>
              <a:t>Prof.Dr</a:t>
            </a:r>
            <a:r>
              <a:rPr lang="tr-TR" dirty="0" smtClean="0">
                <a:solidFill>
                  <a:schemeClr val="tx1"/>
                </a:solidFill>
              </a:rPr>
              <a:t>.Hakan TERZİOĞLU</a:t>
            </a:r>
          </a:p>
        </p:txBody>
      </p:sp>
      <p:sp>
        <p:nvSpPr>
          <p:cNvPr id="148483" name="Rectangle 3"/>
          <p:cNvSpPr>
            <a:spLocks noGrp="1" noChangeArrowheads="1"/>
          </p:cNvSpPr>
          <p:nvPr>
            <p:ph type="body" idx="1"/>
          </p:nvPr>
        </p:nvSpPr>
        <p:spPr>
          <a:xfrm>
            <a:off x="987778" y="476250"/>
            <a:ext cx="6925733" cy="4114800"/>
          </a:xfrm>
        </p:spPr>
        <p:txBody>
          <a:bodyPr/>
          <a:lstStyle/>
          <a:p>
            <a:pPr algn="ctr">
              <a:buFont typeface="Monotype Sorts" pitchFamily="2" charset="2"/>
              <a:buNone/>
              <a:defRPr/>
            </a:pPr>
            <a:r>
              <a:rPr lang="tr-TR" sz="4400" smtClean="0">
                <a:solidFill>
                  <a:srgbClr val="FF9999"/>
                </a:solidFill>
              </a:rPr>
              <a:t>Döküm, Tanımı, Mum Modelaj Teknikleri, Tijleme ve Döküm Yolu Özellikleri, Manşete Alma, Döküm Alaşımlarının Hazırlanması; Tesviye ve Cila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defRPr/>
            </a:pPr>
            <a:r>
              <a:rPr lang="tr-TR" smtClean="0">
                <a:solidFill>
                  <a:schemeClr val="tx1"/>
                </a:solidFill>
              </a:rPr>
              <a:t>Yığma Tekniği</a:t>
            </a:r>
          </a:p>
        </p:txBody>
      </p:sp>
      <p:pic>
        <p:nvPicPr>
          <p:cNvPr id="16387" name="Picture 3" descr="DSC02364"/>
          <p:cNvPicPr>
            <a:picLocks noGrp="1" noChangeAspect="1" noChangeArrowheads="1"/>
          </p:cNvPicPr>
          <p:nvPr>
            <p:ph idx="1"/>
          </p:nvPr>
        </p:nvPicPr>
        <p:blipFill>
          <a:blip r:embed="rId2" cstate="print"/>
          <a:srcRect/>
          <a:stretch>
            <a:fillRect/>
          </a:stretch>
        </p:blipFill>
        <p:spPr>
          <a:xfrm>
            <a:off x="2238022" y="1981200"/>
            <a:ext cx="4782256" cy="4114800"/>
          </a:xfrm>
          <a:noFill/>
        </p:spPr>
      </p:pic>
    </p:spTree>
    <p:extLst>
      <p:ext uri="{BB962C8B-B14F-4D97-AF65-F5344CB8AC3E}">
        <p14:creationId xmlns:p14="http://schemas.microsoft.com/office/powerpoint/2010/main" xmlns="" val="138963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defRPr/>
            </a:pPr>
            <a:r>
              <a:rPr lang="tr-TR" smtClean="0">
                <a:solidFill>
                  <a:schemeClr val="tx1"/>
                </a:solidFill>
              </a:rPr>
              <a:t>Mum Eriğine Batırma Tekniği</a:t>
            </a:r>
          </a:p>
        </p:txBody>
      </p:sp>
      <p:pic>
        <p:nvPicPr>
          <p:cNvPr id="17411" name="Picture 3" descr="DSC02360"/>
          <p:cNvPicPr>
            <a:picLocks noGrp="1" noChangeAspect="1" noChangeArrowheads="1"/>
          </p:cNvPicPr>
          <p:nvPr>
            <p:ph idx="1"/>
          </p:nvPr>
        </p:nvPicPr>
        <p:blipFill>
          <a:blip r:embed="rId2" cstate="print"/>
          <a:srcRect/>
          <a:stretch>
            <a:fillRect/>
          </a:stretch>
        </p:blipFill>
        <p:spPr>
          <a:xfrm>
            <a:off x="1622778" y="2133601"/>
            <a:ext cx="5897034" cy="4422775"/>
          </a:xfrm>
          <a:noFill/>
        </p:spPr>
      </p:pic>
    </p:spTree>
    <p:extLst>
      <p:ext uri="{BB962C8B-B14F-4D97-AF65-F5344CB8AC3E}">
        <p14:creationId xmlns:p14="http://schemas.microsoft.com/office/powerpoint/2010/main" xmlns="" val="2043636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defRPr/>
            </a:pPr>
            <a:r>
              <a:rPr lang="tr-TR" sz="4000" smtClean="0">
                <a:solidFill>
                  <a:schemeClr val="tx1"/>
                </a:solidFill>
              </a:rPr>
              <a:t>Modelaj spatülüne ısı uygulanması</a:t>
            </a:r>
          </a:p>
        </p:txBody>
      </p:sp>
      <p:pic>
        <p:nvPicPr>
          <p:cNvPr id="18435" name="Picture 3" descr="DSC02355"/>
          <p:cNvPicPr>
            <a:picLocks noGrp="1" noChangeAspect="1" noChangeArrowheads="1"/>
          </p:cNvPicPr>
          <p:nvPr>
            <p:ph idx="1"/>
          </p:nvPr>
        </p:nvPicPr>
        <p:blipFill>
          <a:blip r:embed="rId2" cstate="print"/>
          <a:srcRect/>
          <a:stretch>
            <a:fillRect/>
          </a:stretch>
        </p:blipFill>
        <p:spPr>
          <a:xfrm>
            <a:off x="2238022" y="1981200"/>
            <a:ext cx="4782256" cy="4114800"/>
          </a:xfrm>
          <a:noFill/>
        </p:spPr>
      </p:pic>
    </p:spTree>
    <p:extLst>
      <p:ext uri="{BB962C8B-B14F-4D97-AF65-F5344CB8AC3E}">
        <p14:creationId xmlns:p14="http://schemas.microsoft.com/office/powerpoint/2010/main" xmlns="" val="1261379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defRPr/>
            </a:pPr>
            <a:r>
              <a:rPr lang="tr-TR" smtClean="0">
                <a:solidFill>
                  <a:schemeClr val="tx1"/>
                </a:solidFill>
              </a:rPr>
              <a:t>Elektirikli mum spatülü</a:t>
            </a:r>
          </a:p>
        </p:txBody>
      </p:sp>
      <p:pic>
        <p:nvPicPr>
          <p:cNvPr id="19459" name="Picture 3" descr="DSC02356"/>
          <p:cNvPicPr>
            <a:picLocks noGrp="1" noChangeAspect="1" noChangeArrowheads="1"/>
          </p:cNvPicPr>
          <p:nvPr>
            <p:ph idx="1"/>
          </p:nvPr>
        </p:nvPicPr>
        <p:blipFill>
          <a:blip r:embed="rId2" cstate="print"/>
          <a:srcRect/>
          <a:stretch>
            <a:fillRect/>
          </a:stretch>
        </p:blipFill>
        <p:spPr>
          <a:xfrm>
            <a:off x="2238022" y="1981200"/>
            <a:ext cx="4782256" cy="4114800"/>
          </a:xfrm>
          <a:noFill/>
        </p:spPr>
      </p:pic>
    </p:spTree>
    <p:extLst>
      <p:ext uri="{BB962C8B-B14F-4D97-AF65-F5344CB8AC3E}">
        <p14:creationId xmlns:p14="http://schemas.microsoft.com/office/powerpoint/2010/main" xmlns="" val="4138149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noChangeArrowheads="1"/>
          </p:cNvSpPr>
          <p:nvPr>
            <p:ph type="title"/>
          </p:nvPr>
        </p:nvSpPr>
        <p:spPr/>
        <p:txBody>
          <a:bodyPr/>
          <a:lstStyle/>
          <a:p>
            <a:pPr algn="ctr">
              <a:defRPr/>
            </a:pPr>
            <a:r>
              <a:rPr lang="tr-TR" sz="4800" b="1" smtClean="0"/>
              <a:t>Mum Modelasyon</a:t>
            </a:r>
          </a:p>
        </p:txBody>
      </p:sp>
      <p:pic>
        <p:nvPicPr>
          <p:cNvPr id="20483" name="Picture 4" descr="PDVD_401"/>
          <p:cNvPicPr>
            <a:picLocks noGrp="1" noChangeAspect="1" noChangeArrowheads="1"/>
          </p:cNvPicPr>
          <p:nvPr>
            <p:ph idx="1"/>
          </p:nvPr>
        </p:nvPicPr>
        <p:blipFill>
          <a:blip r:embed="rId3" cstate="print"/>
          <a:srcRect/>
          <a:stretch>
            <a:fillRect/>
          </a:stretch>
        </p:blipFill>
        <p:spPr>
          <a:xfrm>
            <a:off x="1947334" y="1700213"/>
            <a:ext cx="5249333" cy="4608512"/>
          </a:xfrm>
          <a:noFill/>
        </p:spPr>
      </p:pic>
    </p:spTree>
    <p:extLst>
      <p:ext uri="{BB962C8B-B14F-4D97-AF65-F5344CB8AC3E}">
        <p14:creationId xmlns:p14="http://schemas.microsoft.com/office/powerpoint/2010/main" xmlns="" val="164221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C02336"/>
          <p:cNvPicPr>
            <a:picLocks noGrp="1" noChangeAspect="1" noChangeArrowheads="1"/>
          </p:cNvPicPr>
          <p:nvPr>
            <p:ph sz="quarter" idx="1"/>
          </p:nvPr>
        </p:nvPicPr>
        <p:blipFill>
          <a:blip r:embed="rId2" cstate="print"/>
          <a:srcRect t="7184"/>
          <a:stretch>
            <a:fillRect/>
          </a:stretch>
        </p:blipFill>
        <p:spPr>
          <a:xfrm>
            <a:off x="108656" y="115888"/>
            <a:ext cx="4284133" cy="2984500"/>
          </a:xfrm>
          <a:noFill/>
        </p:spPr>
      </p:pic>
      <p:pic>
        <p:nvPicPr>
          <p:cNvPr id="21507" name="Picture 3" descr="DSC02337"/>
          <p:cNvPicPr>
            <a:picLocks noGrp="1" noChangeAspect="1" noChangeArrowheads="1"/>
          </p:cNvPicPr>
          <p:nvPr>
            <p:ph sz="quarter" idx="2"/>
          </p:nvPr>
        </p:nvPicPr>
        <p:blipFill>
          <a:blip r:embed="rId3" cstate="print"/>
          <a:srcRect b="8347"/>
          <a:stretch>
            <a:fillRect/>
          </a:stretch>
        </p:blipFill>
        <p:spPr>
          <a:xfrm>
            <a:off x="4500034" y="80964"/>
            <a:ext cx="4392788" cy="3019425"/>
          </a:xfrm>
          <a:noFill/>
        </p:spPr>
      </p:pic>
      <p:pic>
        <p:nvPicPr>
          <p:cNvPr id="21508" name="Picture 4" descr="DSC02339"/>
          <p:cNvPicPr>
            <a:picLocks noGrp="1" noChangeAspect="1" noChangeArrowheads="1"/>
          </p:cNvPicPr>
          <p:nvPr>
            <p:ph sz="quarter" idx="3"/>
          </p:nvPr>
        </p:nvPicPr>
        <p:blipFill>
          <a:blip r:embed="rId4" cstate="print"/>
          <a:srcRect/>
          <a:stretch>
            <a:fillRect/>
          </a:stretch>
        </p:blipFill>
        <p:spPr>
          <a:xfrm>
            <a:off x="1" y="3284538"/>
            <a:ext cx="4356100" cy="3268662"/>
          </a:xfrm>
          <a:noFill/>
        </p:spPr>
      </p:pic>
      <p:pic>
        <p:nvPicPr>
          <p:cNvPr id="21509" name="Picture 5" descr="DSC02341"/>
          <p:cNvPicPr>
            <a:picLocks noGrp="1" noChangeAspect="1" noChangeArrowheads="1"/>
          </p:cNvPicPr>
          <p:nvPr>
            <p:ph sz="quarter" idx="4"/>
          </p:nvPr>
        </p:nvPicPr>
        <p:blipFill>
          <a:blip r:embed="rId5" cstate="print"/>
          <a:srcRect l="5200" t="7320"/>
          <a:stretch>
            <a:fillRect/>
          </a:stretch>
        </p:blipFill>
        <p:spPr>
          <a:xfrm>
            <a:off x="4500034" y="3284539"/>
            <a:ext cx="4464756" cy="3273425"/>
          </a:xfrm>
          <a:noFill/>
        </p:spPr>
      </p:pic>
    </p:spTree>
    <p:extLst>
      <p:ext uri="{BB962C8B-B14F-4D97-AF65-F5344CB8AC3E}">
        <p14:creationId xmlns:p14="http://schemas.microsoft.com/office/powerpoint/2010/main" xmlns="" val="325177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sz="quarter"/>
          </p:nvPr>
        </p:nvSpPr>
        <p:spPr/>
        <p:txBody>
          <a:bodyPr/>
          <a:lstStyle/>
          <a:p>
            <a:r>
              <a:rPr lang="tr-TR" dirty="0" smtClean="0"/>
              <a:t>Kaynaklar</a:t>
            </a:r>
            <a:endParaRPr lang="tr-TR" dirty="0"/>
          </a:p>
        </p:txBody>
      </p:sp>
      <p:sp>
        <p:nvSpPr>
          <p:cNvPr id="3" name="2 İçerik Yer Tutucusu"/>
          <p:cNvSpPr>
            <a:spLocks noGrp="1"/>
          </p:cNvSpPr>
          <p:nvPr>
            <p:ph sz="quarter" idx="1"/>
          </p:nvPr>
        </p:nvSpPr>
        <p:spPr>
          <a:xfrm>
            <a:off x="1166990" y="1981200"/>
            <a:ext cx="7437458" cy="1981200"/>
          </a:xfrm>
        </p:spPr>
        <p:txBody>
          <a:bodyPr>
            <a:normAutofit fontScale="70000" lnSpcReduction="20000"/>
          </a:bodyPr>
          <a:lstStyle/>
          <a:p>
            <a:pPr algn="just">
              <a:buNone/>
            </a:pPr>
            <a:r>
              <a:rPr lang="tr-TR" dirty="0" smtClean="0"/>
              <a:t>1-</a:t>
            </a:r>
            <a:r>
              <a:rPr lang="tr-TR" dirty="0" err="1" smtClean="0"/>
              <a:t>Shillinburgh</a:t>
            </a:r>
            <a:r>
              <a:rPr lang="tr-TR" dirty="0" smtClean="0"/>
              <a:t> H.T et </a:t>
            </a:r>
            <a:r>
              <a:rPr lang="tr-TR" dirty="0" err="1" smtClean="0"/>
              <a:t>all</a:t>
            </a:r>
            <a:r>
              <a:rPr lang="tr-TR" dirty="0" smtClean="0"/>
              <a:t>. Fundamentals of </a:t>
            </a:r>
            <a:r>
              <a:rPr lang="tr-TR" dirty="0" err="1" smtClean="0"/>
              <a:t>fixed</a:t>
            </a:r>
            <a:r>
              <a:rPr lang="tr-TR" dirty="0" smtClean="0"/>
              <a:t> </a:t>
            </a:r>
            <a:r>
              <a:rPr lang="tr-TR" dirty="0" err="1" smtClean="0"/>
              <a:t>Prosthodontics</a:t>
            </a:r>
            <a:r>
              <a:rPr lang="tr-TR" dirty="0" smtClean="0"/>
              <a:t> 2012. 4th </a:t>
            </a:r>
            <a:r>
              <a:rPr lang="tr-TR" dirty="0" err="1" smtClean="0"/>
              <a:t>edition</a:t>
            </a:r>
            <a:r>
              <a:rPr lang="tr-TR" dirty="0" smtClean="0"/>
              <a:t>, </a:t>
            </a:r>
            <a:r>
              <a:rPr lang="tr-TR" dirty="0" err="1" smtClean="0"/>
              <a:t>Mosby</a:t>
            </a:r>
            <a:r>
              <a:rPr lang="tr-TR" dirty="0" smtClean="0"/>
              <a:t> </a:t>
            </a:r>
            <a:r>
              <a:rPr lang="tr-TR" dirty="0" err="1" smtClean="0"/>
              <a:t>Book</a:t>
            </a:r>
            <a:r>
              <a:rPr lang="tr-TR" dirty="0" smtClean="0"/>
              <a:t> </a:t>
            </a:r>
            <a:r>
              <a:rPr lang="tr-TR" dirty="0" err="1" smtClean="0"/>
              <a:t>Inc</a:t>
            </a:r>
            <a:r>
              <a:rPr lang="tr-TR" dirty="0" smtClean="0"/>
              <a:t>, USA.</a:t>
            </a:r>
          </a:p>
          <a:p>
            <a:pPr algn="just">
              <a:buNone/>
            </a:pPr>
            <a:r>
              <a:rPr lang="tr-TR" dirty="0" smtClean="0"/>
              <a:t>2-</a:t>
            </a:r>
            <a:r>
              <a:rPr lang="tr-TR" dirty="0" err="1" smtClean="0"/>
              <a:t>Rosenstiel</a:t>
            </a:r>
            <a:r>
              <a:rPr lang="tr-TR" dirty="0" smtClean="0"/>
              <a:t> SF et al. </a:t>
            </a:r>
            <a:r>
              <a:rPr lang="tr-TR" dirty="0" err="1" smtClean="0"/>
              <a:t>Contemporary</a:t>
            </a:r>
            <a:r>
              <a:rPr lang="tr-TR" dirty="0" smtClean="0"/>
              <a:t> of </a:t>
            </a:r>
            <a:r>
              <a:rPr lang="tr-TR" dirty="0" err="1" smtClean="0"/>
              <a:t>Fixed</a:t>
            </a:r>
            <a:r>
              <a:rPr lang="tr-TR" dirty="0" smtClean="0"/>
              <a:t> </a:t>
            </a:r>
            <a:r>
              <a:rPr lang="tr-TR" dirty="0" err="1" smtClean="0"/>
              <a:t>Prosthodontics</a:t>
            </a:r>
            <a:r>
              <a:rPr lang="tr-TR" dirty="0" smtClean="0"/>
              <a:t> 2015. 5th </a:t>
            </a:r>
            <a:r>
              <a:rPr lang="tr-TR" dirty="0" err="1" smtClean="0"/>
              <a:t>Edition</a:t>
            </a:r>
            <a:r>
              <a:rPr lang="tr-TR" dirty="0" smtClean="0"/>
              <a:t>, </a:t>
            </a:r>
            <a:r>
              <a:rPr lang="tr-TR" dirty="0" err="1" smtClean="0"/>
              <a:t>Elsevier</a:t>
            </a:r>
            <a:r>
              <a:rPr lang="tr-TR" dirty="0" smtClean="0"/>
              <a:t> </a:t>
            </a:r>
            <a:r>
              <a:rPr lang="tr-TR" dirty="0" err="1" smtClean="0"/>
              <a:t>Inc</a:t>
            </a:r>
            <a:r>
              <a:rPr lang="tr-TR" dirty="0" smtClean="0"/>
              <a:t>., </a:t>
            </a:r>
            <a:r>
              <a:rPr lang="tr-TR" dirty="0" err="1" smtClean="0"/>
              <a:t>St</a:t>
            </a:r>
            <a:r>
              <a:rPr lang="tr-TR" dirty="0" smtClean="0"/>
              <a:t>.Louis, USA</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a:defRPr/>
            </a:pPr>
            <a:r>
              <a:rPr lang="tr-TR" sz="4000" b="1" smtClean="0">
                <a:effectLst>
                  <a:outerShdw blurRad="38100" dist="38100" dir="2700000" algn="tl">
                    <a:srgbClr val="000000"/>
                  </a:outerShdw>
                </a:effectLst>
              </a:rPr>
              <a:t>Diş Hekimliğinde Döküm Tekniği</a:t>
            </a:r>
          </a:p>
        </p:txBody>
      </p:sp>
      <p:sp>
        <p:nvSpPr>
          <p:cNvPr id="82947" name="Rectangle 3"/>
          <p:cNvSpPr>
            <a:spLocks noGrp="1" noChangeArrowheads="1"/>
          </p:cNvSpPr>
          <p:nvPr>
            <p:ph type="body" sz="half" idx="1"/>
          </p:nvPr>
        </p:nvSpPr>
        <p:spPr>
          <a:xfrm>
            <a:off x="948267" y="2897188"/>
            <a:ext cx="7246056" cy="1754326"/>
          </a:xfrm>
        </p:spPr>
        <p:txBody>
          <a:bodyPr>
            <a:spAutoFit/>
          </a:bodyPr>
          <a:lstStyle/>
          <a:p>
            <a:pPr>
              <a:defRPr/>
            </a:pPr>
            <a:r>
              <a:rPr lang="tr-TR" sz="3600" b="1" smtClean="0"/>
              <a:t>İlk kez 1907 yılında Dr. WH.Taggart tarafından açıklanarak uygulanmaya başlamıştır.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tr-TR" sz="4000" b="1" smtClean="0">
                <a:effectLst>
                  <a:outerShdw blurRad="38100" dist="38100" dir="2700000" algn="tl">
                    <a:srgbClr val="000000"/>
                  </a:outerShdw>
                </a:effectLst>
              </a:rPr>
              <a:t>Diş Hekimliğinde Döküm Tekniği</a:t>
            </a:r>
          </a:p>
        </p:txBody>
      </p:sp>
      <p:sp>
        <p:nvSpPr>
          <p:cNvPr id="86019" name="Rectangle 3"/>
          <p:cNvSpPr>
            <a:spLocks noGrp="1" noChangeArrowheads="1"/>
          </p:cNvSpPr>
          <p:nvPr>
            <p:ph type="body" idx="1"/>
          </p:nvPr>
        </p:nvSpPr>
        <p:spPr>
          <a:xfrm>
            <a:off x="1166989" y="1981200"/>
            <a:ext cx="7246055" cy="4114800"/>
          </a:xfrm>
        </p:spPr>
        <p:txBody>
          <a:bodyPr>
            <a:normAutofit lnSpcReduction="10000"/>
          </a:bodyPr>
          <a:lstStyle/>
          <a:p>
            <a:pPr>
              <a:defRPr/>
            </a:pPr>
            <a:r>
              <a:rPr lang="tr-TR" sz="3600" b="1" smtClean="0"/>
              <a:t>Döküm yöntemi, hazırlanan bir mum örneğin ısıya dayanıklı bir ortam içine alınıp (revetman), ardından ısıtılarak mumun eritilmesi ve yakılması ile elde edilen negatif boşluğa, eritilerek akıcı hale getirilen metal alaşımın sevkedilmesi işlemidir.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sz="4800" b="1" smtClean="0"/>
              <a:t>Dental Ala</a:t>
            </a:r>
            <a:r>
              <a:rPr lang="tr-TR" sz="4800" b="1" smtClean="0"/>
              <a:t>şı</a:t>
            </a:r>
            <a:r>
              <a:rPr lang="en-US" sz="4800" b="1" smtClean="0"/>
              <a:t>mlar</a:t>
            </a:r>
            <a:endParaRPr lang="tr-TR" sz="4800" b="1" smtClean="0"/>
          </a:p>
        </p:txBody>
      </p:sp>
      <p:sp>
        <p:nvSpPr>
          <p:cNvPr id="81923" name="Rectangle 3"/>
          <p:cNvSpPr>
            <a:spLocks noGrp="1" noChangeArrowheads="1"/>
          </p:cNvSpPr>
          <p:nvPr>
            <p:ph type="body" idx="1"/>
          </p:nvPr>
        </p:nvSpPr>
        <p:spPr>
          <a:xfrm>
            <a:off x="1109134" y="1700213"/>
            <a:ext cx="6925733" cy="4114800"/>
          </a:xfrm>
        </p:spPr>
        <p:txBody>
          <a:bodyPr/>
          <a:lstStyle/>
          <a:p>
            <a:pPr>
              <a:lnSpc>
                <a:spcPct val="80000"/>
              </a:lnSpc>
              <a:defRPr/>
            </a:pPr>
            <a:r>
              <a:rPr lang="en-US" sz="3600" b="1" smtClean="0">
                <a:solidFill>
                  <a:srgbClr val="F9F929"/>
                </a:solidFill>
              </a:rPr>
              <a:t>Soy metal ala</a:t>
            </a:r>
            <a:r>
              <a:rPr lang="tr-TR" sz="3600" b="1" smtClean="0">
                <a:solidFill>
                  <a:srgbClr val="F9F929"/>
                </a:solidFill>
              </a:rPr>
              <a:t>şı</a:t>
            </a:r>
            <a:r>
              <a:rPr lang="en-US" sz="3600" b="1" smtClean="0">
                <a:solidFill>
                  <a:srgbClr val="F9F929"/>
                </a:solidFill>
              </a:rPr>
              <a:t>mlar</a:t>
            </a:r>
            <a:endParaRPr lang="tr-TR" sz="3600" b="1" smtClean="0">
              <a:solidFill>
                <a:srgbClr val="F9F929"/>
              </a:solidFill>
            </a:endParaRPr>
          </a:p>
          <a:p>
            <a:pPr>
              <a:lnSpc>
                <a:spcPct val="80000"/>
              </a:lnSpc>
              <a:buFont typeface="Monotype Sorts" pitchFamily="2" charset="2"/>
              <a:buNone/>
              <a:defRPr/>
            </a:pPr>
            <a:r>
              <a:rPr lang="tr-TR" b="1" smtClean="0"/>
              <a:t>Yüksek altın 1. Altın-platin-palladyum</a:t>
            </a:r>
          </a:p>
          <a:p>
            <a:pPr>
              <a:lnSpc>
                <a:spcPct val="80000"/>
              </a:lnSpc>
              <a:buFont typeface="Monotype Sorts" pitchFamily="2" charset="2"/>
              <a:buNone/>
              <a:defRPr/>
            </a:pPr>
            <a:r>
              <a:rPr lang="tr-TR" b="1" smtClean="0"/>
              <a:t>			</a:t>
            </a:r>
            <a:r>
              <a:rPr lang="en-US" b="1" smtClean="0"/>
              <a:t>    </a:t>
            </a:r>
            <a:r>
              <a:rPr lang="tr-TR" b="1" smtClean="0"/>
              <a:t> 2. Altın-platin-tantal</a:t>
            </a:r>
          </a:p>
          <a:p>
            <a:pPr>
              <a:lnSpc>
                <a:spcPct val="80000"/>
              </a:lnSpc>
              <a:buFont typeface="Monotype Sorts" pitchFamily="2" charset="2"/>
              <a:buNone/>
              <a:defRPr/>
            </a:pPr>
            <a:r>
              <a:rPr lang="tr-TR" b="1" smtClean="0"/>
              <a:t>Düşük altın   3. Altın-palladyum-gümüş</a:t>
            </a:r>
          </a:p>
          <a:p>
            <a:pPr>
              <a:lnSpc>
                <a:spcPct val="80000"/>
              </a:lnSpc>
              <a:buFont typeface="Monotype Sorts" pitchFamily="2" charset="2"/>
              <a:buNone/>
              <a:defRPr/>
            </a:pPr>
            <a:r>
              <a:rPr lang="tr-TR" b="1" smtClean="0"/>
              <a:t>Altınsız         </a:t>
            </a:r>
            <a:r>
              <a:rPr lang="en-US" b="1" smtClean="0"/>
              <a:t> </a:t>
            </a:r>
            <a:r>
              <a:rPr lang="tr-TR" b="1" smtClean="0"/>
              <a:t>4. Palladyum-gümüş</a:t>
            </a:r>
          </a:p>
          <a:p>
            <a:pPr>
              <a:lnSpc>
                <a:spcPct val="80000"/>
              </a:lnSpc>
              <a:defRPr/>
            </a:pPr>
            <a:r>
              <a:rPr lang="tr-TR" sz="3600" b="1" smtClean="0">
                <a:solidFill>
                  <a:schemeClr val="accent2"/>
                </a:solidFill>
              </a:rPr>
              <a:t>Temel metal alaşımlar</a:t>
            </a:r>
          </a:p>
          <a:p>
            <a:pPr>
              <a:lnSpc>
                <a:spcPct val="80000"/>
              </a:lnSpc>
              <a:buFont typeface="Monotype Sorts" pitchFamily="2" charset="2"/>
              <a:buNone/>
              <a:defRPr/>
            </a:pPr>
            <a:r>
              <a:rPr lang="tr-TR" b="1" smtClean="0"/>
              <a:t>Nikel-krom</a:t>
            </a:r>
          </a:p>
          <a:p>
            <a:pPr>
              <a:lnSpc>
                <a:spcPct val="80000"/>
              </a:lnSpc>
              <a:buFont typeface="Monotype Sorts" pitchFamily="2" charset="2"/>
              <a:buNone/>
              <a:defRPr/>
            </a:pPr>
            <a:r>
              <a:rPr lang="tr-TR" b="1" smtClean="0"/>
              <a:t>Kobalt-krom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1268413"/>
            <a:ext cx="6858000" cy="1143000"/>
          </a:xfrm>
        </p:spPr>
        <p:txBody>
          <a:bodyPr>
            <a:normAutofit fontScale="90000"/>
          </a:bodyPr>
          <a:lstStyle/>
          <a:p>
            <a:pPr>
              <a:defRPr/>
            </a:pPr>
            <a:r>
              <a:rPr lang="en-AU" b="1" smtClean="0">
                <a:solidFill>
                  <a:srgbClr val="FAFD00"/>
                </a:solidFill>
              </a:rPr>
              <a:t>Diş hekimliğinde kullanılan kıymetli alaşımlar:</a:t>
            </a:r>
          </a:p>
        </p:txBody>
      </p:sp>
      <p:sp>
        <p:nvSpPr>
          <p:cNvPr id="38915" name="Rectangle 3"/>
          <p:cNvSpPr>
            <a:spLocks noGrp="1" noChangeArrowheads="1"/>
          </p:cNvSpPr>
          <p:nvPr>
            <p:ph type="body" idx="1"/>
          </p:nvPr>
        </p:nvSpPr>
        <p:spPr>
          <a:xfrm>
            <a:off x="1083733" y="2667000"/>
            <a:ext cx="7450667" cy="3748719"/>
          </a:xfrm>
          <a:effectLst>
            <a:outerShdw dist="35921" dir="2700000" algn="ctr" rotWithShape="0">
              <a:schemeClr val="bg2"/>
            </a:outerShdw>
          </a:effectLst>
        </p:spPr>
        <p:txBody>
          <a:bodyPr>
            <a:spAutoFit/>
          </a:bodyPr>
          <a:lstStyle/>
          <a:p>
            <a:pPr>
              <a:defRPr/>
            </a:pPr>
            <a:r>
              <a:rPr lang="en-AU" sz="3600" b="1" u="sng" smtClean="0">
                <a:solidFill>
                  <a:srgbClr val="FF9999"/>
                </a:solidFill>
              </a:rPr>
              <a:t>Tip I</a:t>
            </a:r>
            <a:r>
              <a:rPr lang="en-AU" sz="3600" b="1" smtClean="0"/>
              <a:t>: yumuşak (basit inleyler)</a:t>
            </a:r>
          </a:p>
          <a:p>
            <a:pPr>
              <a:defRPr/>
            </a:pPr>
            <a:r>
              <a:rPr lang="en-AU" sz="3600" b="1" u="sng" smtClean="0">
                <a:solidFill>
                  <a:srgbClr val="FF9999"/>
                </a:solidFill>
              </a:rPr>
              <a:t>Tip II</a:t>
            </a:r>
            <a:r>
              <a:rPr lang="en-AU" sz="3600" b="1" smtClean="0"/>
              <a:t>: orta sertlikte (kompleks inleyler)</a:t>
            </a:r>
          </a:p>
          <a:p>
            <a:pPr>
              <a:defRPr/>
            </a:pPr>
            <a:r>
              <a:rPr lang="en-AU" sz="3600" b="1" u="sng" smtClean="0">
                <a:solidFill>
                  <a:srgbClr val="FF9999"/>
                </a:solidFill>
              </a:rPr>
              <a:t>Tip III</a:t>
            </a:r>
            <a:r>
              <a:rPr lang="en-AU" sz="3600" b="1" smtClean="0"/>
              <a:t>: sert (kron ve köprüler)</a:t>
            </a:r>
          </a:p>
          <a:p>
            <a:pPr>
              <a:defRPr/>
            </a:pPr>
            <a:r>
              <a:rPr lang="en-AU" sz="3600" b="1" u="sng" smtClean="0">
                <a:solidFill>
                  <a:srgbClr val="FF9999"/>
                </a:solidFill>
              </a:rPr>
              <a:t>Tip IV</a:t>
            </a:r>
            <a:r>
              <a:rPr lang="en-AU" sz="3600" b="1" smtClean="0"/>
              <a:t>: ekstra sert (hareketli bölümlü protezler)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51467" y="1447800"/>
            <a:ext cx="6858000" cy="1143000"/>
          </a:xfrm>
        </p:spPr>
        <p:txBody>
          <a:bodyPr>
            <a:normAutofit fontScale="90000"/>
          </a:bodyPr>
          <a:lstStyle/>
          <a:p>
            <a:pPr>
              <a:defRPr/>
            </a:pPr>
            <a:r>
              <a:rPr lang="en-AU" b="1" smtClean="0"/>
              <a:t>Metal alaşımların döküm sırasındaki büzülmeleri</a:t>
            </a:r>
          </a:p>
        </p:txBody>
      </p:sp>
      <p:sp>
        <p:nvSpPr>
          <p:cNvPr id="37891" name="Rectangle 3"/>
          <p:cNvSpPr>
            <a:spLocks noGrp="1" noChangeArrowheads="1"/>
          </p:cNvSpPr>
          <p:nvPr>
            <p:ph type="body" idx="1"/>
          </p:nvPr>
        </p:nvSpPr>
        <p:spPr>
          <a:xfrm>
            <a:off x="1219200" y="3200401"/>
            <a:ext cx="6925733" cy="3071610"/>
          </a:xfrm>
          <a:effectLst>
            <a:outerShdw dist="35921" dir="2700000" algn="ctr" rotWithShape="0">
              <a:schemeClr val="bg2"/>
            </a:outerShdw>
          </a:effectLst>
        </p:spPr>
        <p:txBody>
          <a:bodyPr>
            <a:spAutoFit/>
          </a:bodyPr>
          <a:lstStyle/>
          <a:p>
            <a:pPr>
              <a:defRPr/>
            </a:pPr>
            <a:r>
              <a:rPr lang="en-AU" sz="4400" b="1" smtClean="0"/>
              <a:t>Altın alaşımlarında </a:t>
            </a:r>
            <a:r>
              <a:rPr lang="en-AU" sz="4400" b="1" smtClean="0">
                <a:solidFill>
                  <a:srgbClr val="FAFD00"/>
                </a:solidFill>
              </a:rPr>
              <a:t>%1.5</a:t>
            </a:r>
            <a:endParaRPr lang="en-AU" sz="4400" b="1" smtClean="0"/>
          </a:p>
          <a:p>
            <a:pPr>
              <a:defRPr/>
            </a:pPr>
            <a:r>
              <a:rPr lang="en-AU" sz="4400" b="1" smtClean="0"/>
              <a:t>Baz metal alaşımlarında </a:t>
            </a:r>
            <a:r>
              <a:rPr lang="en-AU" sz="4400" b="1" smtClean="0">
                <a:solidFill>
                  <a:srgbClr val="FAFD00"/>
                </a:solidFill>
              </a:rPr>
              <a:t>%2.4</a:t>
            </a:r>
          </a:p>
          <a:p>
            <a:pPr>
              <a:buFont typeface="Monotype Sorts" pitchFamily="2" charset="2"/>
              <a:buNone/>
              <a:defRPr/>
            </a:pPr>
            <a:r>
              <a:rPr lang="en-AU" sz="4400" b="1" smtClean="0"/>
              <a:t>   oranındadır.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51467" y="914400"/>
            <a:ext cx="6858000" cy="1143000"/>
          </a:xfrm>
        </p:spPr>
        <p:txBody>
          <a:bodyPr/>
          <a:lstStyle/>
          <a:p>
            <a:pPr>
              <a:defRPr/>
            </a:pPr>
            <a:r>
              <a:rPr lang="en-AU" sz="4800" smtClean="0">
                <a:solidFill>
                  <a:srgbClr val="FAFD00"/>
                </a:solidFill>
              </a:rPr>
              <a:t>Döküm işleminin aşamaları</a:t>
            </a:r>
          </a:p>
        </p:txBody>
      </p:sp>
      <p:sp>
        <p:nvSpPr>
          <p:cNvPr id="36867" name="Rectangle 3"/>
          <p:cNvSpPr>
            <a:spLocks noGrp="1" noChangeArrowheads="1"/>
          </p:cNvSpPr>
          <p:nvPr>
            <p:ph type="body" idx="1"/>
          </p:nvPr>
        </p:nvSpPr>
        <p:spPr>
          <a:xfrm>
            <a:off x="1116190" y="2300288"/>
            <a:ext cx="6925733" cy="3505200"/>
          </a:xfrm>
          <a:effectLst>
            <a:outerShdw dist="35921" dir="2700000" algn="ctr" rotWithShape="0">
              <a:schemeClr val="bg2"/>
            </a:outerShdw>
          </a:effectLst>
        </p:spPr>
        <p:txBody>
          <a:bodyPr>
            <a:normAutofit fontScale="92500"/>
          </a:bodyPr>
          <a:lstStyle/>
          <a:p>
            <a:pPr>
              <a:lnSpc>
                <a:spcPct val="90000"/>
              </a:lnSpc>
              <a:buFont typeface="Monotype Sorts" pitchFamily="2" charset="2"/>
              <a:buChar char="l"/>
              <a:defRPr/>
            </a:pPr>
            <a:r>
              <a:rPr lang="en-AU" sz="4400" b="1" dirty="0" smtClean="0"/>
              <a:t>Mum </a:t>
            </a:r>
            <a:r>
              <a:rPr lang="en-AU" sz="4400" b="1" dirty="0" err="1" smtClean="0"/>
              <a:t>modelin</a:t>
            </a:r>
            <a:r>
              <a:rPr lang="en-AU" sz="4400" b="1" dirty="0" smtClean="0"/>
              <a:t> </a:t>
            </a:r>
            <a:r>
              <a:rPr lang="en-AU" sz="4400" b="1" dirty="0" err="1" smtClean="0"/>
              <a:t>hazırlanması</a:t>
            </a:r>
            <a:r>
              <a:rPr lang="en-AU" sz="4400" b="1" dirty="0" smtClean="0"/>
              <a:t> </a:t>
            </a:r>
            <a:r>
              <a:rPr lang="en-AU" sz="4400" b="1" dirty="0" err="1" smtClean="0"/>
              <a:t>ve</a:t>
            </a:r>
            <a:r>
              <a:rPr lang="en-AU" sz="4400" b="1" dirty="0" smtClean="0"/>
              <a:t> t</a:t>
            </a:r>
            <a:r>
              <a:rPr lang="tr-TR" sz="4400" b="1" dirty="0" err="1" smtClean="0"/>
              <a:t>ij</a:t>
            </a:r>
            <a:r>
              <a:rPr lang="tr-TR" sz="4400" b="1" dirty="0" smtClean="0"/>
              <a:t> bağlantısı</a:t>
            </a:r>
            <a:endParaRPr lang="en-AU" sz="4400" b="1" dirty="0" smtClean="0"/>
          </a:p>
          <a:p>
            <a:pPr>
              <a:lnSpc>
                <a:spcPct val="90000"/>
              </a:lnSpc>
              <a:buFont typeface="Monotype Sorts" pitchFamily="2" charset="2"/>
              <a:buChar char="l"/>
              <a:defRPr/>
            </a:pPr>
            <a:r>
              <a:rPr lang="en-AU" sz="4400" b="1" dirty="0" err="1" smtClean="0"/>
              <a:t>Revetmana</a:t>
            </a:r>
            <a:r>
              <a:rPr lang="en-AU" sz="4400" b="1" dirty="0" smtClean="0"/>
              <a:t> alma (investing)</a:t>
            </a:r>
          </a:p>
          <a:p>
            <a:pPr>
              <a:lnSpc>
                <a:spcPct val="90000"/>
              </a:lnSpc>
              <a:buFont typeface="Monotype Sorts" pitchFamily="2" charset="2"/>
              <a:buChar char="l"/>
              <a:defRPr/>
            </a:pPr>
            <a:r>
              <a:rPr lang="en-AU" sz="4400" b="1" dirty="0" err="1" smtClean="0"/>
              <a:t>Mumun</a:t>
            </a:r>
            <a:r>
              <a:rPr lang="en-AU" sz="4400" b="1" dirty="0" smtClean="0"/>
              <a:t> </a:t>
            </a:r>
            <a:r>
              <a:rPr lang="en-AU" sz="4400" b="1" dirty="0" err="1" smtClean="0"/>
              <a:t>eritilmesi</a:t>
            </a:r>
            <a:r>
              <a:rPr lang="en-AU" sz="4400" b="1" dirty="0" smtClean="0"/>
              <a:t> (burnout)</a:t>
            </a:r>
          </a:p>
          <a:p>
            <a:pPr>
              <a:lnSpc>
                <a:spcPct val="90000"/>
              </a:lnSpc>
              <a:buFont typeface="Monotype Sorts" pitchFamily="2" charset="2"/>
              <a:buChar char="l"/>
              <a:defRPr/>
            </a:pPr>
            <a:r>
              <a:rPr lang="en-AU" sz="4400" b="1" dirty="0" err="1" smtClean="0"/>
              <a:t>Döküm</a:t>
            </a:r>
            <a:r>
              <a:rPr lang="en-AU" sz="4400" b="1" dirty="0" smtClean="0"/>
              <a:t> (casting)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7486  E" pathEditMode="relative" ptsTypes="">
                                      <p:cBhvr>
                                        <p:cTn id="6" dur="2000" fill="hold"/>
                                        <p:tgtEl>
                                          <p:spTgt spid="36867">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90978" y="609600"/>
            <a:ext cx="7411156" cy="1143000"/>
          </a:xfrm>
        </p:spPr>
        <p:txBody>
          <a:bodyPr>
            <a:normAutofit fontScale="90000"/>
          </a:bodyPr>
          <a:lstStyle/>
          <a:p>
            <a:pPr>
              <a:defRPr/>
            </a:pPr>
            <a:r>
              <a:rPr lang="en-AU" b="1" smtClean="0">
                <a:solidFill>
                  <a:srgbClr val="FAFD00"/>
                </a:solidFill>
              </a:rPr>
              <a:t>Kron örneğinin modelasyonu şu tekniklerle gerçekleştirilebilir:</a:t>
            </a:r>
          </a:p>
        </p:txBody>
      </p:sp>
      <p:sp>
        <p:nvSpPr>
          <p:cNvPr id="40963" name="Rectangle 3"/>
          <p:cNvSpPr>
            <a:spLocks noGrp="1" noChangeArrowheads="1"/>
          </p:cNvSpPr>
          <p:nvPr>
            <p:ph type="body" idx="1"/>
          </p:nvPr>
        </p:nvSpPr>
        <p:spPr>
          <a:xfrm>
            <a:off x="1166990" y="1981201"/>
            <a:ext cx="6925733" cy="4154984"/>
          </a:xfrm>
          <a:effectLst>
            <a:outerShdw dist="35921" dir="2700000" algn="ctr" rotWithShape="0">
              <a:schemeClr val="bg2"/>
            </a:outerShdw>
          </a:effectLst>
        </p:spPr>
        <p:txBody>
          <a:bodyPr>
            <a:spAutoFit/>
          </a:bodyPr>
          <a:lstStyle/>
          <a:p>
            <a:pPr>
              <a:defRPr/>
            </a:pPr>
            <a:r>
              <a:rPr lang="en-AU" sz="4000" b="1" smtClean="0"/>
              <a:t>Tabaka mum tekniği</a:t>
            </a:r>
            <a:endParaRPr lang="tr-TR" sz="4000" b="1" smtClean="0"/>
          </a:p>
          <a:p>
            <a:pPr>
              <a:buFont typeface="Monotype Sorts" pitchFamily="2" charset="2"/>
              <a:buNone/>
              <a:defRPr/>
            </a:pPr>
            <a:r>
              <a:rPr lang="tr-TR" sz="4000" b="1" u="sng" smtClean="0">
                <a:solidFill>
                  <a:srgbClr val="FAFD00"/>
                </a:solidFill>
              </a:rPr>
              <a:t>  (</a:t>
            </a:r>
            <a:r>
              <a:rPr lang="en-AU" sz="4000" b="1" u="sng" smtClean="0">
                <a:solidFill>
                  <a:srgbClr val="FAFD00"/>
                </a:solidFill>
              </a:rPr>
              <a:t>Adapta</a:t>
            </a:r>
            <a:r>
              <a:rPr lang="en-AU" sz="4000" b="1" smtClean="0"/>
              <a:t> tekniği</a:t>
            </a:r>
            <a:r>
              <a:rPr lang="tr-TR" sz="4000" b="1" smtClean="0"/>
              <a:t>)</a:t>
            </a:r>
            <a:r>
              <a:rPr lang="en-AU" sz="4000" b="1" smtClean="0"/>
              <a:t> (şeffaf plastik tabakaların ısıtılarak day üzerine adapte edilmesi)</a:t>
            </a:r>
          </a:p>
          <a:p>
            <a:pPr>
              <a:defRPr/>
            </a:pPr>
            <a:r>
              <a:rPr lang="en-AU" sz="4000" b="1" smtClean="0"/>
              <a:t>Yığma mum tekniği </a:t>
            </a:r>
          </a:p>
          <a:p>
            <a:pPr>
              <a:defRPr/>
            </a:pPr>
            <a:r>
              <a:rPr lang="en-AU" sz="4000" b="1" smtClean="0"/>
              <a:t>Erimiş muma daldırma tekniği</a:t>
            </a:r>
          </a:p>
        </p:txBody>
      </p:sp>
    </p:spTree>
    <p:extLst>
      <p:ext uri="{BB962C8B-B14F-4D97-AF65-F5344CB8AC3E}">
        <p14:creationId xmlns:p14="http://schemas.microsoft.com/office/powerpoint/2010/main" xmlns="" val="3772496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defRPr/>
            </a:pPr>
            <a:r>
              <a:rPr lang="tr-TR" smtClean="0">
                <a:solidFill>
                  <a:schemeClr val="tx1"/>
                </a:solidFill>
              </a:rPr>
              <a:t>Tabakalama Tekniği</a:t>
            </a:r>
          </a:p>
        </p:txBody>
      </p:sp>
      <p:pic>
        <p:nvPicPr>
          <p:cNvPr id="15363" name="Picture 3" descr="DSC02359"/>
          <p:cNvPicPr>
            <a:picLocks noGrp="1" noChangeAspect="1" noChangeArrowheads="1"/>
          </p:cNvPicPr>
          <p:nvPr>
            <p:ph idx="1"/>
          </p:nvPr>
        </p:nvPicPr>
        <p:blipFill>
          <a:blip r:embed="rId2" cstate="print"/>
          <a:srcRect/>
          <a:stretch>
            <a:fillRect/>
          </a:stretch>
        </p:blipFill>
        <p:spPr>
          <a:xfrm>
            <a:off x="1499659" y="2780929"/>
            <a:ext cx="4840916" cy="3630687"/>
          </a:xfrm>
          <a:noFill/>
        </p:spPr>
      </p:pic>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28206" y="692696"/>
            <a:ext cx="2540000" cy="2857500"/>
          </a:xfrm>
          <a:prstGeom prst="rect">
            <a:avLst/>
          </a:prstGeom>
        </p:spPr>
      </p:pic>
    </p:spTree>
    <p:extLst>
      <p:ext uri="{BB962C8B-B14F-4D97-AF65-F5344CB8AC3E}">
        <p14:creationId xmlns:p14="http://schemas.microsoft.com/office/powerpoint/2010/main" xmlns="" val="610800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270</Words>
  <Application>Microsoft Office PowerPoint</Application>
  <PresentationFormat>Ekran Gösterisi (4:3)</PresentationFormat>
  <Paragraphs>43</Paragraphs>
  <Slides>16</Slides>
  <Notes>9</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Prof.Dr.Hakan TERZİOĞLU</vt:lpstr>
      <vt:lpstr>Diş Hekimliğinde Döküm Tekniği</vt:lpstr>
      <vt:lpstr>Diş Hekimliğinde Döküm Tekniği</vt:lpstr>
      <vt:lpstr>Dental Alaşımlar</vt:lpstr>
      <vt:lpstr>Diş hekimliğinde kullanılan kıymetli alaşımlar:</vt:lpstr>
      <vt:lpstr>Metal alaşımların döküm sırasındaki büzülmeleri</vt:lpstr>
      <vt:lpstr>Döküm işleminin aşamaları</vt:lpstr>
      <vt:lpstr>Kron örneğinin modelasyonu şu tekniklerle gerçekleştirilebilir:</vt:lpstr>
      <vt:lpstr>Tabakalama Tekniği</vt:lpstr>
      <vt:lpstr>Yığma Tekniği</vt:lpstr>
      <vt:lpstr>Mum Eriğine Batırma Tekniği</vt:lpstr>
      <vt:lpstr>Modelaj spatülüne ısı uygulanması</vt:lpstr>
      <vt:lpstr>Elektirikli mum spatülü</vt:lpstr>
      <vt:lpstr>Mum Modelasyon</vt:lpstr>
      <vt:lpstr>Slayt 15</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Prof.Dr.Hakan TERZİOĞLU</dc:title>
  <dc:creator>hakan</dc:creator>
  <cp:lastModifiedBy>hakan</cp:lastModifiedBy>
  <cp:revision>11</cp:revision>
  <dcterms:created xsi:type="dcterms:W3CDTF">2020-01-28T08:41:00Z</dcterms:created>
  <dcterms:modified xsi:type="dcterms:W3CDTF">2020-01-29T15:13:46Z</dcterms:modified>
</cp:coreProperties>
</file>