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76" r:id="rId3"/>
    <p:sldId id="278" r:id="rId4"/>
    <p:sldId id="277" r:id="rId5"/>
    <p:sldId id="280" r:id="rId6"/>
    <p:sldId id="281" r:id="rId7"/>
    <p:sldId id="282" r:id="rId8"/>
    <p:sldId id="284" r:id="rId9"/>
    <p:sldId id="285" r:id="rId10"/>
    <p:sldId id="286" r:id="rId11"/>
    <p:sldId id="279" r:id="rId12"/>
    <p:sldId id="269" r:id="rId13"/>
    <p:sldId id="270" r:id="rId14"/>
    <p:sldId id="272" r:id="rId15"/>
    <p:sldId id="273" r:id="rId16"/>
  </p:sldIdLst>
  <p:sldSz cx="9144000" cy="6858000" type="screen4x3"/>
  <p:notesSz cx="6858000" cy="99472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7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8D9E84-70AF-466F-85ED-48DFBE6BCB92}" type="doc">
      <dgm:prSet loTypeId="urn:microsoft.com/office/officeart/2005/8/layout/pyramid1" loCatId="pyramid" qsTypeId="urn:microsoft.com/office/officeart/2005/8/quickstyle/simple5" qsCatId="simple" csTypeId="urn:microsoft.com/office/officeart/2005/8/colors/colorful2" csCatId="colorful" phldr="1"/>
      <dgm:spPr/>
    </dgm:pt>
    <dgm:pt modelId="{2D9619A9-E5F9-44B7-8BF1-32BCB062D4E0}">
      <dgm:prSet phldrT="[Metin]"/>
      <dgm:spPr/>
      <dgm:t>
        <a:bodyPr/>
        <a:lstStyle/>
        <a:p>
          <a:endParaRPr lang="tr-TR" dirty="0" smtClean="0"/>
        </a:p>
        <a:p>
          <a:r>
            <a:rPr lang="tr-TR" dirty="0" smtClean="0"/>
            <a:t>3. Gelenek </a:t>
          </a:r>
        </a:p>
        <a:p>
          <a:r>
            <a:rPr lang="tr-TR" dirty="0" smtClean="0"/>
            <a:t>Sonrası Düzey</a:t>
          </a:r>
          <a:endParaRPr lang="tr-TR" dirty="0"/>
        </a:p>
      </dgm:t>
    </dgm:pt>
    <dgm:pt modelId="{2BCC7568-17B7-4F35-A2B4-2DA5785489B5}" type="parTrans" cxnId="{FBBBF607-2DA9-4A72-BB8E-6229CDBAB439}">
      <dgm:prSet/>
      <dgm:spPr/>
      <dgm:t>
        <a:bodyPr/>
        <a:lstStyle/>
        <a:p>
          <a:endParaRPr lang="tr-TR"/>
        </a:p>
      </dgm:t>
    </dgm:pt>
    <dgm:pt modelId="{D2D2C7DB-6B99-437C-92D5-FFD4C3C0AC98}" type="sibTrans" cxnId="{FBBBF607-2DA9-4A72-BB8E-6229CDBAB439}">
      <dgm:prSet/>
      <dgm:spPr/>
      <dgm:t>
        <a:bodyPr/>
        <a:lstStyle/>
        <a:p>
          <a:endParaRPr lang="tr-TR"/>
        </a:p>
      </dgm:t>
    </dgm:pt>
    <dgm:pt modelId="{A68CC937-11A7-4070-B2BC-36DCE640B2CB}">
      <dgm:prSet phldrT="[Metin]"/>
      <dgm:spPr/>
      <dgm:t>
        <a:bodyPr/>
        <a:lstStyle/>
        <a:p>
          <a:r>
            <a:rPr lang="tr-TR" dirty="0" smtClean="0"/>
            <a:t>2. Geleneksel Düzey</a:t>
          </a:r>
          <a:endParaRPr lang="tr-TR" dirty="0"/>
        </a:p>
      </dgm:t>
    </dgm:pt>
    <dgm:pt modelId="{86A6C047-5285-4D1C-9030-02DA55F7D1DD}" type="parTrans" cxnId="{CD3E454B-75E2-44AD-BA50-5D9474B82EEE}">
      <dgm:prSet/>
      <dgm:spPr/>
      <dgm:t>
        <a:bodyPr/>
        <a:lstStyle/>
        <a:p>
          <a:endParaRPr lang="tr-TR"/>
        </a:p>
      </dgm:t>
    </dgm:pt>
    <dgm:pt modelId="{B342414E-BE32-460D-B6FA-3CA00D04CD96}" type="sibTrans" cxnId="{CD3E454B-75E2-44AD-BA50-5D9474B82EEE}">
      <dgm:prSet/>
      <dgm:spPr/>
      <dgm:t>
        <a:bodyPr/>
        <a:lstStyle/>
        <a:p>
          <a:endParaRPr lang="tr-TR"/>
        </a:p>
      </dgm:t>
    </dgm:pt>
    <dgm:pt modelId="{80EE9EEF-768A-410E-98AC-B6AE9CCD6182}">
      <dgm:prSet phldrT="[Metin]"/>
      <dgm:spPr/>
      <dgm:t>
        <a:bodyPr/>
        <a:lstStyle/>
        <a:p>
          <a:r>
            <a:rPr lang="tr-TR" dirty="0" smtClean="0"/>
            <a:t>1. Gelenek Öncesi Düzey</a:t>
          </a:r>
          <a:endParaRPr lang="tr-TR" dirty="0"/>
        </a:p>
      </dgm:t>
    </dgm:pt>
    <dgm:pt modelId="{EC55E129-E0DE-48CE-9CB0-FA14FA5B8E8D}" type="parTrans" cxnId="{E8CE62F1-92AA-40A3-A651-31C9C91360F2}">
      <dgm:prSet/>
      <dgm:spPr/>
      <dgm:t>
        <a:bodyPr/>
        <a:lstStyle/>
        <a:p>
          <a:endParaRPr lang="tr-TR"/>
        </a:p>
      </dgm:t>
    </dgm:pt>
    <dgm:pt modelId="{C0DD51E8-C8C9-4F71-B77A-9E202D86423A}" type="sibTrans" cxnId="{E8CE62F1-92AA-40A3-A651-31C9C91360F2}">
      <dgm:prSet/>
      <dgm:spPr/>
      <dgm:t>
        <a:bodyPr/>
        <a:lstStyle/>
        <a:p>
          <a:endParaRPr lang="tr-TR"/>
        </a:p>
      </dgm:t>
    </dgm:pt>
    <dgm:pt modelId="{3472CFCB-7DD9-4614-8C25-8BD5A4E6CFF2}" type="pres">
      <dgm:prSet presAssocID="{FB8D9E84-70AF-466F-85ED-48DFBE6BCB92}" presName="Name0" presStyleCnt="0">
        <dgm:presLayoutVars>
          <dgm:dir/>
          <dgm:animLvl val="lvl"/>
          <dgm:resizeHandles val="exact"/>
        </dgm:presLayoutVars>
      </dgm:prSet>
      <dgm:spPr/>
    </dgm:pt>
    <dgm:pt modelId="{702D3BE3-198C-4DB3-ACAD-8AC1BEC1D509}" type="pres">
      <dgm:prSet presAssocID="{2D9619A9-E5F9-44B7-8BF1-32BCB062D4E0}" presName="Name8" presStyleCnt="0"/>
      <dgm:spPr/>
    </dgm:pt>
    <dgm:pt modelId="{9A617AB2-6368-43C9-951E-4A7A8DA59456}" type="pres">
      <dgm:prSet presAssocID="{2D9619A9-E5F9-44B7-8BF1-32BCB062D4E0}" presName="level" presStyleLbl="node1" presStyleIdx="0" presStyleCnt="3" custScaleX="124673" custScaleY="213553" custLinFactNeighborX="4557" custLinFactNeighborY="-16359">
        <dgm:presLayoutVars>
          <dgm:chMax val="1"/>
          <dgm:bulletEnabled val="1"/>
        </dgm:presLayoutVars>
      </dgm:prSet>
      <dgm:spPr/>
      <dgm:t>
        <a:bodyPr/>
        <a:lstStyle/>
        <a:p>
          <a:endParaRPr lang="tr-TR"/>
        </a:p>
      </dgm:t>
    </dgm:pt>
    <dgm:pt modelId="{EB3EA646-18FE-4E81-94A7-929A340F5C5A}" type="pres">
      <dgm:prSet presAssocID="{2D9619A9-E5F9-44B7-8BF1-32BCB062D4E0}" presName="levelTx" presStyleLbl="revTx" presStyleIdx="0" presStyleCnt="0">
        <dgm:presLayoutVars>
          <dgm:chMax val="1"/>
          <dgm:bulletEnabled val="1"/>
        </dgm:presLayoutVars>
      </dgm:prSet>
      <dgm:spPr/>
      <dgm:t>
        <a:bodyPr/>
        <a:lstStyle/>
        <a:p>
          <a:endParaRPr lang="tr-TR"/>
        </a:p>
      </dgm:t>
    </dgm:pt>
    <dgm:pt modelId="{483E6FCF-6494-4D7A-A412-E78529FD7ACB}" type="pres">
      <dgm:prSet presAssocID="{A68CC937-11A7-4070-B2BC-36DCE640B2CB}" presName="Name8" presStyleCnt="0"/>
      <dgm:spPr/>
    </dgm:pt>
    <dgm:pt modelId="{9F6EF591-ABA5-479C-B6FD-2D95219AB5CF}" type="pres">
      <dgm:prSet presAssocID="{A68CC937-11A7-4070-B2BC-36DCE640B2CB}" presName="level" presStyleLbl="node1" presStyleIdx="1" presStyleCnt="3" custScaleX="110993" custScaleY="89999">
        <dgm:presLayoutVars>
          <dgm:chMax val="1"/>
          <dgm:bulletEnabled val="1"/>
        </dgm:presLayoutVars>
      </dgm:prSet>
      <dgm:spPr/>
      <dgm:t>
        <a:bodyPr/>
        <a:lstStyle/>
        <a:p>
          <a:endParaRPr lang="tr-TR"/>
        </a:p>
      </dgm:t>
    </dgm:pt>
    <dgm:pt modelId="{77E889B4-5640-4FD3-91CB-B3FBAC46668A}" type="pres">
      <dgm:prSet presAssocID="{A68CC937-11A7-4070-B2BC-36DCE640B2CB}" presName="levelTx" presStyleLbl="revTx" presStyleIdx="0" presStyleCnt="0">
        <dgm:presLayoutVars>
          <dgm:chMax val="1"/>
          <dgm:bulletEnabled val="1"/>
        </dgm:presLayoutVars>
      </dgm:prSet>
      <dgm:spPr/>
      <dgm:t>
        <a:bodyPr/>
        <a:lstStyle/>
        <a:p>
          <a:endParaRPr lang="tr-TR"/>
        </a:p>
      </dgm:t>
    </dgm:pt>
    <dgm:pt modelId="{43569E1A-6B6E-4869-BECA-FCDF88AD468C}" type="pres">
      <dgm:prSet presAssocID="{80EE9EEF-768A-410E-98AC-B6AE9CCD6182}" presName="Name8" presStyleCnt="0"/>
      <dgm:spPr/>
    </dgm:pt>
    <dgm:pt modelId="{13AE9C54-5675-42A2-84D5-220663F35132}" type="pres">
      <dgm:prSet presAssocID="{80EE9EEF-768A-410E-98AC-B6AE9CCD6182}" presName="level" presStyleLbl="node1" presStyleIdx="2" presStyleCnt="3">
        <dgm:presLayoutVars>
          <dgm:chMax val="1"/>
          <dgm:bulletEnabled val="1"/>
        </dgm:presLayoutVars>
      </dgm:prSet>
      <dgm:spPr/>
      <dgm:t>
        <a:bodyPr/>
        <a:lstStyle/>
        <a:p>
          <a:endParaRPr lang="tr-TR"/>
        </a:p>
      </dgm:t>
    </dgm:pt>
    <dgm:pt modelId="{8836AC0A-234E-4986-AD4B-AED65EA8CE63}" type="pres">
      <dgm:prSet presAssocID="{80EE9EEF-768A-410E-98AC-B6AE9CCD6182}" presName="levelTx" presStyleLbl="revTx" presStyleIdx="0" presStyleCnt="0">
        <dgm:presLayoutVars>
          <dgm:chMax val="1"/>
          <dgm:bulletEnabled val="1"/>
        </dgm:presLayoutVars>
      </dgm:prSet>
      <dgm:spPr/>
      <dgm:t>
        <a:bodyPr/>
        <a:lstStyle/>
        <a:p>
          <a:endParaRPr lang="tr-TR"/>
        </a:p>
      </dgm:t>
    </dgm:pt>
  </dgm:ptLst>
  <dgm:cxnLst>
    <dgm:cxn modelId="{E8CE62F1-92AA-40A3-A651-31C9C91360F2}" srcId="{FB8D9E84-70AF-466F-85ED-48DFBE6BCB92}" destId="{80EE9EEF-768A-410E-98AC-B6AE9CCD6182}" srcOrd="2" destOrd="0" parTransId="{EC55E129-E0DE-48CE-9CB0-FA14FA5B8E8D}" sibTransId="{C0DD51E8-C8C9-4F71-B77A-9E202D86423A}"/>
    <dgm:cxn modelId="{10B81A53-417A-4A1D-B001-57E4DA095834}" type="presOf" srcId="{A68CC937-11A7-4070-B2BC-36DCE640B2CB}" destId="{9F6EF591-ABA5-479C-B6FD-2D95219AB5CF}" srcOrd="0" destOrd="0" presId="urn:microsoft.com/office/officeart/2005/8/layout/pyramid1"/>
    <dgm:cxn modelId="{FBBBF607-2DA9-4A72-BB8E-6229CDBAB439}" srcId="{FB8D9E84-70AF-466F-85ED-48DFBE6BCB92}" destId="{2D9619A9-E5F9-44B7-8BF1-32BCB062D4E0}" srcOrd="0" destOrd="0" parTransId="{2BCC7568-17B7-4F35-A2B4-2DA5785489B5}" sibTransId="{D2D2C7DB-6B99-437C-92D5-FFD4C3C0AC98}"/>
    <dgm:cxn modelId="{73386EF9-FE21-4D6E-8174-A1887DD6B46F}" type="presOf" srcId="{2D9619A9-E5F9-44B7-8BF1-32BCB062D4E0}" destId="{EB3EA646-18FE-4E81-94A7-929A340F5C5A}" srcOrd="1" destOrd="0" presId="urn:microsoft.com/office/officeart/2005/8/layout/pyramid1"/>
    <dgm:cxn modelId="{810BF644-A6A2-436B-A46C-261B2370419B}" type="presOf" srcId="{2D9619A9-E5F9-44B7-8BF1-32BCB062D4E0}" destId="{9A617AB2-6368-43C9-951E-4A7A8DA59456}" srcOrd="0" destOrd="0" presId="urn:microsoft.com/office/officeart/2005/8/layout/pyramid1"/>
    <dgm:cxn modelId="{B06A23A6-B680-439F-A42C-38BF1E3C6003}" type="presOf" srcId="{80EE9EEF-768A-410E-98AC-B6AE9CCD6182}" destId="{8836AC0A-234E-4986-AD4B-AED65EA8CE63}" srcOrd="1" destOrd="0" presId="urn:microsoft.com/office/officeart/2005/8/layout/pyramid1"/>
    <dgm:cxn modelId="{CD3E454B-75E2-44AD-BA50-5D9474B82EEE}" srcId="{FB8D9E84-70AF-466F-85ED-48DFBE6BCB92}" destId="{A68CC937-11A7-4070-B2BC-36DCE640B2CB}" srcOrd="1" destOrd="0" parTransId="{86A6C047-5285-4D1C-9030-02DA55F7D1DD}" sibTransId="{B342414E-BE32-460D-B6FA-3CA00D04CD96}"/>
    <dgm:cxn modelId="{4CF8CFE9-2E3E-45ED-8A1C-CFDBAF6A2819}" type="presOf" srcId="{FB8D9E84-70AF-466F-85ED-48DFBE6BCB92}" destId="{3472CFCB-7DD9-4614-8C25-8BD5A4E6CFF2}" srcOrd="0" destOrd="0" presId="urn:microsoft.com/office/officeart/2005/8/layout/pyramid1"/>
    <dgm:cxn modelId="{42540CAC-8C78-4BAE-9EBA-7710CAF882F7}" type="presOf" srcId="{80EE9EEF-768A-410E-98AC-B6AE9CCD6182}" destId="{13AE9C54-5675-42A2-84D5-220663F35132}" srcOrd="0" destOrd="0" presId="urn:microsoft.com/office/officeart/2005/8/layout/pyramid1"/>
    <dgm:cxn modelId="{246874F5-DC04-46B9-B2AF-B692F9DBFA6B}" type="presOf" srcId="{A68CC937-11A7-4070-B2BC-36DCE640B2CB}" destId="{77E889B4-5640-4FD3-91CB-B3FBAC46668A}" srcOrd="1" destOrd="0" presId="urn:microsoft.com/office/officeart/2005/8/layout/pyramid1"/>
    <dgm:cxn modelId="{1906F9EF-C972-420B-9D18-88344074CEA5}" type="presParOf" srcId="{3472CFCB-7DD9-4614-8C25-8BD5A4E6CFF2}" destId="{702D3BE3-198C-4DB3-ACAD-8AC1BEC1D509}" srcOrd="0" destOrd="0" presId="urn:microsoft.com/office/officeart/2005/8/layout/pyramid1"/>
    <dgm:cxn modelId="{6419025C-A242-40FD-825A-A89271E94F05}" type="presParOf" srcId="{702D3BE3-198C-4DB3-ACAD-8AC1BEC1D509}" destId="{9A617AB2-6368-43C9-951E-4A7A8DA59456}" srcOrd="0" destOrd="0" presId="urn:microsoft.com/office/officeart/2005/8/layout/pyramid1"/>
    <dgm:cxn modelId="{1E3C33D3-FC5E-4066-B961-5EE64F6AE12B}" type="presParOf" srcId="{702D3BE3-198C-4DB3-ACAD-8AC1BEC1D509}" destId="{EB3EA646-18FE-4E81-94A7-929A340F5C5A}" srcOrd="1" destOrd="0" presId="urn:microsoft.com/office/officeart/2005/8/layout/pyramid1"/>
    <dgm:cxn modelId="{E91CAA90-AF88-4690-9146-3D0F7F879C84}" type="presParOf" srcId="{3472CFCB-7DD9-4614-8C25-8BD5A4E6CFF2}" destId="{483E6FCF-6494-4D7A-A412-E78529FD7ACB}" srcOrd="1" destOrd="0" presId="urn:microsoft.com/office/officeart/2005/8/layout/pyramid1"/>
    <dgm:cxn modelId="{D00950F7-D848-4F5D-BD90-2398118B88C3}" type="presParOf" srcId="{483E6FCF-6494-4D7A-A412-E78529FD7ACB}" destId="{9F6EF591-ABA5-479C-B6FD-2D95219AB5CF}" srcOrd="0" destOrd="0" presId="urn:microsoft.com/office/officeart/2005/8/layout/pyramid1"/>
    <dgm:cxn modelId="{18BE67BB-49B3-46B3-948E-84C06E55C5DE}" type="presParOf" srcId="{483E6FCF-6494-4D7A-A412-E78529FD7ACB}" destId="{77E889B4-5640-4FD3-91CB-B3FBAC46668A}" srcOrd="1" destOrd="0" presId="urn:microsoft.com/office/officeart/2005/8/layout/pyramid1"/>
    <dgm:cxn modelId="{8A5D8ECE-6620-4B9C-B22A-D434042472FA}" type="presParOf" srcId="{3472CFCB-7DD9-4614-8C25-8BD5A4E6CFF2}" destId="{43569E1A-6B6E-4869-BECA-FCDF88AD468C}" srcOrd="2" destOrd="0" presId="urn:microsoft.com/office/officeart/2005/8/layout/pyramid1"/>
    <dgm:cxn modelId="{92585292-140C-48F6-9896-0614977447CE}" type="presParOf" srcId="{43569E1A-6B6E-4869-BECA-FCDF88AD468C}" destId="{13AE9C54-5675-42A2-84D5-220663F35132}" srcOrd="0" destOrd="0" presId="urn:microsoft.com/office/officeart/2005/8/layout/pyramid1"/>
    <dgm:cxn modelId="{9CC5DA8A-BCE0-4326-8168-68BC8109F10E}" type="presParOf" srcId="{43569E1A-6B6E-4869-BECA-FCDF88AD468C}" destId="{8836AC0A-234E-4986-AD4B-AED65EA8CE63}"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07A191-9A81-4C78-BDFD-8EC9EDF08EE5}" type="doc">
      <dgm:prSet loTypeId="urn:microsoft.com/office/officeart/2005/8/layout/hList6" loCatId="list" qsTypeId="urn:microsoft.com/office/officeart/2005/8/quickstyle/simple4" qsCatId="simple" csTypeId="urn:microsoft.com/office/officeart/2005/8/colors/accent1_2" csCatId="accent1" phldr="1"/>
      <dgm:spPr/>
      <dgm:t>
        <a:bodyPr/>
        <a:lstStyle/>
        <a:p>
          <a:endParaRPr lang="tr-TR"/>
        </a:p>
      </dgm:t>
    </dgm:pt>
    <dgm:pt modelId="{F462A4B3-6275-4885-AC62-41B8C028DF78}">
      <dgm:prSet phldrT="[Metin]"/>
      <dgm:spPr/>
      <dgm:t>
        <a:bodyPr/>
        <a:lstStyle/>
        <a:p>
          <a:r>
            <a:rPr lang="tr-TR" dirty="0" smtClean="0"/>
            <a:t>1.Gelenek Öncesi Düzey</a:t>
          </a:r>
          <a:endParaRPr lang="tr-TR" dirty="0"/>
        </a:p>
      </dgm:t>
    </dgm:pt>
    <dgm:pt modelId="{4C442B38-49F8-466F-B388-5A65D9A6674E}" type="parTrans" cxnId="{F69632EB-341A-470A-9986-A509AE9392BB}">
      <dgm:prSet/>
      <dgm:spPr/>
      <dgm:t>
        <a:bodyPr/>
        <a:lstStyle/>
        <a:p>
          <a:endParaRPr lang="tr-TR"/>
        </a:p>
      </dgm:t>
    </dgm:pt>
    <dgm:pt modelId="{5671F1B0-AEDB-4254-BE36-8CB6966131E9}" type="sibTrans" cxnId="{F69632EB-341A-470A-9986-A509AE9392BB}">
      <dgm:prSet/>
      <dgm:spPr/>
      <dgm:t>
        <a:bodyPr/>
        <a:lstStyle/>
        <a:p>
          <a:endParaRPr lang="tr-TR"/>
        </a:p>
      </dgm:t>
    </dgm:pt>
    <dgm:pt modelId="{E0EA4461-46EF-4543-874B-B71CB4C08C77}">
      <dgm:prSet phldrT="[Metin]"/>
      <dgm:spPr/>
      <dgm:t>
        <a:bodyPr/>
        <a:lstStyle/>
        <a:p>
          <a:r>
            <a:rPr lang="tr-TR" b="1" dirty="0" smtClean="0">
              <a:solidFill>
                <a:schemeClr val="accent2">
                  <a:lumMod val="20000"/>
                  <a:lumOff val="80000"/>
                </a:schemeClr>
              </a:solidFill>
            </a:rPr>
            <a:t>Ceza ve İtaat Eğilimi</a:t>
          </a:r>
          <a:endParaRPr lang="tr-TR" b="1" dirty="0">
            <a:solidFill>
              <a:schemeClr val="accent2">
                <a:lumMod val="20000"/>
                <a:lumOff val="80000"/>
              </a:schemeClr>
            </a:solidFill>
          </a:endParaRPr>
        </a:p>
      </dgm:t>
    </dgm:pt>
    <dgm:pt modelId="{C7B2C56A-B4C0-4808-93F9-921BDD4F75F3}" type="parTrans" cxnId="{0B818005-3568-47FD-9D59-4DA61A3D4691}">
      <dgm:prSet/>
      <dgm:spPr/>
      <dgm:t>
        <a:bodyPr/>
        <a:lstStyle/>
        <a:p>
          <a:endParaRPr lang="tr-TR"/>
        </a:p>
      </dgm:t>
    </dgm:pt>
    <dgm:pt modelId="{A6593092-1D78-4567-A4F5-7795A919FD77}" type="sibTrans" cxnId="{0B818005-3568-47FD-9D59-4DA61A3D4691}">
      <dgm:prSet/>
      <dgm:spPr/>
      <dgm:t>
        <a:bodyPr/>
        <a:lstStyle/>
        <a:p>
          <a:endParaRPr lang="tr-TR"/>
        </a:p>
      </dgm:t>
    </dgm:pt>
    <dgm:pt modelId="{751F7E84-D8D4-4BE6-BF33-D791D5676FD0}">
      <dgm:prSet phldrT="[Metin]"/>
      <dgm:spPr/>
      <dgm:t>
        <a:bodyPr/>
        <a:lstStyle/>
        <a:p>
          <a:r>
            <a:rPr lang="tr-TR" dirty="0" smtClean="0"/>
            <a:t>Araçsal İlişkiler Eğilimi</a:t>
          </a:r>
          <a:endParaRPr lang="tr-TR" dirty="0"/>
        </a:p>
      </dgm:t>
    </dgm:pt>
    <dgm:pt modelId="{D760761F-2A0C-4EA7-82D6-5FB1D00033E1}" type="parTrans" cxnId="{573A9B7D-0074-449D-9F12-CB85D73F276A}">
      <dgm:prSet/>
      <dgm:spPr/>
      <dgm:t>
        <a:bodyPr/>
        <a:lstStyle/>
        <a:p>
          <a:endParaRPr lang="tr-TR"/>
        </a:p>
      </dgm:t>
    </dgm:pt>
    <dgm:pt modelId="{81FF5E55-C066-4119-AEF8-67D5AD927A90}" type="sibTrans" cxnId="{573A9B7D-0074-449D-9F12-CB85D73F276A}">
      <dgm:prSet/>
      <dgm:spPr/>
      <dgm:t>
        <a:bodyPr/>
        <a:lstStyle/>
        <a:p>
          <a:endParaRPr lang="tr-TR"/>
        </a:p>
      </dgm:t>
    </dgm:pt>
    <dgm:pt modelId="{EEDFC954-C9F5-4483-80A0-83BE64F2365B}">
      <dgm:prSet phldrT="[Metin]"/>
      <dgm:spPr/>
      <dgm:t>
        <a:bodyPr/>
        <a:lstStyle/>
        <a:p>
          <a:r>
            <a:rPr lang="tr-TR" dirty="0" smtClean="0"/>
            <a:t>2. Geleneksel Düzey</a:t>
          </a:r>
          <a:endParaRPr lang="tr-TR" dirty="0"/>
        </a:p>
      </dgm:t>
    </dgm:pt>
    <dgm:pt modelId="{DA803FD3-A9FF-4E85-A232-ADB59F7161D5}" type="parTrans" cxnId="{5C03E2CB-FAC2-4C94-862D-C16D45D29FEA}">
      <dgm:prSet/>
      <dgm:spPr/>
      <dgm:t>
        <a:bodyPr/>
        <a:lstStyle/>
        <a:p>
          <a:endParaRPr lang="tr-TR"/>
        </a:p>
      </dgm:t>
    </dgm:pt>
    <dgm:pt modelId="{661052C3-4BB2-4D97-9008-60BF3AC0E93E}" type="sibTrans" cxnId="{5C03E2CB-FAC2-4C94-862D-C16D45D29FEA}">
      <dgm:prSet/>
      <dgm:spPr/>
      <dgm:t>
        <a:bodyPr/>
        <a:lstStyle/>
        <a:p>
          <a:endParaRPr lang="tr-TR"/>
        </a:p>
      </dgm:t>
    </dgm:pt>
    <dgm:pt modelId="{193C8533-A3F8-4D77-841A-5D946F02D27E}">
      <dgm:prSet phldrT="[Metin]"/>
      <dgm:spPr/>
      <dgm:t>
        <a:bodyPr/>
        <a:lstStyle/>
        <a:p>
          <a:r>
            <a:rPr lang="tr-TR" b="1" dirty="0" smtClean="0">
              <a:solidFill>
                <a:schemeClr val="accent2">
                  <a:lumMod val="20000"/>
                  <a:lumOff val="80000"/>
                </a:schemeClr>
              </a:solidFill>
            </a:rPr>
            <a:t>Kişilerarası Uyum Eğilimi</a:t>
          </a:r>
          <a:endParaRPr lang="tr-TR" b="1" dirty="0">
            <a:solidFill>
              <a:schemeClr val="accent2">
                <a:lumMod val="20000"/>
                <a:lumOff val="80000"/>
              </a:schemeClr>
            </a:solidFill>
          </a:endParaRPr>
        </a:p>
      </dgm:t>
    </dgm:pt>
    <dgm:pt modelId="{0762F664-6169-4D43-8006-4E0F50F668EC}" type="parTrans" cxnId="{0B1F352E-EA1C-4C70-BB95-980C994A62E8}">
      <dgm:prSet/>
      <dgm:spPr/>
      <dgm:t>
        <a:bodyPr/>
        <a:lstStyle/>
        <a:p>
          <a:endParaRPr lang="tr-TR"/>
        </a:p>
      </dgm:t>
    </dgm:pt>
    <dgm:pt modelId="{3928CEDC-DDA2-471D-AD69-C986AD11BACB}" type="sibTrans" cxnId="{0B1F352E-EA1C-4C70-BB95-980C994A62E8}">
      <dgm:prSet/>
      <dgm:spPr/>
      <dgm:t>
        <a:bodyPr/>
        <a:lstStyle/>
        <a:p>
          <a:endParaRPr lang="tr-TR"/>
        </a:p>
      </dgm:t>
    </dgm:pt>
    <dgm:pt modelId="{86AE4761-EB88-4959-B123-1CF9812D2716}">
      <dgm:prSet phldrT="[Metin]"/>
      <dgm:spPr/>
      <dgm:t>
        <a:bodyPr/>
        <a:lstStyle/>
        <a:p>
          <a:r>
            <a:rPr lang="tr-TR" dirty="0" smtClean="0"/>
            <a:t>3. Gelenek Sonrası Düzey</a:t>
          </a:r>
          <a:endParaRPr lang="tr-TR" dirty="0"/>
        </a:p>
      </dgm:t>
    </dgm:pt>
    <dgm:pt modelId="{0A5EDD84-8F50-44D7-B055-6699E0BEC055}" type="parTrans" cxnId="{C7DB7F48-106F-44CB-A796-F24ED571E7ED}">
      <dgm:prSet/>
      <dgm:spPr/>
      <dgm:t>
        <a:bodyPr/>
        <a:lstStyle/>
        <a:p>
          <a:endParaRPr lang="tr-TR"/>
        </a:p>
      </dgm:t>
    </dgm:pt>
    <dgm:pt modelId="{6446917E-FF46-4B4C-8A04-489084488081}" type="sibTrans" cxnId="{C7DB7F48-106F-44CB-A796-F24ED571E7ED}">
      <dgm:prSet/>
      <dgm:spPr/>
      <dgm:t>
        <a:bodyPr/>
        <a:lstStyle/>
        <a:p>
          <a:endParaRPr lang="tr-TR"/>
        </a:p>
      </dgm:t>
    </dgm:pt>
    <dgm:pt modelId="{1772257D-B12E-4423-99CA-56861218DBC1}">
      <dgm:prSet phldrT="[Metin]"/>
      <dgm:spPr/>
      <dgm:t>
        <a:bodyPr/>
        <a:lstStyle/>
        <a:p>
          <a:r>
            <a:rPr lang="tr-TR" b="1" dirty="0" smtClean="0">
              <a:solidFill>
                <a:schemeClr val="accent2">
                  <a:lumMod val="20000"/>
                  <a:lumOff val="80000"/>
                </a:schemeClr>
              </a:solidFill>
            </a:rPr>
            <a:t>Sosyal Sözleşme Eğilimi</a:t>
          </a:r>
          <a:endParaRPr lang="tr-TR" b="1" dirty="0">
            <a:solidFill>
              <a:schemeClr val="accent2">
                <a:lumMod val="20000"/>
                <a:lumOff val="80000"/>
              </a:schemeClr>
            </a:solidFill>
          </a:endParaRPr>
        </a:p>
      </dgm:t>
    </dgm:pt>
    <dgm:pt modelId="{16E00233-942D-4EBA-A6F1-4BFD12987A44}" type="parTrans" cxnId="{4D10BDB2-ADC9-4689-8C91-7FCB87EF7B4C}">
      <dgm:prSet/>
      <dgm:spPr/>
      <dgm:t>
        <a:bodyPr/>
        <a:lstStyle/>
        <a:p>
          <a:endParaRPr lang="tr-TR"/>
        </a:p>
      </dgm:t>
    </dgm:pt>
    <dgm:pt modelId="{0CCE33DE-9BD2-44B6-AB00-B21301A6917B}" type="sibTrans" cxnId="{4D10BDB2-ADC9-4689-8C91-7FCB87EF7B4C}">
      <dgm:prSet/>
      <dgm:spPr/>
      <dgm:t>
        <a:bodyPr/>
        <a:lstStyle/>
        <a:p>
          <a:endParaRPr lang="tr-TR"/>
        </a:p>
      </dgm:t>
    </dgm:pt>
    <dgm:pt modelId="{CBAB299F-C548-438C-B1A2-64DEB245433D}">
      <dgm:prSet phldrT="[Metin]"/>
      <dgm:spPr/>
      <dgm:t>
        <a:bodyPr/>
        <a:lstStyle/>
        <a:p>
          <a:r>
            <a:rPr lang="tr-TR" dirty="0" smtClean="0"/>
            <a:t>Kanun ve Düzen Eğilimi</a:t>
          </a:r>
          <a:endParaRPr lang="tr-TR" dirty="0"/>
        </a:p>
      </dgm:t>
    </dgm:pt>
    <dgm:pt modelId="{8039592F-37A0-4FB9-A073-7E269D723015}" type="parTrans" cxnId="{601B1B16-67BE-48BA-BB41-FE8A040CE54D}">
      <dgm:prSet/>
      <dgm:spPr/>
      <dgm:t>
        <a:bodyPr/>
        <a:lstStyle/>
        <a:p>
          <a:endParaRPr lang="tr-TR"/>
        </a:p>
      </dgm:t>
    </dgm:pt>
    <dgm:pt modelId="{0308043A-C96F-4CCA-B48E-8447FCFDE9FA}" type="sibTrans" cxnId="{601B1B16-67BE-48BA-BB41-FE8A040CE54D}">
      <dgm:prSet/>
      <dgm:spPr/>
      <dgm:t>
        <a:bodyPr/>
        <a:lstStyle/>
        <a:p>
          <a:endParaRPr lang="tr-TR"/>
        </a:p>
      </dgm:t>
    </dgm:pt>
    <dgm:pt modelId="{295F1A69-67B3-4335-9F25-A1686C51DCD5}">
      <dgm:prSet phldrT="[Metin]"/>
      <dgm:spPr/>
      <dgm:t>
        <a:bodyPr/>
        <a:lstStyle/>
        <a:p>
          <a:r>
            <a:rPr lang="tr-TR" dirty="0" smtClean="0"/>
            <a:t>Evrensel Ahlak İlkeleri Eğilimi</a:t>
          </a:r>
          <a:endParaRPr lang="tr-TR" dirty="0"/>
        </a:p>
      </dgm:t>
    </dgm:pt>
    <dgm:pt modelId="{AC5FB635-6697-428F-A3F5-C9F80B4A6D1B}" type="parTrans" cxnId="{A17AA866-8109-46E4-9F78-7ECB6488A2D4}">
      <dgm:prSet/>
      <dgm:spPr/>
      <dgm:t>
        <a:bodyPr/>
        <a:lstStyle/>
        <a:p>
          <a:endParaRPr lang="tr-TR"/>
        </a:p>
      </dgm:t>
    </dgm:pt>
    <dgm:pt modelId="{A0C7EAB8-E813-4F97-B83A-2CE5D158D6E2}" type="sibTrans" cxnId="{A17AA866-8109-46E4-9F78-7ECB6488A2D4}">
      <dgm:prSet/>
      <dgm:spPr/>
      <dgm:t>
        <a:bodyPr/>
        <a:lstStyle/>
        <a:p>
          <a:endParaRPr lang="tr-TR"/>
        </a:p>
      </dgm:t>
    </dgm:pt>
    <dgm:pt modelId="{0E1894E6-02AF-48DA-88EB-03E4F4B856FC}" type="pres">
      <dgm:prSet presAssocID="{1407A191-9A81-4C78-BDFD-8EC9EDF08EE5}" presName="Name0" presStyleCnt="0">
        <dgm:presLayoutVars>
          <dgm:dir/>
          <dgm:resizeHandles val="exact"/>
        </dgm:presLayoutVars>
      </dgm:prSet>
      <dgm:spPr/>
      <dgm:t>
        <a:bodyPr/>
        <a:lstStyle/>
        <a:p>
          <a:endParaRPr lang="tr-TR"/>
        </a:p>
      </dgm:t>
    </dgm:pt>
    <dgm:pt modelId="{94E07060-448F-45E0-93D1-B0305765E8C5}" type="pres">
      <dgm:prSet presAssocID="{F462A4B3-6275-4885-AC62-41B8C028DF78}" presName="node" presStyleLbl="node1" presStyleIdx="0" presStyleCnt="3">
        <dgm:presLayoutVars>
          <dgm:bulletEnabled val="1"/>
        </dgm:presLayoutVars>
      </dgm:prSet>
      <dgm:spPr/>
      <dgm:t>
        <a:bodyPr/>
        <a:lstStyle/>
        <a:p>
          <a:endParaRPr lang="tr-TR"/>
        </a:p>
      </dgm:t>
    </dgm:pt>
    <dgm:pt modelId="{CCBCF6A3-A037-4457-97A3-BA3A14191AF9}" type="pres">
      <dgm:prSet presAssocID="{5671F1B0-AEDB-4254-BE36-8CB6966131E9}" presName="sibTrans" presStyleCnt="0"/>
      <dgm:spPr/>
    </dgm:pt>
    <dgm:pt modelId="{0DA2A55A-52A2-4D07-B7A2-F8F5AE9427EA}" type="pres">
      <dgm:prSet presAssocID="{EEDFC954-C9F5-4483-80A0-83BE64F2365B}" presName="node" presStyleLbl="node1" presStyleIdx="1" presStyleCnt="3" custScaleX="119516">
        <dgm:presLayoutVars>
          <dgm:bulletEnabled val="1"/>
        </dgm:presLayoutVars>
      </dgm:prSet>
      <dgm:spPr/>
      <dgm:t>
        <a:bodyPr/>
        <a:lstStyle/>
        <a:p>
          <a:endParaRPr lang="tr-TR"/>
        </a:p>
      </dgm:t>
    </dgm:pt>
    <dgm:pt modelId="{8273F39A-2886-40F7-9C01-D86350700E63}" type="pres">
      <dgm:prSet presAssocID="{661052C3-4BB2-4D97-9008-60BF3AC0E93E}" presName="sibTrans" presStyleCnt="0"/>
      <dgm:spPr/>
    </dgm:pt>
    <dgm:pt modelId="{1AA7A267-8E08-4951-9DE9-4DE599ECF541}" type="pres">
      <dgm:prSet presAssocID="{86AE4761-EB88-4959-B123-1CF9812D2716}" presName="node" presStyleLbl="node1" presStyleIdx="2" presStyleCnt="3" custScaleX="116041">
        <dgm:presLayoutVars>
          <dgm:bulletEnabled val="1"/>
        </dgm:presLayoutVars>
      </dgm:prSet>
      <dgm:spPr/>
      <dgm:t>
        <a:bodyPr/>
        <a:lstStyle/>
        <a:p>
          <a:endParaRPr lang="tr-TR"/>
        </a:p>
      </dgm:t>
    </dgm:pt>
  </dgm:ptLst>
  <dgm:cxnLst>
    <dgm:cxn modelId="{9E071BD8-1174-4FA0-9950-0B32C6C07DA5}" type="presOf" srcId="{1407A191-9A81-4C78-BDFD-8EC9EDF08EE5}" destId="{0E1894E6-02AF-48DA-88EB-03E4F4B856FC}" srcOrd="0" destOrd="0" presId="urn:microsoft.com/office/officeart/2005/8/layout/hList6"/>
    <dgm:cxn modelId="{CF2816FD-9078-4B97-B3E7-6F23E9BB9027}" type="presOf" srcId="{F462A4B3-6275-4885-AC62-41B8C028DF78}" destId="{94E07060-448F-45E0-93D1-B0305765E8C5}" srcOrd="0" destOrd="0" presId="urn:microsoft.com/office/officeart/2005/8/layout/hList6"/>
    <dgm:cxn modelId="{954C5448-33D1-4C7A-8A42-3A31EAE24663}" type="presOf" srcId="{86AE4761-EB88-4959-B123-1CF9812D2716}" destId="{1AA7A267-8E08-4951-9DE9-4DE599ECF541}" srcOrd="0" destOrd="0" presId="urn:microsoft.com/office/officeart/2005/8/layout/hList6"/>
    <dgm:cxn modelId="{0B818005-3568-47FD-9D59-4DA61A3D4691}" srcId="{F462A4B3-6275-4885-AC62-41B8C028DF78}" destId="{E0EA4461-46EF-4543-874B-B71CB4C08C77}" srcOrd="0" destOrd="0" parTransId="{C7B2C56A-B4C0-4808-93F9-921BDD4F75F3}" sibTransId="{A6593092-1D78-4567-A4F5-7795A919FD77}"/>
    <dgm:cxn modelId="{C7DB7F48-106F-44CB-A796-F24ED571E7ED}" srcId="{1407A191-9A81-4C78-BDFD-8EC9EDF08EE5}" destId="{86AE4761-EB88-4959-B123-1CF9812D2716}" srcOrd="2" destOrd="0" parTransId="{0A5EDD84-8F50-44D7-B055-6699E0BEC055}" sibTransId="{6446917E-FF46-4B4C-8A04-489084488081}"/>
    <dgm:cxn modelId="{71BABFCB-7316-4FB7-B4C1-32C9B40534BD}" type="presOf" srcId="{295F1A69-67B3-4335-9F25-A1686C51DCD5}" destId="{1AA7A267-8E08-4951-9DE9-4DE599ECF541}" srcOrd="0" destOrd="2" presId="urn:microsoft.com/office/officeart/2005/8/layout/hList6"/>
    <dgm:cxn modelId="{DD442BAB-629A-481C-B65D-E18B1DD60CEA}" type="presOf" srcId="{751F7E84-D8D4-4BE6-BF33-D791D5676FD0}" destId="{94E07060-448F-45E0-93D1-B0305765E8C5}" srcOrd="0" destOrd="2" presId="urn:microsoft.com/office/officeart/2005/8/layout/hList6"/>
    <dgm:cxn modelId="{3E08C4DF-639A-4EAF-B9E3-0E51A315C7B0}" type="presOf" srcId="{EEDFC954-C9F5-4483-80A0-83BE64F2365B}" destId="{0DA2A55A-52A2-4D07-B7A2-F8F5AE9427EA}" srcOrd="0" destOrd="0" presId="urn:microsoft.com/office/officeart/2005/8/layout/hList6"/>
    <dgm:cxn modelId="{F69632EB-341A-470A-9986-A509AE9392BB}" srcId="{1407A191-9A81-4C78-BDFD-8EC9EDF08EE5}" destId="{F462A4B3-6275-4885-AC62-41B8C028DF78}" srcOrd="0" destOrd="0" parTransId="{4C442B38-49F8-466F-B388-5A65D9A6674E}" sibTransId="{5671F1B0-AEDB-4254-BE36-8CB6966131E9}"/>
    <dgm:cxn modelId="{5C03E2CB-FAC2-4C94-862D-C16D45D29FEA}" srcId="{1407A191-9A81-4C78-BDFD-8EC9EDF08EE5}" destId="{EEDFC954-C9F5-4483-80A0-83BE64F2365B}" srcOrd="1" destOrd="0" parTransId="{DA803FD3-A9FF-4E85-A232-ADB59F7161D5}" sibTransId="{661052C3-4BB2-4D97-9008-60BF3AC0E93E}"/>
    <dgm:cxn modelId="{0B1F352E-EA1C-4C70-BB95-980C994A62E8}" srcId="{EEDFC954-C9F5-4483-80A0-83BE64F2365B}" destId="{193C8533-A3F8-4D77-841A-5D946F02D27E}" srcOrd="0" destOrd="0" parTransId="{0762F664-6169-4D43-8006-4E0F50F668EC}" sibTransId="{3928CEDC-DDA2-471D-AD69-C986AD11BACB}"/>
    <dgm:cxn modelId="{4D10BDB2-ADC9-4689-8C91-7FCB87EF7B4C}" srcId="{86AE4761-EB88-4959-B123-1CF9812D2716}" destId="{1772257D-B12E-4423-99CA-56861218DBC1}" srcOrd="0" destOrd="0" parTransId="{16E00233-942D-4EBA-A6F1-4BFD12987A44}" sibTransId="{0CCE33DE-9BD2-44B6-AB00-B21301A6917B}"/>
    <dgm:cxn modelId="{D6804A29-0D7C-49E4-A5AC-AD739CFA02AE}" type="presOf" srcId="{E0EA4461-46EF-4543-874B-B71CB4C08C77}" destId="{94E07060-448F-45E0-93D1-B0305765E8C5}" srcOrd="0" destOrd="1" presId="urn:microsoft.com/office/officeart/2005/8/layout/hList6"/>
    <dgm:cxn modelId="{F1A7CE43-7F91-4883-B9DF-A99D32B7B80F}" type="presOf" srcId="{193C8533-A3F8-4D77-841A-5D946F02D27E}" destId="{0DA2A55A-52A2-4D07-B7A2-F8F5AE9427EA}" srcOrd="0" destOrd="1" presId="urn:microsoft.com/office/officeart/2005/8/layout/hList6"/>
    <dgm:cxn modelId="{573A9B7D-0074-449D-9F12-CB85D73F276A}" srcId="{F462A4B3-6275-4885-AC62-41B8C028DF78}" destId="{751F7E84-D8D4-4BE6-BF33-D791D5676FD0}" srcOrd="1" destOrd="0" parTransId="{D760761F-2A0C-4EA7-82D6-5FB1D00033E1}" sibTransId="{81FF5E55-C066-4119-AEF8-67D5AD927A90}"/>
    <dgm:cxn modelId="{601B1B16-67BE-48BA-BB41-FE8A040CE54D}" srcId="{EEDFC954-C9F5-4483-80A0-83BE64F2365B}" destId="{CBAB299F-C548-438C-B1A2-64DEB245433D}" srcOrd="1" destOrd="0" parTransId="{8039592F-37A0-4FB9-A073-7E269D723015}" sibTransId="{0308043A-C96F-4CCA-B48E-8447FCFDE9FA}"/>
    <dgm:cxn modelId="{CF7AFE27-33F1-438C-9F96-FA6D0E5DBC8B}" type="presOf" srcId="{CBAB299F-C548-438C-B1A2-64DEB245433D}" destId="{0DA2A55A-52A2-4D07-B7A2-F8F5AE9427EA}" srcOrd="0" destOrd="2" presId="urn:microsoft.com/office/officeart/2005/8/layout/hList6"/>
    <dgm:cxn modelId="{A17AA866-8109-46E4-9F78-7ECB6488A2D4}" srcId="{86AE4761-EB88-4959-B123-1CF9812D2716}" destId="{295F1A69-67B3-4335-9F25-A1686C51DCD5}" srcOrd="1" destOrd="0" parTransId="{AC5FB635-6697-428F-A3F5-C9F80B4A6D1B}" sibTransId="{A0C7EAB8-E813-4F97-B83A-2CE5D158D6E2}"/>
    <dgm:cxn modelId="{EEC3BF56-04E2-4BC7-ABA9-27B354722F42}" type="presOf" srcId="{1772257D-B12E-4423-99CA-56861218DBC1}" destId="{1AA7A267-8E08-4951-9DE9-4DE599ECF541}" srcOrd="0" destOrd="1" presId="urn:microsoft.com/office/officeart/2005/8/layout/hList6"/>
    <dgm:cxn modelId="{BB38C866-602C-4AC6-AB3A-B88E08932C29}" type="presParOf" srcId="{0E1894E6-02AF-48DA-88EB-03E4F4B856FC}" destId="{94E07060-448F-45E0-93D1-B0305765E8C5}" srcOrd="0" destOrd="0" presId="urn:microsoft.com/office/officeart/2005/8/layout/hList6"/>
    <dgm:cxn modelId="{020590F1-3820-4AAB-AF67-908B492E1C78}" type="presParOf" srcId="{0E1894E6-02AF-48DA-88EB-03E4F4B856FC}" destId="{CCBCF6A3-A037-4457-97A3-BA3A14191AF9}" srcOrd="1" destOrd="0" presId="urn:microsoft.com/office/officeart/2005/8/layout/hList6"/>
    <dgm:cxn modelId="{9E4B5353-A822-4DC3-BC31-0233411262C1}" type="presParOf" srcId="{0E1894E6-02AF-48DA-88EB-03E4F4B856FC}" destId="{0DA2A55A-52A2-4D07-B7A2-F8F5AE9427EA}" srcOrd="2" destOrd="0" presId="urn:microsoft.com/office/officeart/2005/8/layout/hList6"/>
    <dgm:cxn modelId="{A1B7D802-B188-4FBB-9BBD-B0CA49317F67}" type="presParOf" srcId="{0E1894E6-02AF-48DA-88EB-03E4F4B856FC}" destId="{8273F39A-2886-40F7-9C01-D86350700E63}" srcOrd="3" destOrd="0" presId="urn:microsoft.com/office/officeart/2005/8/layout/hList6"/>
    <dgm:cxn modelId="{15CC4620-9473-450A-AF67-6DE53E909036}" type="presParOf" srcId="{0E1894E6-02AF-48DA-88EB-03E4F4B856FC}" destId="{1AA7A267-8E08-4951-9DE9-4DE599ECF541}"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617AB2-6368-43C9-951E-4A7A8DA59456}">
      <dsp:nvSpPr>
        <dsp:cNvPr id="0" name=""/>
        <dsp:cNvSpPr/>
      </dsp:nvSpPr>
      <dsp:spPr>
        <a:xfrm>
          <a:off x="1450510" y="0"/>
          <a:ext cx="4926739" cy="2579041"/>
        </a:xfrm>
        <a:prstGeom prst="trapezoid">
          <a:avLst>
            <a:gd name="adj" fmla="val 76612"/>
          </a:avLst>
        </a:prstGeom>
        <a:gradFill rotWithShape="0">
          <a:gsLst>
            <a:gs pos="0">
              <a:schemeClr val="accent2">
                <a:hueOff val="0"/>
                <a:satOff val="0"/>
                <a:lumOff val="0"/>
                <a:alphaOff val="0"/>
                <a:shade val="63000"/>
                <a:satMod val="165000"/>
              </a:schemeClr>
            </a:gs>
            <a:gs pos="30000">
              <a:schemeClr val="accent2">
                <a:hueOff val="0"/>
                <a:satOff val="0"/>
                <a:lumOff val="0"/>
                <a:alphaOff val="0"/>
                <a:shade val="58000"/>
                <a:satMod val="165000"/>
              </a:schemeClr>
            </a:gs>
            <a:gs pos="75000">
              <a:schemeClr val="accent2">
                <a:hueOff val="0"/>
                <a:satOff val="0"/>
                <a:lumOff val="0"/>
                <a:alphaOff val="0"/>
                <a:shade val="30000"/>
                <a:satMod val="175000"/>
              </a:schemeClr>
            </a:gs>
            <a:gs pos="100000">
              <a:schemeClr val="accent2">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endParaRPr lang="tr-TR" sz="3500" kern="1200" dirty="0" smtClean="0"/>
        </a:p>
        <a:p>
          <a:pPr lvl="0" algn="ctr" defTabSz="1555750">
            <a:lnSpc>
              <a:spcPct val="90000"/>
            </a:lnSpc>
            <a:spcBef>
              <a:spcPct val="0"/>
            </a:spcBef>
            <a:spcAft>
              <a:spcPct val="35000"/>
            </a:spcAft>
          </a:pPr>
          <a:r>
            <a:rPr lang="tr-TR" sz="3500" kern="1200" dirty="0" smtClean="0"/>
            <a:t>3. Gelenek </a:t>
          </a:r>
        </a:p>
        <a:p>
          <a:pPr lvl="0" algn="ctr" defTabSz="1555750">
            <a:lnSpc>
              <a:spcPct val="90000"/>
            </a:lnSpc>
            <a:spcBef>
              <a:spcPct val="0"/>
            </a:spcBef>
            <a:spcAft>
              <a:spcPct val="35000"/>
            </a:spcAft>
          </a:pPr>
          <a:r>
            <a:rPr lang="tr-TR" sz="3500" kern="1200" dirty="0" smtClean="0"/>
            <a:t>Sonrası Düzey</a:t>
          </a:r>
          <a:endParaRPr lang="tr-TR" sz="3500" kern="1200" dirty="0"/>
        </a:p>
      </dsp:txBody>
      <dsp:txXfrm>
        <a:off x="1450510" y="0"/>
        <a:ext cx="4926739" cy="2579041"/>
      </dsp:txXfrm>
    </dsp:sp>
    <dsp:sp modelId="{9F6EF591-ABA5-479C-B6FD-2D95219AB5CF}">
      <dsp:nvSpPr>
        <dsp:cNvPr id="0" name=""/>
        <dsp:cNvSpPr/>
      </dsp:nvSpPr>
      <dsp:spPr>
        <a:xfrm>
          <a:off x="616488" y="2579041"/>
          <a:ext cx="6234623" cy="1086901"/>
        </a:xfrm>
        <a:prstGeom prst="trapezoid">
          <a:avLst>
            <a:gd name="adj" fmla="val 76612"/>
          </a:avLst>
        </a:prstGeom>
        <a:gradFill rotWithShape="0">
          <a:gsLst>
            <a:gs pos="0">
              <a:schemeClr val="accent2">
                <a:hueOff val="-762749"/>
                <a:satOff val="0"/>
                <a:lumOff val="-7059"/>
                <a:alphaOff val="0"/>
                <a:shade val="63000"/>
                <a:satMod val="165000"/>
              </a:schemeClr>
            </a:gs>
            <a:gs pos="30000">
              <a:schemeClr val="accent2">
                <a:hueOff val="-762749"/>
                <a:satOff val="0"/>
                <a:lumOff val="-7059"/>
                <a:alphaOff val="0"/>
                <a:shade val="58000"/>
                <a:satMod val="165000"/>
              </a:schemeClr>
            </a:gs>
            <a:gs pos="75000">
              <a:schemeClr val="accent2">
                <a:hueOff val="-762749"/>
                <a:satOff val="0"/>
                <a:lumOff val="-7059"/>
                <a:alphaOff val="0"/>
                <a:shade val="30000"/>
                <a:satMod val="175000"/>
              </a:schemeClr>
            </a:gs>
            <a:gs pos="100000">
              <a:schemeClr val="accent2">
                <a:hueOff val="-762749"/>
                <a:satOff val="0"/>
                <a:lumOff val="-7059"/>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tr-TR" sz="3500" kern="1200" dirty="0" smtClean="0"/>
            <a:t>2. Geleneksel Düzey</a:t>
          </a:r>
          <a:endParaRPr lang="tr-TR" sz="3500" kern="1200" dirty="0"/>
        </a:p>
      </dsp:txBody>
      <dsp:txXfrm>
        <a:off x="1707547" y="2579041"/>
        <a:ext cx="4052505" cy="1086901"/>
      </dsp:txXfrm>
    </dsp:sp>
    <dsp:sp modelId="{13AE9C54-5675-42A2-84D5-220663F35132}">
      <dsp:nvSpPr>
        <dsp:cNvPr id="0" name=""/>
        <dsp:cNvSpPr/>
      </dsp:nvSpPr>
      <dsp:spPr>
        <a:xfrm>
          <a:off x="0" y="3665942"/>
          <a:ext cx="7467600" cy="1207682"/>
        </a:xfrm>
        <a:prstGeom prst="trapezoid">
          <a:avLst>
            <a:gd name="adj" fmla="val 76612"/>
          </a:avLst>
        </a:prstGeom>
        <a:gradFill rotWithShape="0">
          <a:gsLst>
            <a:gs pos="0">
              <a:schemeClr val="accent2">
                <a:hueOff val="-1525497"/>
                <a:satOff val="0"/>
                <a:lumOff val="-14118"/>
                <a:alphaOff val="0"/>
                <a:shade val="63000"/>
                <a:satMod val="165000"/>
              </a:schemeClr>
            </a:gs>
            <a:gs pos="30000">
              <a:schemeClr val="accent2">
                <a:hueOff val="-1525497"/>
                <a:satOff val="0"/>
                <a:lumOff val="-14118"/>
                <a:alphaOff val="0"/>
                <a:shade val="58000"/>
                <a:satMod val="165000"/>
              </a:schemeClr>
            </a:gs>
            <a:gs pos="75000">
              <a:schemeClr val="accent2">
                <a:hueOff val="-1525497"/>
                <a:satOff val="0"/>
                <a:lumOff val="-14118"/>
                <a:alphaOff val="0"/>
                <a:shade val="30000"/>
                <a:satMod val="175000"/>
              </a:schemeClr>
            </a:gs>
            <a:gs pos="100000">
              <a:schemeClr val="accent2">
                <a:hueOff val="-1525497"/>
                <a:satOff val="0"/>
                <a:lumOff val="-14118"/>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dsp:spPr>
      <dsp:style>
        <a:lnRef idx="0">
          <a:scrgbClr r="0" g="0" b="0"/>
        </a:lnRef>
        <a:fillRef idx="3">
          <a:scrgbClr r="0" g="0" b="0"/>
        </a:fillRef>
        <a:effectRef idx="3">
          <a:scrgbClr r="0" g="0" b="0"/>
        </a:effectRef>
        <a:fontRef idx="minor">
          <a:schemeClr val="lt1"/>
        </a:fontRef>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tr-TR" sz="3500" kern="1200" dirty="0" smtClean="0"/>
            <a:t>1. Gelenek Öncesi Düzey</a:t>
          </a:r>
          <a:endParaRPr lang="tr-TR" sz="3500" kern="1200" dirty="0"/>
        </a:p>
      </dsp:txBody>
      <dsp:txXfrm>
        <a:off x="1306829" y="3665942"/>
        <a:ext cx="4853940" cy="12076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07060-448F-45E0-93D1-B0305765E8C5}">
      <dsp:nvSpPr>
        <dsp:cNvPr id="0" name=""/>
        <dsp:cNvSpPr/>
      </dsp:nvSpPr>
      <dsp:spPr>
        <a:xfrm rot="16200000">
          <a:off x="-1370733" y="1372096"/>
          <a:ext cx="4873625" cy="2129432"/>
        </a:xfrm>
        <a:prstGeom prst="flowChartManualOperati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0" tIns="0" rIns="166349" bIns="0" numCol="1" spcCol="1270" anchor="t" anchorCtr="0">
          <a:noAutofit/>
        </a:bodyPr>
        <a:lstStyle/>
        <a:p>
          <a:pPr lvl="0" algn="l" defTabSz="1155700">
            <a:lnSpc>
              <a:spcPct val="90000"/>
            </a:lnSpc>
            <a:spcBef>
              <a:spcPct val="0"/>
            </a:spcBef>
            <a:spcAft>
              <a:spcPct val="35000"/>
            </a:spcAft>
          </a:pPr>
          <a:r>
            <a:rPr lang="tr-TR" sz="2600" kern="1200" dirty="0" smtClean="0"/>
            <a:t>1.Gelenek Öncesi Düzey</a:t>
          </a:r>
          <a:endParaRPr lang="tr-TR" sz="2600" kern="1200" dirty="0"/>
        </a:p>
        <a:p>
          <a:pPr marL="228600" lvl="1" indent="-228600" algn="l" defTabSz="889000">
            <a:lnSpc>
              <a:spcPct val="90000"/>
            </a:lnSpc>
            <a:spcBef>
              <a:spcPct val="0"/>
            </a:spcBef>
            <a:spcAft>
              <a:spcPct val="15000"/>
            </a:spcAft>
            <a:buChar char="••"/>
          </a:pPr>
          <a:r>
            <a:rPr lang="tr-TR" sz="2000" b="1" kern="1200" dirty="0" smtClean="0">
              <a:solidFill>
                <a:schemeClr val="accent2">
                  <a:lumMod val="20000"/>
                  <a:lumOff val="80000"/>
                </a:schemeClr>
              </a:solidFill>
            </a:rPr>
            <a:t>Ceza ve İtaat Eğilimi</a:t>
          </a:r>
          <a:endParaRPr lang="tr-TR" sz="2000" b="1" kern="1200" dirty="0">
            <a:solidFill>
              <a:schemeClr val="accent2">
                <a:lumMod val="20000"/>
                <a:lumOff val="80000"/>
              </a:schemeClr>
            </a:solidFill>
          </a:endParaRPr>
        </a:p>
        <a:p>
          <a:pPr marL="228600" lvl="1" indent="-228600" algn="l" defTabSz="889000">
            <a:lnSpc>
              <a:spcPct val="90000"/>
            </a:lnSpc>
            <a:spcBef>
              <a:spcPct val="0"/>
            </a:spcBef>
            <a:spcAft>
              <a:spcPct val="15000"/>
            </a:spcAft>
            <a:buChar char="••"/>
          </a:pPr>
          <a:r>
            <a:rPr lang="tr-TR" sz="2000" kern="1200" dirty="0" smtClean="0"/>
            <a:t>Araçsal İlişkiler Eğilimi</a:t>
          </a:r>
          <a:endParaRPr lang="tr-TR" sz="2000" kern="1200" dirty="0"/>
        </a:p>
      </dsp:txBody>
      <dsp:txXfrm rot="5400000">
        <a:off x="1363" y="974725"/>
        <a:ext cx="2129432" cy="2924175"/>
      </dsp:txXfrm>
    </dsp:sp>
    <dsp:sp modelId="{0DA2A55A-52A2-4D07-B7A2-F8F5AE9427EA}">
      <dsp:nvSpPr>
        <dsp:cNvPr id="0" name=""/>
        <dsp:cNvSpPr/>
      </dsp:nvSpPr>
      <dsp:spPr>
        <a:xfrm rot="16200000">
          <a:off x="1126196" y="1164306"/>
          <a:ext cx="4873625" cy="2545012"/>
        </a:xfrm>
        <a:prstGeom prst="flowChartManualOperati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0" tIns="0" rIns="166349" bIns="0" numCol="1" spcCol="1270" anchor="t" anchorCtr="0">
          <a:noAutofit/>
        </a:bodyPr>
        <a:lstStyle/>
        <a:p>
          <a:pPr lvl="0" algn="l" defTabSz="1155700">
            <a:lnSpc>
              <a:spcPct val="90000"/>
            </a:lnSpc>
            <a:spcBef>
              <a:spcPct val="0"/>
            </a:spcBef>
            <a:spcAft>
              <a:spcPct val="35000"/>
            </a:spcAft>
          </a:pPr>
          <a:r>
            <a:rPr lang="tr-TR" sz="2600" kern="1200" dirty="0" smtClean="0"/>
            <a:t>2. Geleneksel Düzey</a:t>
          </a:r>
          <a:endParaRPr lang="tr-TR" sz="2600" kern="1200" dirty="0"/>
        </a:p>
        <a:p>
          <a:pPr marL="228600" lvl="1" indent="-228600" algn="l" defTabSz="889000">
            <a:lnSpc>
              <a:spcPct val="90000"/>
            </a:lnSpc>
            <a:spcBef>
              <a:spcPct val="0"/>
            </a:spcBef>
            <a:spcAft>
              <a:spcPct val="15000"/>
            </a:spcAft>
            <a:buChar char="••"/>
          </a:pPr>
          <a:r>
            <a:rPr lang="tr-TR" sz="2000" b="1" kern="1200" dirty="0" smtClean="0">
              <a:solidFill>
                <a:schemeClr val="accent2">
                  <a:lumMod val="20000"/>
                  <a:lumOff val="80000"/>
                </a:schemeClr>
              </a:solidFill>
            </a:rPr>
            <a:t>Kişilerarası Uyum Eğilimi</a:t>
          </a:r>
          <a:endParaRPr lang="tr-TR" sz="2000" b="1" kern="1200" dirty="0">
            <a:solidFill>
              <a:schemeClr val="accent2">
                <a:lumMod val="20000"/>
                <a:lumOff val="80000"/>
              </a:schemeClr>
            </a:solidFill>
          </a:endParaRPr>
        </a:p>
        <a:p>
          <a:pPr marL="228600" lvl="1" indent="-228600" algn="l" defTabSz="889000">
            <a:lnSpc>
              <a:spcPct val="90000"/>
            </a:lnSpc>
            <a:spcBef>
              <a:spcPct val="0"/>
            </a:spcBef>
            <a:spcAft>
              <a:spcPct val="15000"/>
            </a:spcAft>
            <a:buChar char="••"/>
          </a:pPr>
          <a:r>
            <a:rPr lang="tr-TR" sz="2000" kern="1200" dirty="0" smtClean="0"/>
            <a:t>Kanun ve Düzen Eğilimi</a:t>
          </a:r>
          <a:endParaRPr lang="tr-TR" sz="2000" kern="1200" dirty="0"/>
        </a:p>
      </dsp:txBody>
      <dsp:txXfrm rot="5400000">
        <a:off x="2290502" y="974725"/>
        <a:ext cx="2545012" cy="2924175"/>
      </dsp:txXfrm>
    </dsp:sp>
    <dsp:sp modelId="{1AA7A267-8E08-4951-9DE9-4DE599ECF541}">
      <dsp:nvSpPr>
        <dsp:cNvPr id="0" name=""/>
        <dsp:cNvSpPr/>
      </dsp:nvSpPr>
      <dsp:spPr>
        <a:xfrm rot="16200000">
          <a:off x="3793917" y="1201304"/>
          <a:ext cx="4873625" cy="2471015"/>
        </a:xfrm>
        <a:prstGeom prst="flowChartManualOperation">
          <a:avLst/>
        </a:prstGeom>
        <a:gradFill rotWithShape="0">
          <a:gsLst>
            <a:gs pos="0">
              <a:schemeClr val="accent1">
                <a:hueOff val="0"/>
                <a:satOff val="0"/>
                <a:lumOff val="0"/>
                <a:alphaOff val="0"/>
                <a:shade val="63000"/>
                <a:satMod val="165000"/>
              </a:schemeClr>
            </a:gs>
            <a:gs pos="30000">
              <a:schemeClr val="accent1">
                <a:hueOff val="0"/>
                <a:satOff val="0"/>
                <a:lumOff val="0"/>
                <a:alphaOff val="0"/>
                <a:shade val="58000"/>
                <a:satMod val="165000"/>
              </a:schemeClr>
            </a:gs>
            <a:gs pos="75000">
              <a:schemeClr val="accent1">
                <a:hueOff val="0"/>
                <a:satOff val="0"/>
                <a:lumOff val="0"/>
                <a:alphaOff val="0"/>
                <a:shade val="30000"/>
                <a:satMod val="175000"/>
              </a:schemeClr>
            </a:gs>
            <a:gs pos="100000">
              <a:schemeClr val="accent1">
                <a:hueOff val="0"/>
                <a:satOff val="0"/>
                <a:lumOff val="0"/>
                <a:alphaOff val="0"/>
                <a:shade val="15000"/>
                <a:satMod val="175000"/>
              </a:schemeClr>
            </a:gs>
          </a:gsLst>
          <a:path path="circle">
            <a:fillToRect l="5000" t="100000" r="120000" b="10000"/>
          </a:path>
        </a:gradFill>
        <a:ln>
          <a:noFill/>
        </a:ln>
        <a:effectLst>
          <a:outerShdw blurRad="50800" dist="20000" dir="5400000" rotWithShape="0">
            <a:srgbClr val="000000">
              <a:alpha val="42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65100" tIns="0" rIns="166349" bIns="0" numCol="1" spcCol="1270" anchor="t" anchorCtr="0">
          <a:noAutofit/>
        </a:bodyPr>
        <a:lstStyle/>
        <a:p>
          <a:pPr lvl="0" algn="l" defTabSz="1155700">
            <a:lnSpc>
              <a:spcPct val="90000"/>
            </a:lnSpc>
            <a:spcBef>
              <a:spcPct val="0"/>
            </a:spcBef>
            <a:spcAft>
              <a:spcPct val="35000"/>
            </a:spcAft>
          </a:pPr>
          <a:r>
            <a:rPr lang="tr-TR" sz="2600" kern="1200" dirty="0" smtClean="0"/>
            <a:t>3. Gelenek Sonrası Düzey</a:t>
          </a:r>
          <a:endParaRPr lang="tr-TR" sz="2600" kern="1200" dirty="0"/>
        </a:p>
        <a:p>
          <a:pPr marL="228600" lvl="1" indent="-228600" algn="l" defTabSz="889000">
            <a:lnSpc>
              <a:spcPct val="90000"/>
            </a:lnSpc>
            <a:spcBef>
              <a:spcPct val="0"/>
            </a:spcBef>
            <a:spcAft>
              <a:spcPct val="15000"/>
            </a:spcAft>
            <a:buChar char="••"/>
          </a:pPr>
          <a:r>
            <a:rPr lang="tr-TR" sz="2000" b="1" kern="1200" dirty="0" smtClean="0">
              <a:solidFill>
                <a:schemeClr val="accent2">
                  <a:lumMod val="20000"/>
                  <a:lumOff val="80000"/>
                </a:schemeClr>
              </a:solidFill>
            </a:rPr>
            <a:t>Sosyal Sözleşme Eğilimi</a:t>
          </a:r>
          <a:endParaRPr lang="tr-TR" sz="2000" b="1" kern="1200" dirty="0">
            <a:solidFill>
              <a:schemeClr val="accent2">
                <a:lumMod val="20000"/>
                <a:lumOff val="80000"/>
              </a:schemeClr>
            </a:solidFill>
          </a:endParaRPr>
        </a:p>
        <a:p>
          <a:pPr marL="228600" lvl="1" indent="-228600" algn="l" defTabSz="889000">
            <a:lnSpc>
              <a:spcPct val="90000"/>
            </a:lnSpc>
            <a:spcBef>
              <a:spcPct val="0"/>
            </a:spcBef>
            <a:spcAft>
              <a:spcPct val="15000"/>
            </a:spcAft>
            <a:buChar char="••"/>
          </a:pPr>
          <a:r>
            <a:rPr lang="tr-TR" sz="2000" kern="1200" dirty="0" smtClean="0"/>
            <a:t>Evrensel Ahlak İlkeleri Eğilimi</a:t>
          </a:r>
          <a:endParaRPr lang="tr-TR" sz="2000" kern="1200" dirty="0"/>
        </a:p>
      </dsp:txBody>
      <dsp:txXfrm rot="5400000">
        <a:off x="4995222" y="974724"/>
        <a:ext cx="2471015" cy="292417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97364"/>
          </a:xfrm>
          <a:prstGeom prst="rect">
            <a:avLst/>
          </a:prstGeom>
        </p:spPr>
        <p:txBody>
          <a:bodyPr vert="horz" lIns="91440" tIns="45720" rIns="91440" bIns="45720" rtlCol="0"/>
          <a:lstStyle>
            <a:lvl1pPr algn="r">
              <a:defRPr sz="1200"/>
            </a:lvl1pPr>
          </a:lstStyle>
          <a:p>
            <a:fld id="{4D6CC5B8-8398-4C71-AF05-389189534C87}" type="datetimeFigureOut">
              <a:rPr lang="tr-TR" smtClean="0"/>
              <a:pPr/>
              <a:t>8.05.2020</a:t>
            </a:fld>
            <a:endParaRPr lang="tr-TR"/>
          </a:p>
        </p:txBody>
      </p:sp>
      <p:sp>
        <p:nvSpPr>
          <p:cNvPr id="4" name="3 Altbilgi Yer Tutucusu"/>
          <p:cNvSpPr>
            <a:spLocks noGrp="1"/>
          </p:cNvSpPr>
          <p:nvPr>
            <p:ph type="ftr" sz="quarter" idx="2"/>
          </p:nvPr>
        </p:nvSpPr>
        <p:spPr>
          <a:xfrm>
            <a:off x="0" y="9448185"/>
            <a:ext cx="2971800" cy="497364"/>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9448185"/>
            <a:ext cx="2971800" cy="497364"/>
          </a:xfrm>
          <a:prstGeom prst="rect">
            <a:avLst/>
          </a:prstGeom>
        </p:spPr>
        <p:txBody>
          <a:bodyPr vert="horz" lIns="91440" tIns="45720" rIns="91440" bIns="45720" rtlCol="0" anchor="b"/>
          <a:lstStyle>
            <a:lvl1pPr algn="r">
              <a:defRPr sz="1200"/>
            </a:lvl1pPr>
          </a:lstStyle>
          <a:p>
            <a:fld id="{949A595F-7EC3-4013-8DCB-26796CBA4118}" type="slidenum">
              <a:rPr lang="tr-TR" smtClean="0"/>
              <a:pPr/>
              <a:t>‹#›</a:t>
            </a:fld>
            <a:endParaRPr lang="tr-TR"/>
          </a:p>
        </p:txBody>
      </p:sp>
    </p:spTree>
    <p:extLst>
      <p:ext uri="{BB962C8B-B14F-4D97-AF65-F5344CB8AC3E}">
        <p14:creationId xmlns:p14="http://schemas.microsoft.com/office/powerpoint/2010/main" val="21428459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97364"/>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97364"/>
          </a:xfrm>
          <a:prstGeom prst="rect">
            <a:avLst/>
          </a:prstGeom>
        </p:spPr>
        <p:txBody>
          <a:bodyPr vert="horz" lIns="91440" tIns="45720" rIns="91440" bIns="45720" rtlCol="0"/>
          <a:lstStyle>
            <a:lvl1pPr algn="r">
              <a:defRPr sz="1200"/>
            </a:lvl1pPr>
          </a:lstStyle>
          <a:p>
            <a:fld id="{98F0F115-58AB-42F0-B910-378CC8689E7B}" type="datetimeFigureOut">
              <a:rPr lang="tr-TR" smtClean="0"/>
              <a:pPr/>
              <a:t>8.05.2020</a:t>
            </a:fld>
            <a:endParaRPr lang="tr-TR"/>
          </a:p>
        </p:txBody>
      </p:sp>
      <p:sp>
        <p:nvSpPr>
          <p:cNvPr id="4" name="3 Slayt Görüntüsü Yer Tutucusu"/>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724956"/>
            <a:ext cx="5486400" cy="447627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9448185"/>
            <a:ext cx="2971800" cy="497364"/>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9448185"/>
            <a:ext cx="2971800" cy="497364"/>
          </a:xfrm>
          <a:prstGeom prst="rect">
            <a:avLst/>
          </a:prstGeom>
        </p:spPr>
        <p:txBody>
          <a:bodyPr vert="horz" lIns="91440" tIns="45720" rIns="91440" bIns="45720" rtlCol="0" anchor="b"/>
          <a:lstStyle>
            <a:lvl1pPr algn="r">
              <a:defRPr sz="1200"/>
            </a:lvl1pPr>
          </a:lstStyle>
          <a:p>
            <a:fld id="{B874F2A7-2F9F-4BAE-BB86-1CC752919DE9}" type="slidenum">
              <a:rPr lang="tr-TR" smtClean="0"/>
              <a:pPr/>
              <a:t>‹#›</a:t>
            </a:fld>
            <a:endParaRPr lang="tr-TR"/>
          </a:p>
        </p:txBody>
      </p:sp>
    </p:spTree>
    <p:extLst>
      <p:ext uri="{BB962C8B-B14F-4D97-AF65-F5344CB8AC3E}">
        <p14:creationId xmlns:p14="http://schemas.microsoft.com/office/powerpoint/2010/main" val="1122879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292F8A17-7E8C-4E10-8C42-D43388E3A062}" type="datetime1">
              <a:rPr lang="tr-TR" smtClean="0"/>
              <a:pPr/>
              <a:t>8.05.2020</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r>
              <a:rPr lang="tr-TR" smtClean="0"/>
              <a:t>Dr. Halise Kader ZENGİN</a:t>
            </a:r>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CD7D3A9-3B90-4177-B98D-43821537079E}" type="datetime1">
              <a:rPr lang="tr-TR" smtClean="0"/>
              <a:pPr/>
              <a:t>8.05.2020</a:t>
            </a:fld>
            <a:endParaRPr lang="tr-TR"/>
          </a:p>
        </p:txBody>
      </p:sp>
      <p:sp>
        <p:nvSpPr>
          <p:cNvPr id="5" name="4 Altbilgi Yer Tutucusu"/>
          <p:cNvSpPr>
            <a:spLocks noGrp="1"/>
          </p:cNvSpPr>
          <p:nvPr>
            <p:ph type="ftr" sz="quarter" idx="11"/>
          </p:nvPr>
        </p:nvSpPr>
        <p:spPr/>
        <p:txBody>
          <a:bodyPr/>
          <a:lstStyle/>
          <a:p>
            <a:r>
              <a:rPr lang="tr-TR" smtClean="0"/>
              <a:t>Dr. Halise Kader ZENGİN</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897FC44-BA83-49C1-AC57-3C775DB29907}" type="datetime1">
              <a:rPr lang="tr-TR" smtClean="0"/>
              <a:pPr/>
              <a:t>8.05.2020</a:t>
            </a:fld>
            <a:endParaRPr lang="tr-TR"/>
          </a:p>
        </p:txBody>
      </p:sp>
      <p:sp>
        <p:nvSpPr>
          <p:cNvPr id="5" name="4 Altbilgi Yer Tutucusu"/>
          <p:cNvSpPr>
            <a:spLocks noGrp="1"/>
          </p:cNvSpPr>
          <p:nvPr>
            <p:ph type="ftr" sz="quarter" idx="11"/>
          </p:nvPr>
        </p:nvSpPr>
        <p:spPr/>
        <p:txBody>
          <a:bodyPr/>
          <a:lstStyle/>
          <a:p>
            <a:r>
              <a:rPr lang="tr-TR" smtClean="0"/>
              <a:t>Dr. Halise Kader ZENGİN</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4A32595D-1431-4A02-BB56-4A66923B26BF}" type="datetime1">
              <a:rPr lang="tr-TR" smtClean="0"/>
              <a:pPr/>
              <a:t>8.05.2020</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r>
              <a:rPr lang="tr-TR" smtClean="0"/>
              <a:t>Dr. Halise Kader ZENGİN</a:t>
            </a: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39E7C9E0-0E40-4E4A-BFBB-98BE0B0F05EE}" type="datetime1">
              <a:rPr lang="tr-TR" smtClean="0"/>
              <a:pPr/>
              <a:t>8.05.2020</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r>
              <a:rPr lang="tr-TR" smtClean="0"/>
              <a:t>Dr. Halise Kader ZENGİN</a:t>
            </a:r>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125881EA-3D64-4692-B9DA-62FC813608CB}" type="datetime1">
              <a:rPr lang="tr-TR" smtClean="0"/>
              <a:pPr/>
              <a:t>8.05.2020</a:t>
            </a:fld>
            <a:endParaRPr lang="tr-TR"/>
          </a:p>
        </p:txBody>
      </p:sp>
      <p:sp>
        <p:nvSpPr>
          <p:cNvPr id="6" name="5 Altbilgi Yer Tutucusu"/>
          <p:cNvSpPr>
            <a:spLocks noGrp="1"/>
          </p:cNvSpPr>
          <p:nvPr>
            <p:ph type="ftr" sz="quarter" idx="11"/>
          </p:nvPr>
        </p:nvSpPr>
        <p:spPr/>
        <p:txBody>
          <a:bodyPr/>
          <a:lstStyle/>
          <a:p>
            <a:r>
              <a:rPr lang="tr-TR" smtClean="0"/>
              <a:t>Dr. Halise Kader ZENGİN</a:t>
            </a:r>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7521C18C-21A8-475C-A791-FAAD3BC67B14}" type="datetime1">
              <a:rPr lang="tr-TR" smtClean="0"/>
              <a:pPr/>
              <a:t>8.05.2020</a:t>
            </a:fld>
            <a:endParaRPr lang="tr-TR"/>
          </a:p>
        </p:txBody>
      </p:sp>
      <p:sp>
        <p:nvSpPr>
          <p:cNvPr id="8" name="7 Altbilgi Yer Tutucusu"/>
          <p:cNvSpPr>
            <a:spLocks noGrp="1"/>
          </p:cNvSpPr>
          <p:nvPr>
            <p:ph type="ftr" sz="quarter" idx="11"/>
          </p:nvPr>
        </p:nvSpPr>
        <p:spPr/>
        <p:txBody>
          <a:bodyPr/>
          <a:lstStyle/>
          <a:p>
            <a:r>
              <a:rPr lang="tr-TR" smtClean="0"/>
              <a:t>Dr. Halise Kader ZENGİN</a:t>
            </a:r>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3FA3699-3324-4642-8698-141115C9F8EE}" type="datetime1">
              <a:rPr lang="tr-TR" smtClean="0"/>
              <a:pPr/>
              <a:t>8.05.2020</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r>
              <a:rPr lang="tr-TR" smtClean="0"/>
              <a:t>Dr. Halise Kader ZENGİN</a:t>
            </a: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DEE8AAD-3D6D-4BCD-B497-11B645CF2E24}" type="datetime1">
              <a:rPr lang="tr-TR" smtClean="0"/>
              <a:pPr/>
              <a:t>8.05.2020</a:t>
            </a:fld>
            <a:endParaRPr lang="tr-TR"/>
          </a:p>
        </p:txBody>
      </p:sp>
      <p:sp>
        <p:nvSpPr>
          <p:cNvPr id="3" name="2 Altbilgi Yer Tutucusu"/>
          <p:cNvSpPr>
            <a:spLocks noGrp="1"/>
          </p:cNvSpPr>
          <p:nvPr>
            <p:ph type="ftr" sz="quarter" idx="11"/>
          </p:nvPr>
        </p:nvSpPr>
        <p:spPr/>
        <p:txBody>
          <a:bodyPr/>
          <a:lstStyle/>
          <a:p>
            <a:r>
              <a:rPr lang="tr-TR" smtClean="0"/>
              <a:t>Dr. Halise Kader ZENGİN</a:t>
            </a:r>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3FFBC4A2-9C01-473C-89EE-2960CE2DC38E}" type="datetime1">
              <a:rPr lang="tr-TR" smtClean="0"/>
              <a:pPr/>
              <a:t>8.05.2020</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r>
              <a:rPr lang="tr-TR" smtClean="0"/>
              <a:t>Dr. Halise Kader ZENGİN</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E13B9E86-5913-4119-A7B1-4CD7D6BB8EB1}" type="datetime1">
              <a:rPr lang="tr-TR" smtClean="0"/>
              <a:pPr/>
              <a:t>8.05.2020</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r>
              <a:rPr lang="tr-TR" smtClean="0"/>
              <a:t>Dr. Halise Kader ZENGİN</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r="-100000" b="-100000"/>
        </a:gradFill>
        <a:effectLst/>
      </p:bgPr>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0EEA271-16AE-4F46-B214-D4CB047B8E00}" type="datetime1">
              <a:rPr lang="tr-TR" smtClean="0"/>
              <a:pPr/>
              <a:t>8.05.2020</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tr-TR" smtClean="0"/>
              <a:t>Dr. Halise Kader ZENGİN</a:t>
            </a:r>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143116"/>
            <a:ext cx="6172200" cy="2143140"/>
          </a:xfrm>
        </p:spPr>
        <p:txBody>
          <a:bodyPr>
            <a:normAutofit/>
          </a:bodyPr>
          <a:lstStyle/>
          <a:p>
            <a:r>
              <a:rPr lang="tr-TR" sz="4800" dirty="0" smtClean="0"/>
              <a:t>AHLAK GELİŞİMİ</a:t>
            </a:r>
            <a:endParaRPr lang="tr-TR" sz="4800" dirty="0"/>
          </a:p>
        </p:txBody>
      </p:sp>
      <p:sp>
        <p:nvSpPr>
          <p:cNvPr id="3" name="2 Alt Başlık"/>
          <p:cNvSpPr>
            <a:spLocks noGrp="1"/>
          </p:cNvSpPr>
          <p:nvPr>
            <p:ph type="subTitle" idx="1"/>
          </p:nvPr>
        </p:nvSpPr>
        <p:spPr>
          <a:xfrm>
            <a:off x="1475656" y="4653136"/>
            <a:ext cx="6982544" cy="1721786"/>
          </a:xfrm>
        </p:spPr>
        <p:txBody>
          <a:bodyPr>
            <a:normAutofit/>
          </a:bodyPr>
          <a:lstStyle/>
          <a:p>
            <a:r>
              <a:rPr lang="tr-TR" sz="2400" dirty="0" smtClean="0"/>
              <a:t>J. </a:t>
            </a:r>
            <a:r>
              <a:rPr lang="tr-TR" sz="2400" dirty="0" err="1" smtClean="0"/>
              <a:t>Piaget</a:t>
            </a:r>
            <a:r>
              <a:rPr lang="tr-TR" sz="2400" dirty="0" smtClean="0"/>
              <a:t> ve L. </a:t>
            </a:r>
            <a:r>
              <a:rPr lang="tr-TR" sz="2400" dirty="0" err="1" smtClean="0"/>
              <a:t>Kohlberg’in</a:t>
            </a:r>
            <a:r>
              <a:rPr lang="tr-TR" sz="2400" dirty="0" smtClean="0"/>
              <a:t> Ahlak Gelişim </a:t>
            </a:r>
          </a:p>
          <a:p>
            <a:pPr algn="just"/>
            <a:r>
              <a:rPr lang="tr-TR" sz="2400" dirty="0" smtClean="0"/>
              <a:t>Kuramları</a:t>
            </a:r>
            <a:endParaRPr lang="tr-TR" sz="2400" dirty="0"/>
          </a:p>
        </p:txBody>
      </p:sp>
      <p:sp>
        <p:nvSpPr>
          <p:cNvPr id="4" name="3 Altbilgi Yer Tutucusu"/>
          <p:cNvSpPr>
            <a:spLocks noGrp="1"/>
          </p:cNvSpPr>
          <p:nvPr>
            <p:ph type="ftr" sz="quarter" idx="11"/>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rial" pitchFamily="34" charset="0"/>
                <a:cs typeface="Arial" pitchFamily="34" charset="0"/>
              </a:rPr>
              <a:t>1. Gelenek Öncesi Düzey</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normAutofit fontScale="92500" lnSpcReduction="10000"/>
          </a:bodyPr>
          <a:lstStyle/>
          <a:p>
            <a:pPr marL="457200" indent="-457200">
              <a:buAutoNum type="arabicPeriod"/>
            </a:pPr>
            <a:r>
              <a:rPr lang="tr-TR" b="1" dirty="0" smtClean="0"/>
              <a:t>Aşama: Ceza ve İtaat Eğilimi</a:t>
            </a:r>
          </a:p>
          <a:p>
            <a:pPr marL="457200" indent="-457200">
              <a:buNone/>
            </a:pPr>
            <a:endParaRPr lang="tr-TR" dirty="0" smtClean="0"/>
          </a:p>
          <a:p>
            <a:pPr marL="457200" indent="-457200"/>
            <a:r>
              <a:rPr lang="tr-TR" dirty="0" smtClean="0"/>
              <a:t>Olayların dış görünüşüne ve meydana gelen zararın büyüklüğüne bakarak karar verirler.</a:t>
            </a:r>
          </a:p>
          <a:p>
            <a:pPr marL="457200" indent="-457200"/>
            <a:r>
              <a:rPr lang="tr-TR" dirty="0" smtClean="0"/>
              <a:t>Kurallara cezalandırılmamak için boyun eğilir, kuralların doğruluğuna inanıldığı için değil.</a:t>
            </a:r>
          </a:p>
          <a:p>
            <a:pPr marL="457200" indent="-457200">
              <a:buNone/>
            </a:pPr>
            <a:endParaRPr lang="tr-TR" dirty="0" smtClean="0"/>
          </a:p>
          <a:p>
            <a:pPr marL="457200" indent="-457200">
              <a:buNone/>
            </a:pPr>
            <a:r>
              <a:rPr lang="tr-TR" b="1" dirty="0" smtClean="0"/>
              <a:t>2. Aşama: Araçsal İlişkiler Eğilimi</a:t>
            </a:r>
          </a:p>
          <a:p>
            <a:pPr marL="457200" indent="-457200">
              <a:buNone/>
            </a:pPr>
            <a:endParaRPr lang="tr-TR" dirty="0" smtClean="0"/>
          </a:p>
          <a:p>
            <a:pPr marL="457200" indent="-457200"/>
            <a:r>
              <a:rPr lang="tr-TR" dirty="0" smtClean="0"/>
              <a:t>Çocukların kendi ihtiyaç ve isteklerinin karşılanması önemlidir.</a:t>
            </a:r>
          </a:p>
          <a:p>
            <a:pPr marL="457200" indent="-457200"/>
            <a:r>
              <a:rPr lang="tr-TR" dirty="0" smtClean="0"/>
              <a:t>Diğer insanların da ihtiyaçlarının farkındadırlar ancak birinci planda kendileri vardır. </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rial" pitchFamily="34" charset="0"/>
                <a:cs typeface="Arial" pitchFamily="34" charset="0"/>
              </a:rPr>
              <a:t>2. Geleneksel Düzey</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lstStyle/>
          <a:p>
            <a:pPr>
              <a:buNone/>
            </a:pPr>
            <a:r>
              <a:rPr lang="tr-TR" b="1" dirty="0" smtClean="0"/>
              <a:t>3. Aşama: Kişilerarası Uyum Eğilimi</a:t>
            </a:r>
          </a:p>
          <a:p>
            <a:pPr algn="just"/>
            <a:r>
              <a:rPr lang="tr-TR" dirty="0" smtClean="0"/>
              <a:t>Birey dış dünyaya ve kendi dışındaki olaylara kendi dışındaki bir bakış açısından yaklaşmaya başlar.</a:t>
            </a:r>
          </a:p>
          <a:p>
            <a:pPr algn="just"/>
            <a:r>
              <a:rPr lang="tr-TR" dirty="0" smtClean="0"/>
              <a:t>Akran gruplarıyla işbirliği gözlenir.</a:t>
            </a:r>
          </a:p>
          <a:p>
            <a:pPr algn="just"/>
            <a:r>
              <a:rPr lang="tr-TR" dirty="0" smtClean="0"/>
              <a:t>İyi davranış başkalarına yardım etmek ya da onları mutlu etmektir.</a:t>
            </a:r>
          </a:p>
          <a:p>
            <a:pPr algn="just"/>
            <a:r>
              <a:rPr lang="tr-TR" dirty="0" smtClean="0"/>
              <a:t>Artık yaptıklarını ceza almamak için değil; aynı zamanda başkalarını mutlu etmek için yapmaya çalışır.</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latin typeface="Arial" pitchFamily="34" charset="0"/>
                <a:cs typeface="Arial" pitchFamily="34" charset="0"/>
              </a:rPr>
              <a:t>2. Geleneksel Düzey</a:t>
            </a:r>
            <a:endParaRPr lang="tr-TR" dirty="0">
              <a:latin typeface="Arial" pitchFamily="34" charset="0"/>
              <a:cs typeface="Arial" pitchFamily="34" charset="0"/>
            </a:endParaRPr>
          </a:p>
        </p:txBody>
      </p:sp>
      <p:sp>
        <p:nvSpPr>
          <p:cNvPr id="6" name="5 İçerik Yer Tutucusu"/>
          <p:cNvSpPr>
            <a:spLocks noGrp="1"/>
          </p:cNvSpPr>
          <p:nvPr>
            <p:ph sz="quarter" idx="1"/>
          </p:nvPr>
        </p:nvSpPr>
        <p:spPr/>
        <p:txBody>
          <a:bodyPr/>
          <a:lstStyle/>
          <a:p>
            <a:pPr>
              <a:buNone/>
            </a:pPr>
            <a:r>
              <a:rPr lang="tr-TR" b="1" dirty="0" smtClean="0"/>
              <a:t>4. Aşama: Kanun ve Düzen Eğilimi</a:t>
            </a:r>
          </a:p>
          <a:p>
            <a:pPr>
              <a:buNone/>
            </a:pPr>
            <a:endParaRPr lang="tr-TR" b="1" dirty="0" smtClean="0"/>
          </a:p>
          <a:p>
            <a:pPr algn="just"/>
            <a:r>
              <a:rPr lang="tr-TR" dirty="0" smtClean="0"/>
              <a:t>Ahlaki anlayış, çevredeki önemli görülen bireylerin beklentilerine uygun davranışların doğru bulunması yerine, davranışların toplumsal sistemin yasal kurallarına ve normlarına uygun olmasını esas alır.</a:t>
            </a:r>
          </a:p>
          <a:p>
            <a:pPr algn="just">
              <a:buNone/>
            </a:pPr>
            <a:endParaRPr lang="tr-TR" dirty="0" smtClean="0"/>
          </a:p>
          <a:p>
            <a:pPr algn="just"/>
            <a:r>
              <a:rPr lang="tr-TR" dirty="0" smtClean="0"/>
              <a:t>Doğru davranış, otoriteye ve sosyal düzene uygun olarak kişinin görevini yerine getirmesidir.</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latin typeface="Arial" pitchFamily="34" charset="0"/>
                <a:cs typeface="Arial" pitchFamily="34" charset="0"/>
              </a:rPr>
              <a:t>3. Gelenek Sonrası Düzey</a:t>
            </a:r>
            <a:endParaRPr lang="tr-TR" dirty="0">
              <a:latin typeface="Arial" pitchFamily="34" charset="0"/>
              <a:cs typeface="Arial" pitchFamily="34" charset="0"/>
            </a:endParaRPr>
          </a:p>
        </p:txBody>
      </p:sp>
      <p:sp>
        <p:nvSpPr>
          <p:cNvPr id="6" name="5 İçerik Yer Tutucusu"/>
          <p:cNvSpPr>
            <a:spLocks noGrp="1"/>
          </p:cNvSpPr>
          <p:nvPr>
            <p:ph sz="quarter" idx="1"/>
          </p:nvPr>
        </p:nvSpPr>
        <p:spPr>
          <a:xfrm>
            <a:off x="457200" y="1428736"/>
            <a:ext cx="7467600" cy="5045216"/>
          </a:xfrm>
        </p:spPr>
        <p:txBody>
          <a:bodyPr>
            <a:normAutofit lnSpcReduction="10000"/>
          </a:bodyPr>
          <a:lstStyle/>
          <a:p>
            <a:pPr>
              <a:buNone/>
            </a:pPr>
            <a:r>
              <a:rPr lang="tr-TR" b="1" dirty="0" smtClean="0"/>
              <a:t>5. Aşama: Sosyal Sözleşme Eğilimi</a:t>
            </a:r>
          </a:p>
          <a:p>
            <a:pPr algn="just"/>
            <a:r>
              <a:rPr lang="tr-TR" dirty="0" smtClean="0"/>
              <a:t>Genelde toplumsal normlarla değerlere uygun davranışlar sergilemekle birlikte, insani değerlerle çatışan yasal düzenlemeleri sorgulayabilir, bu kuralların değişmesi gerektiğini savunarak bunları reddedebilir.</a:t>
            </a:r>
          </a:p>
          <a:p>
            <a:pPr algn="just"/>
            <a:r>
              <a:rPr lang="tr-TR" dirty="0" smtClean="0"/>
              <a:t>Kanunların demokratik olarak değiştirilebileceği ilkesine sahiptir.</a:t>
            </a:r>
          </a:p>
          <a:p>
            <a:pPr algn="just">
              <a:buNone/>
            </a:pPr>
            <a:r>
              <a:rPr lang="tr-TR" b="1" dirty="0" smtClean="0"/>
              <a:t>6. Aşama: Evrensel Ahlak İlkeleri Eğilimi</a:t>
            </a:r>
          </a:p>
          <a:p>
            <a:pPr algn="just"/>
            <a:r>
              <a:rPr lang="tr-TR" dirty="0" smtClean="0"/>
              <a:t>Kişi ahlak ilkelerini kendisi seçip oluşturur. </a:t>
            </a:r>
          </a:p>
          <a:p>
            <a:pPr algn="just"/>
            <a:r>
              <a:rPr lang="tr-TR" dirty="0" smtClean="0"/>
              <a:t>Bu ilkeleri ihlal eden kanunlara uyulmamalıdır. Çünkü “adalet yasanın üstündedir”. Bireyin haklarına saygı esastır.</a:t>
            </a:r>
            <a:endParaRPr lang="tr-TR" dirty="0"/>
          </a:p>
        </p:txBody>
      </p:sp>
      <p:sp>
        <p:nvSpPr>
          <p:cNvPr id="4" name="3 Altbilgi Yer Tutucusu"/>
          <p:cNvSpPr>
            <a:spLocks noGrp="1"/>
          </p:cNvSpPr>
          <p:nvPr>
            <p:ph type="ftr" sz="quarter" idx="16"/>
          </p:nvPr>
        </p:nvSpPr>
        <p:spPr/>
        <p:txBody>
          <a:bodyPr/>
          <a:lstStyle/>
          <a:p>
            <a:r>
              <a:rPr lang="tr-TR" dirty="0" smtClean="0"/>
              <a:t>Dr. Halise Kader ZENGİN</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normAutofit/>
          </a:bodyPr>
          <a:lstStyle/>
          <a:p>
            <a:pPr algn="ctr"/>
            <a:r>
              <a:rPr lang="tr-TR" sz="4000" b="1" dirty="0" smtClean="0">
                <a:latin typeface="Arial" pitchFamily="34" charset="0"/>
                <a:cs typeface="Arial" pitchFamily="34" charset="0"/>
              </a:rPr>
              <a:t>Sorular</a:t>
            </a:r>
            <a:endParaRPr lang="tr-TR" sz="4000" b="1" dirty="0">
              <a:latin typeface="Arial" pitchFamily="34" charset="0"/>
              <a:cs typeface="Arial" pitchFamily="34" charset="0"/>
            </a:endParaRPr>
          </a:p>
        </p:txBody>
      </p:sp>
      <p:sp>
        <p:nvSpPr>
          <p:cNvPr id="6" name="5 İçerik Yer Tutucusu"/>
          <p:cNvSpPr>
            <a:spLocks noGrp="1"/>
          </p:cNvSpPr>
          <p:nvPr>
            <p:ph sz="quarter" idx="1"/>
          </p:nvPr>
        </p:nvSpPr>
        <p:spPr/>
        <p:txBody>
          <a:bodyPr>
            <a:normAutofit/>
          </a:bodyPr>
          <a:lstStyle/>
          <a:p>
            <a:pPr>
              <a:buNone/>
            </a:pPr>
            <a:endParaRPr lang="tr-TR" sz="3600" dirty="0" smtClean="0"/>
          </a:p>
          <a:p>
            <a:pPr>
              <a:buNone/>
            </a:pPr>
            <a:r>
              <a:rPr lang="tr-TR" sz="3600" dirty="0" smtClean="0"/>
              <a:t>	Bireyin ahlak gelişim düzeyini bilmek niçin önemlidir?</a:t>
            </a:r>
          </a:p>
          <a:p>
            <a:pPr>
              <a:buNone/>
            </a:pPr>
            <a:endParaRPr lang="tr-TR" sz="3600" dirty="0" smtClean="0"/>
          </a:p>
          <a:p>
            <a:pPr>
              <a:buNone/>
            </a:pPr>
            <a:r>
              <a:rPr lang="tr-TR" sz="3600" smtClean="0"/>
              <a:t>Bir öğretmen </a:t>
            </a:r>
            <a:r>
              <a:rPr lang="tr-TR" sz="3600" dirty="0" smtClean="0"/>
              <a:t>bireyin ahlaki gelişim düzeyini geliştirmeye yönelik neler yapabilir?</a:t>
            </a:r>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latin typeface="Arial" pitchFamily="34" charset="0"/>
                <a:cs typeface="Arial" pitchFamily="34" charset="0"/>
              </a:rPr>
              <a:t>Yararlanılan kaynaklar</a:t>
            </a:r>
            <a:endParaRPr lang="tr-TR" dirty="0">
              <a:latin typeface="Arial" pitchFamily="34" charset="0"/>
              <a:cs typeface="Arial" pitchFamily="34" charset="0"/>
            </a:endParaRPr>
          </a:p>
        </p:txBody>
      </p:sp>
      <p:sp>
        <p:nvSpPr>
          <p:cNvPr id="6" name="5 İçerik Yer Tutucusu"/>
          <p:cNvSpPr>
            <a:spLocks noGrp="1"/>
          </p:cNvSpPr>
          <p:nvPr>
            <p:ph sz="quarter" idx="1"/>
          </p:nvPr>
        </p:nvSpPr>
        <p:spPr/>
        <p:txBody>
          <a:bodyPr/>
          <a:lstStyle/>
          <a:p>
            <a:r>
              <a:rPr lang="tr-TR" dirty="0" smtClean="0"/>
              <a:t>Gürhan Can, “Kişilik Gelişimi”, (ed.)Binnur </a:t>
            </a:r>
            <a:r>
              <a:rPr lang="tr-TR" dirty="0" err="1" smtClean="0"/>
              <a:t>Yeşilyaprak</a:t>
            </a:r>
            <a:r>
              <a:rPr lang="tr-TR" dirty="0" smtClean="0"/>
              <a:t>, </a:t>
            </a:r>
            <a:r>
              <a:rPr lang="tr-TR" i="1" dirty="0" smtClean="0"/>
              <a:t>Eğitim Psikolojisi, Gelişim-Öğrenme-Öğretim,</a:t>
            </a:r>
            <a:r>
              <a:rPr lang="tr-TR" dirty="0" smtClean="0"/>
              <a:t> </a:t>
            </a:r>
            <a:r>
              <a:rPr lang="tr-TR" dirty="0" err="1" smtClean="0"/>
              <a:t>PegemA</a:t>
            </a:r>
            <a:r>
              <a:rPr lang="tr-TR" dirty="0" smtClean="0"/>
              <a:t> Yay., Ankara 2006, </a:t>
            </a:r>
            <a:r>
              <a:rPr lang="tr-TR" dirty="0" err="1" smtClean="0"/>
              <a:t>ss</a:t>
            </a:r>
            <a:r>
              <a:rPr lang="tr-TR" dirty="0" smtClean="0"/>
              <a:t>. 135-140.</a:t>
            </a:r>
          </a:p>
          <a:p>
            <a:pPr>
              <a:buNone/>
            </a:pPr>
            <a:endParaRPr lang="tr-TR" dirty="0" smtClean="0"/>
          </a:p>
          <a:p>
            <a:r>
              <a:rPr lang="tr-TR" dirty="0" smtClean="0"/>
              <a:t>Nuray </a:t>
            </a:r>
            <a:r>
              <a:rPr lang="tr-TR" dirty="0" err="1" smtClean="0"/>
              <a:t>Senemoğlu</a:t>
            </a:r>
            <a:r>
              <a:rPr lang="tr-TR" dirty="0" smtClean="0"/>
              <a:t>, </a:t>
            </a:r>
            <a:r>
              <a:rPr lang="tr-TR" i="1" dirty="0" smtClean="0"/>
              <a:t>Gelişim Öğrenme ve Öğretim, Kuramdan Uygulamaya,</a:t>
            </a:r>
            <a:r>
              <a:rPr lang="tr-TR" dirty="0" smtClean="0"/>
              <a:t>Gazi </a:t>
            </a:r>
            <a:r>
              <a:rPr lang="tr-TR" dirty="0" err="1" smtClean="0"/>
              <a:t>Kitabevi</a:t>
            </a:r>
            <a:r>
              <a:rPr lang="tr-TR" dirty="0" smtClean="0"/>
              <a:t>, 12. Baskı, Ankara 2005, </a:t>
            </a:r>
            <a:r>
              <a:rPr lang="tr-TR" dirty="0" err="1" smtClean="0"/>
              <a:t>ss</a:t>
            </a:r>
            <a:r>
              <a:rPr lang="tr-TR" dirty="0" smtClean="0"/>
              <a:t>.62-70.</a:t>
            </a:r>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rial" pitchFamily="34" charset="0"/>
                <a:cs typeface="Arial" pitchFamily="34" charset="0"/>
              </a:rPr>
              <a:t>Ahlak- Ahlak Gelişimi?</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lstStyle/>
          <a:p>
            <a:endParaRPr lang="tr-TR" dirty="0" smtClean="0"/>
          </a:p>
          <a:p>
            <a:pPr>
              <a:lnSpc>
                <a:spcPct val="150000"/>
              </a:lnSpc>
            </a:pPr>
            <a:r>
              <a:rPr lang="tr-TR" dirty="0" smtClean="0"/>
              <a:t>Ahlak, bireyin doğru ile yanlışı ayırt edebilmesini sağlayan ilkeler ve değerler bütünüdür.</a:t>
            </a:r>
          </a:p>
          <a:p>
            <a:pPr>
              <a:lnSpc>
                <a:spcPct val="150000"/>
              </a:lnSpc>
              <a:buNone/>
            </a:pPr>
            <a:endParaRPr lang="tr-TR" dirty="0" smtClean="0"/>
          </a:p>
          <a:p>
            <a:pPr>
              <a:lnSpc>
                <a:spcPct val="150000"/>
              </a:lnSpc>
            </a:pPr>
            <a:r>
              <a:rPr lang="tr-TR" dirty="0" smtClean="0"/>
              <a:t>Aynı zamanda doğru ile yanlışı ayırt edebilmesinde yardımcı olan ilkeler ve değerler sistemini oluşturma sürecidir.</a:t>
            </a:r>
          </a:p>
          <a:p>
            <a:endParaRPr lang="tr-TR" dirty="0" smtClean="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latin typeface="Arial" pitchFamily="34" charset="0"/>
                <a:cs typeface="Arial" pitchFamily="34" charset="0"/>
              </a:rPr>
              <a:t>Piaget’nin</a:t>
            </a:r>
            <a:r>
              <a:rPr lang="tr-TR" dirty="0" smtClean="0">
                <a:latin typeface="Arial" pitchFamily="34" charset="0"/>
                <a:cs typeface="Arial" pitchFamily="34" charset="0"/>
              </a:rPr>
              <a:t> Ahlak Gelişim Kuramı</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lstStyle/>
          <a:p>
            <a:r>
              <a:rPr lang="tr-TR" dirty="0" err="1" smtClean="0"/>
              <a:t>Piaget</a:t>
            </a:r>
            <a:r>
              <a:rPr lang="tr-TR" dirty="0" smtClean="0"/>
              <a:t>, çocukların ahlak gelişimlerini anlamada, kuralları nasıl yorumladıklarını öğrenmenin  önemli olduğunu düşünmüştür. </a:t>
            </a:r>
          </a:p>
          <a:p>
            <a:pPr>
              <a:buNone/>
            </a:pPr>
            <a:endParaRPr lang="tr-TR" dirty="0" smtClean="0"/>
          </a:p>
          <a:p>
            <a:r>
              <a:rPr lang="tr-TR" dirty="0" smtClean="0"/>
              <a:t>Çocukların ahlak gelişim özelliklerini onların oyunlarını gözleyerek açıklamaya çalışmıştır.</a:t>
            </a:r>
          </a:p>
          <a:p>
            <a:pPr>
              <a:buNone/>
            </a:pPr>
            <a:endParaRPr lang="tr-TR" dirty="0" smtClean="0"/>
          </a:p>
          <a:p>
            <a:r>
              <a:rPr lang="tr-TR" dirty="0" smtClean="0"/>
              <a:t>Çocukların bilişsel gelişimi ile ahlaki yargıları arasında ilişki olduğuna inanmaktadır.</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latin typeface="Arial" pitchFamily="34" charset="0"/>
                <a:cs typeface="Arial" pitchFamily="34" charset="0"/>
              </a:rPr>
              <a:t>Piaget’nin</a:t>
            </a:r>
            <a:r>
              <a:rPr lang="tr-TR" dirty="0" smtClean="0">
                <a:latin typeface="Arial" pitchFamily="34" charset="0"/>
                <a:cs typeface="Arial" pitchFamily="34" charset="0"/>
              </a:rPr>
              <a:t> Ahlak Gelişim Kuramı</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lstStyle/>
          <a:p>
            <a:pPr marL="457200" indent="-457200">
              <a:buAutoNum type="arabicPeriod"/>
            </a:pPr>
            <a:r>
              <a:rPr lang="tr-TR" b="1" dirty="0" smtClean="0"/>
              <a:t>Dışsal Kurallara Bağlılık Dönemi(6-12 yaş):</a:t>
            </a:r>
          </a:p>
          <a:p>
            <a:pPr marL="457200" indent="-457200"/>
            <a:r>
              <a:rPr lang="tr-TR" dirty="0" smtClean="0"/>
              <a:t>Çocuk kuralların değişmezliğine inanmaktadır, kurallara uymayanların otomatik olarak cezalandırılması gerektiğini düşünmektedir.</a:t>
            </a:r>
          </a:p>
          <a:p>
            <a:pPr marL="457200" indent="-457200"/>
            <a:r>
              <a:rPr lang="tr-TR" dirty="0" smtClean="0"/>
              <a:t>Bu dönemde çocuğa ebeveyni ve diğer yetişkinler tarafından ne yapması ve ne yapmaması gerektiği söylenir.</a:t>
            </a:r>
          </a:p>
          <a:p>
            <a:pPr marL="457200" indent="-457200"/>
            <a:r>
              <a:rPr lang="tr-TR" dirty="0" smtClean="0"/>
              <a:t>Yargı, sadece sınırlı olarak gözlenen gerçeklere dayalıdır ve kural ihlalinde ceza, otomatik olarak verilmelidir. Davranışın gerisindeki nedenler dikkate alınmaz.</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latin typeface="Arial" pitchFamily="34" charset="0"/>
                <a:cs typeface="Arial" pitchFamily="34" charset="0"/>
              </a:rPr>
              <a:t>Piaget’nin</a:t>
            </a:r>
            <a:r>
              <a:rPr lang="tr-TR" dirty="0" smtClean="0">
                <a:latin typeface="Arial" pitchFamily="34" charset="0"/>
                <a:cs typeface="Arial" pitchFamily="34" charset="0"/>
              </a:rPr>
              <a:t> Ahlak Gelişim Kuramı</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lstStyle/>
          <a:p>
            <a:pPr>
              <a:buNone/>
            </a:pPr>
            <a:r>
              <a:rPr lang="tr-TR" b="1" dirty="0" smtClean="0"/>
              <a:t>2. Ahlaki Özerklik Dönemi:</a:t>
            </a:r>
          </a:p>
          <a:p>
            <a:r>
              <a:rPr lang="tr-TR" dirty="0" smtClean="0"/>
              <a:t>Çocuğun sosyal dünyası giderek artan akran gruplarıyla genişlemiştir. Bu durum kurallar hakkındaki fikirlerinin değişmesine etki etmektedir.</a:t>
            </a:r>
          </a:p>
          <a:p>
            <a:r>
              <a:rPr lang="tr-TR" dirty="0" smtClean="0"/>
              <a:t>Kuralların insanlar tarafından oluşturulduğu ve gerektiğinde değiştirilebileceği bilincine ulaşır. </a:t>
            </a:r>
          </a:p>
          <a:p>
            <a:r>
              <a:rPr lang="tr-TR" dirty="0" smtClean="0"/>
              <a:t>Ceza, kurallar ihlal edildiğinde otomatik olarak verilmez, ihlal edilme nedenleri de önemlidir.</a:t>
            </a:r>
          </a:p>
          <a:p>
            <a:r>
              <a:rPr lang="tr-TR" dirty="0" smtClean="0"/>
              <a:t>Kuralları ihlal edenlerin niyetleri ve içinde bulundukları durumlar da dikkate alınır.</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latin typeface="Arial" pitchFamily="34" charset="0"/>
                <a:cs typeface="Arial" pitchFamily="34" charset="0"/>
              </a:rPr>
              <a:t>Kohlberg’in</a:t>
            </a:r>
            <a:r>
              <a:rPr lang="tr-TR" dirty="0" smtClean="0">
                <a:latin typeface="Arial" pitchFamily="34" charset="0"/>
                <a:cs typeface="Arial" pitchFamily="34" charset="0"/>
              </a:rPr>
              <a:t> Ahlak Gelişim Kuramı</a:t>
            </a:r>
            <a:endParaRPr lang="tr-TR" dirty="0">
              <a:latin typeface="Arial" pitchFamily="34" charset="0"/>
              <a:cs typeface="Arial" pitchFamily="34" charset="0"/>
            </a:endParaRPr>
          </a:p>
        </p:txBody>
      </p:sp>
      <p:sp>
        <p:nvSpPr>
          <p:cNvPr id="3" name="2 İçerik Yer Tutucusu"/>
          <p:cNvSpPr>
            <a:spLocks noGrp="1"/>
          </p:cNvSpPr>
          <p:nvPr>
            <p:ph sz="quarter" idx="1"/>
          </p:nvPr>
        </p:nvSpPr>
        <p:spPr/>
        <p:txBody>
          <a:bodyPr/>
          <a:lstStyle/>
          <a:p>
            <a:r>
              <a:rPr lang="tr-TR" dirty="0" err="1" smtClean="0"/>
              <a:t>Kohlberg</a:t>
            </a:r>
            <a:r>
              <a:rPr lang="tr-TR" dirty="0" smtClean="0"/>
              <a:t>, </a:t>
            </a:r>
            <a:r>
              <a:rPr lang="tr-TR" dirty="0" err="1" smtClean="0"/>
              <a:t>Piaget’nin</a:t>
            </a:r>
            <a:r>
              <a:rPr lang="tr-TR" dirty="0" smtClean="0"/>
              <a:t> ahlak gelişim kuramını yeniden incelemiş ve anlamlandırmıştır. </a:t>
            </a:r>
          </a:p>
          <a:p>
            <a:pPr>
              <a:buNone/>
            </a:pPr>
            <a:endParaRPr lang="tr-TR" dirty="0" smtClean="0"/>
          </a:p>
          <a:p>
            <a:r>
              <a:rPr lang="tr-TR" dirty="0" smtClean="0"/>
              <a:t>Çocuk ve yetişkinlerin belirli durumlarda davranışlarını yöneten kuralları nasıl yorumladıklarını incelemiştir.</a:t>
            </a:r>
          </a:p>
          <a:p>
            <a:pPr>
              <a:buNone/>
            </a:pPr>
            <a:endParaRPr lang="tr-TR" dirty="0" smtClean="0"/>
          </a:p>
          <a:p>
            <a:r>
              <a:rPr lang="tr-TR" dirty="0" smtClean="0"/>
              <a:t>Araştırmasını çocuklara ahlaki ikilemler vererek ve onlara bu durumlarda nasıl tepkide bulunacaklarını sorarak yapmıştır.</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467600" cy="850106"/>
          </a:xfrm>
        </p:spPr>
        <p:txBody>
          <a:bodyPr/>
          <a:lstStyle/>
          <a:p>
            <a:r>
              <a:rPr lang="tr-TR" dirty="0" err="1" smtClean="0">
                <a:latin typeface="Arial" pitchFamily="34" charset="0"/>
                <a:cs typeface="Arial" pitchFamily="34" charset="0"/>
              </a:rPr>
              <a:t>Kohlberg’in</a:t>
            </a:r>
            <a:r>
              <a:rPr lang="tr-TR" dirty="0" smtClean="0">
                <a:latin typeface="Arial" pitchFamily="34" charset="0"/>
                <a:cs typeface="Arial" pitchFamily="34" charset="0"/>
              </a:rPr>
              <a:t> Ahlak Gelişim Kuramı</a:t>
            </a:r>
            <a:endParaRPr lang="tr-TR" dirty="0">
              <a:latin typeface="Arial" pitchFamily="34" charset="0"/>
              <a:cs typeface="Arial" pitchFamily="34" charset="0"/>
            </a:endParaRPr>
          </a:p>
        </p:txBody>
      </p:sp>
      <p:sp>
        <p:nvSpPr>
          <p:cNvPr id="3" name="2 İçerik Yer Tutucusu"/>
          <p:cNvSpPr>
            <a:spLocks noGrp="1"/>
          </p:cNvSpPr>
          <p:nvPr>
            <p:ph sz="quarter" idx="1"/>
          </p:nvPr>
        </p:nvSpPr>
        <p:spPr>
          <a:xfrm>
            <a:off x="457200" y="1340768"/>
            <a:ext cx="7467600" cy="5133184"/>
          </a:xfrm>
        </p:spPr>
        <p:txBody>
          <a:bodyPr>
            <a:normAutofit fontScale="92500" lnSpcReduction="10000"/>
          </a:bodyPr>
          <a:lstStyle/>
          <a:p>
            <a:pPr>
              <a:buNone/>
            </a:pPr>
            <a:r>
              <a:rPr lang="tr-TR" dirty="0" err="1" smtClean="0"/>
              <a:t>Kohlberg’in</a:t>
            </a:r>
            <a:r>
              <a:rPr lang="tr-TR" dirty="0" smtClean="0"/>
              <a:t> Araştırmasında Kullandığı İkileme Örnek:</a:t>
            </a:r>
          </a:p>
          <a:p>
            <a:pPr>
              <a:buNone/>
            </a:pPr>
            <a:endParaRPr lang="tr-TR" dirty="0" smtClean="0"/>
          </a:p>
          <a:p>
            <a:pPr algn="just">
              <a:buNone/>
            </a:pPr>
            <a:r>
              <a:rPr lang="tr-TR" dirty="0" smtClean="0"/>
              <a:t>	Avrupa’da bir kadın, hasta ve ölmek üzeredir. Son zamanlarda hayatını kurtarabilecek ilaç, aynı kasabada oturan bir eczacı tarafından bulunmuştur. Eczacı, ilaç için 2000 dolar istemektedir. Bu fiyat, ilacın maliyetinin on katıdır. Hasta kadının kocası </a:t>
            </a:r>
            <a:r>
              <a:rPr lang="tr-TR" dirty="0" err="1" smtClean="0"/>
              <a:t>Heinz</a:t>
            </a:r>
            <a:r>
              <a:rPr lang="tr-TR" dirty="0" smtClean="0"/>
              <a:t>, borç para alabileceği herkese gider. Fakat topladığı paralar, ilaç fiyatının yarısı kadardır. </a:t>
            </a:r>
            <a:r>
              <a:rPr lang="tr-TR" dirty="0" err="1" smtClean="0"/>
              <a:t>Heinz</a:t>
            </a:r>
            <a:r>
              <a:rPr lang="tr-TR" dirty="0" smtClean="0"/>
              <a:t>, eczacıya karısının ölmek üzere olduğunu söyleyerek ya ilacı biraz ucuza satmasını ya da daha sonra ödemesine izin vermesini ister. Ancak eczacı kabul etmez. </a:t>
            </a:r>
            <a:r>
              <a:rPr lang="tr-TR" dirty="0" err="1" smtClean="0"/>
              <a:t>Heinz</a:t>
            </a:r>
            <a:r>
              <a:rPr lang="tr-TR" dirty="0" smtClean="0"/>
              <a:t> çaresiz bir durumdadır. Eczanenin camını kırarak karısı için ilacı çalar. Bu durumda hasta kadının kocası ne yapmalıydı? Niçin?</a:t>
            </a:r>
            <a:endParaRPr lang="tr-TR" dirty="0"/>
          </a:p>
        </p:txBody>
      </p:sp>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latin typeface="Arial" pitchFamily="34" charset="0"/>
                <a:cs typeface="Arial" pitchFamily="34" charset="0"/>
              </a:rPr>
              <a:t>Kohlberg’in</a:t>
            </a:r>
            <a:r>
              <a:rPr lang="tr-TR" dirty="0" smtClean="0">
                <a:latin typeface="Arial" pitchFamily="34" charset="0"/>
                <a:cs typeface="Arial" pitchFamily="34" charset="0"/>
              </a:rPr>
              <a:t> Ahlak Gelişiminde Düzeyler</a:t>
            </a:r>
            <a:endParaRPr lang="tr-TR" dirty="0">
              <a:latin typeface="Arial" pitchFamily="34" charset="0"/>
              <a:cs typeface="Arial" pitchFamily="34" charset="0"/>
            </a:endParaRPr>
          </a:p>
        </p:txBody>
      </p:sp>
      <p:graphicFrame>
        <p:nvGraphicFramePr>
          <p:cNvPr id="5" name="4 İçerik Yer Tutucusu"/>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latin typeface="Arial" pitchFamily="34" charset="0"/>
                <a:cs typeface="Arial" pitchFamily="34" charset="0"/>
              </a:rPr>
              <a:t>Kohlberg’in</a:t>
            </a:r>
            <a:r>
              <a:rPr lang="tr-TR" dirty="0" smtClean="0">
                <a:latin typeface="Arial" pitchFamily="34" charset="0"/>
                <a:cs typeface="Arial" pitchFamily="34" charset="0"/>
              </a:rPr>
              <a:t> Ahlak Gelişiminde Altı Aşama</a:t>
            </a:r>
            <a:endParaRPr lang="tr-TR" dirty="0">
              <a:latin typeface="Arial" pitchFamily="34" charset="0"/>
              <a:cs typeface="Arial" pitchFamily="34" charset="0"/>
            </a:endParaRPr>
          </a:p>
        </p:txBody>
      </p:sp>
      <p:graphicFrame>
        <p:nvGraphicFramePr>
          <p:cNvPr id="5" name="4 İçerik Yer Tutucusu"/>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6"/>
          </p:nvPr>
        </p:nvSpPr>
        <p:spPr/>
        <p:txBody>
          <a:bodyPr/>
          <a:lstStyle/>
          <a:p>
            <a:r>
              <a:rPr lang="tr-TR" smtClean="0"/>
              <a:t>Dr. Halise Kader ZENGİN</a:t>
            </a:r>
            <a:endParaRPr lang="tr-T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233</TotalTime>
  <Words>825</Words>
  <Application>Microsoft Office PowerPoint</Application>
  <PresentationFormat>Ekran Gösterisi (4:3)</PresentationFormat>
  <Paragraphs>104</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Calibri</vt:lpstr>
      <vt:lpstr>Century Schoolbook</vt:lpstr>
      <vt:lpstr>Wingdings</vt:lpstr>
      <vt:lpstr>Wingdings 2</vt:lpstr>
      <vt:lpstr>Cumba</vt:lpstr>
      <vt:lpstr>AHLAK GELİŞİMİ</vt:lpstr>
      <vt:lpstr>Ahlak- Ahlak Gelişimi?</vt:lpstr>
      <vt:lpstr>Piaget’nin Ahlak Gelişim Kuramı</vt:lpstr>
      <vt:lpstr>Piaget’nin Ahlak Gelişim Kuramı</vt:lpstr>
      <vt:lpstr>Piaget’nin Ahlak Gelişim Kuramı</vt:lpstr>
      <vt:lpstr>Kohlberg’in Ahlak Gelişim Kuramı</vt:lpstr>
      <vt:lpstr>Kohlberg’in Ahlak Gelişim Kuramı</vt:lpstr>
      <vt:lpstr>Kohlberg’in Ahlak Gelişiminde Düzeyler</vt:lpstr>
      <vt:lpstr>Kohlberg’in Ahlak Gelişiminde Altı Aşama</vt:lpstr>
      <vt:lpstr>1. Gelenek Öncesi Düzey</vt:lpstr>
      <vt:lpstr>2. Geleneksel Düzey</vt:lpstr>
      <vt:lpstr>2. Geleneksel Düzey</vt:lpstr>
      <vt:lpstr>3. Gelenek Sonrası Düzey</vt:lpstr>
      <vt:lpstr>Sorular</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AHLAK GELİŞİMİ</dc:title>
  <dc:creator>ka</dc:creator>
  <cp:lastModifiedBy>user</cp:lastModifiedBy>
  <cp:revision>32</cp:revision>
  <cp:lastPrinted>2018-03-22T07:01:13Z</cp:lastPrinted>
  <dcterms:modified xsi:type="dcterms:W3CDTF">2020-05-08T06:54:09Z</dcterms:modified>
</cp:coreProperties>
</file>