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2" r:id="rId3"/>
    <p:sldId id="258" r:id="rId4"/>
    <p:sldId id="260" r:id="rId5"/>
    <p:sldId id="277" r:id="rId6"/>
    <p:sldId id="276" r:id="rId7"/>
    <p:sldId id="279" r:id="rId8"/>
    <p:sldId id="275" r:id="rId9"/>
    <p:sldId id="316" r:id="rId10"/>
    <p:sldId id="317" r:id="rId11"/>
    <p:sldId id="278" r:id="rId12"/>
    <p:sldId id="286" r:id="rId13"/>
    <p:sldId id="280" r:id="rId14"/>
    <p:sldId id="282" r:id="rId15"/>
    <p:sldId id="313" r:id="rId16"/>
    <p:sldId id="31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6164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4070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2963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124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937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538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473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3002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1820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36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734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FC03C-F433-4E53-8DDD-D2A5AAD4629F}" type="datetimeFigureOut">
              <a:rPr lang="tr-TR" smtClean="0"/>
              <a:t>22.01.2023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4B929-787D-4D69-AE6E-53136B44B2B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9561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2B08A76-3B5B-AF93-B9E4-35EC52D275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4000" dirty="0">
                <a:latin typeface="Times New Roman" panose="02020603050405020304" pitchFamily="18" charset="0"/>
                <a:ea typeface="Calibri" panose="020F0502020204030204" pitchFamily="34" charset="0"/>
              </a:rPr>
              <a:t>KARAHANLILAR VE GAZNELİLER DÖNEMİ SANATI VE KÜLTÜRÜ</a:t>
            </a:r>
            <a:endParaRPr lang="tr-TR" sz="4000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C4CE3979-3C68-18DF-1D77-080342211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İslam </a:t>
            </a:r>
            <a:r>
              <a:rPr lang="tr-TR"/>
              <a:t>Sanatları ve </a:t>
            </a:r>
            <a:r>
              <a:rPr lang="tr-TR" dirty="0"/>
              <a:t>Estetiği Dersi</a:t>
            </a:r>
          </a:p>
          <a:p>
            <a:r>
              <a:rPr lang="tr-TR" dirty="0"/>
              <a:t>Doç. Dr. Ayşe ERSAY YÜKSEL</a:t>
            </a:r>
          </a:p>
        </p:txBody>
      </p:sp>
    </p:spTree>
    <p:extLst>
      <p:ext uri="{BB962C8B-B14F-4D97-AF65-F5344CB8AC3E}">
        <p14:creationId xmlns:p14="http://schemas.microsoft.com/office/powerpoint/2010/main" val="158674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D3B2EA98-F46F-D02A-55EA-ECEEB3753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2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83" name="Rectangle 3082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D36C7529-B582-4927-1431-1D7EBE233334}"/>
              </a:ext>
            </a:extLst>
          </p:cNvPr>
          <p:cNvSpPr txBox="1"/>
          <p:nvPr/>
        </p:nvSpPr>
        <p:spPr>
          <a:xfrm>
            <a:off x="3157538" y="412454"/>
            <a:ext cx="3243262" cy="2101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b="0" i="0">
                <a:effectLst/>
              </a:rPr>
              <a:t>Buhara şehrinde bir sembol haline gelen ve Kalan Minare adı verilen minare, Arslan Han’ın adını ve 1127 tarihini veren kitâbesiyle Karahanlı tuğla işçiliğinin önemli bir örneğidir.</a:t>
            </a:r>
            <a:endParaRPr lang="en-US" sz="170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36888E0A-7905-E2CF-F836-76352FC608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60" b="11744"/>
          <a:stretch/>
        </p:blipFill>
        <p:spPr bwMode="auto">
          <a:xfrm>
            <a:off x="64008" y="2778754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8514B84-40EC-56F7-D436-F1325EB5CE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50" b="713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5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194CD23B-7E6C-98BF-9B4D-7195033C8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982"/>
            <a:ext cx="10515600" cy="116670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25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Özbekistan’da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Tim’de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977-978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tarihli</a:t>
            </a:r>
            <a:r>
              <a:rPr lang="en-US" sz="2500" b="0" i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 Arap Ata </a:t>
            </a:r>
            <a:r>
              <a:rPr lang="en-US" sz="2500" b="0" i="0" kern="1200" dirty="0" err="1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Türbesi</a:t>
            </a: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5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5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2DCBCC4-B5B3-C7CF-184D-BEB92E4DA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349148"/>
            <a:ext cx="10512547" cy="344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344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C423FF-A356-EA40-9D51-028A9299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820" y="719191"/>
            <a:ext cx="10685980" cy="971497"/>
          </a:xfrm>
        </p:spPr>
        <p:txBody>
          <a:bodyPr>
            <a:noAutofit/>
          </a:bodyPr>
          <a:lstStyle/>
          <a:p>
            <a:pPr algn="l"/>
            <a:r>
              <a:rPr lang="tr-TR" sz="2800" b="0" i="0" dirty="0">
                <a:effectLst/>
                <a:latin typeface="Calibri" panose="020F0502020204030204" pitchFamily="34" charset="0"/>
              </a:rPr>
              <a:t>Talas’ta XII. yüzyıl başından Ayşe </a:t>
            </a:r>
            <a:r>
              <a:rPr lang="tr-TR" sz="2800" b="0" i="0" dirty="0" err="1">
                <a:effectLst/>
                <a:latin typeface="Calibri" panose="020F0502020204030204" pitchFamily="34" charset="0"/>
              </a:rPr>
              <a:t>Bîbî</a:t>
            </a:r>
            <a:r>
              <a:rPr lang="tr-TR" sz="2800" b="0" i="0" dirty="0">
                <a:effectLst/>
                <a:latin typeface="Calibri" panose="020F0502020204030204" pitchFamily="34" charset="0"/>
              </a:rPr>
              <a:t> ve </a:t>
            </a:r>
            <a:r>
              <a:rPr lang="tr-TR" sz="2800" b="0" i="0" dirty="0" err="1">
                <a:effectLst/>
                <a:latin typeface="Calibri" panose="020F0502020204030204" pitchFamily="34" charset="0"/>
              </a:rPr>
              <a:t>Balacı</a:t>
            </a:r>
            <a:r>
              <a:rPr lang="tr-TR" sz="2800" b="0" i="0" dirty="0">
                <a:effectLst/>
                <a:latin typeface="Calibri" panose="020F0502020204030204" pitchFamily="34" charset="0"/>
              </a:rPr>
              <a:t> Hatun türbeleri Karahanlı tuğla mimarisinin diğer iki önemli eseri</a:t>
            </a:r>
            <a:endParaRPr lang="tr-TR" sz="28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EE27AD5-3D2C-F7EC-4A4F-2666EEA99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648" y="1839074"/>
            <a:ext cx="8962619" cy="465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68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86888" y="1080655"/>
            <a:ext cx="4346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0" i="0" dirty="0" err="1">
                <a:effectLst/>
                <a:latin typeface="Calibri" panose="020F0502020204030204" pitchFamily="34" charset="0"/>
              </a:rPr>
              <a:t>Sefîdbulan’da</a:t>
            </a:r>
            <a:r>
              <a:rPr lang="tr-TR" sz="2800" b="0" i="0" dirty="0">
                <a:effectLst/>
                <a:latin typeface="Calibri" panose="020F0502020204030204" pitchFamily="34" charset="0"/>
              </a:rPr>
              <a:t> Şeyh Fâzıl Türbesi XII. yüzyıl ortaları</a:t>
            </a:r>
            <a:endParaRPr lang="tr-TR" sz="28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FD7764F7-64D3-4266-BA58-2DB0B3635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437" y="0"/>
            <a:ext cx="62785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CE41E1CC-875E-C995-BF53-FF3A4011E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4" t="923"/>
          <a:stretch/>
        </p:blipFill>
        <p:spPr bwMode="auto">
          <a:xfrm>
            <a:off x="740434" y="3429000"/>
            <a:ext cx="4673968" cy="292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212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>
            <a:extLst>
              <a:ext uri="{FF2B5EF4-FFF2-40B4-BE49-F238E27FC236}">
                <a16:creationId xmlns:a16="http://schemas.microsoft.com/office/drawing/2014/main" id="{387619A1-6F56-3CFA-0B09-519DD3687316}"/>
              </a:ext>
            </a:extLst>
          </p:cNvPr>
          <p:cNvSpPr txBox="1"/>
          <p:nvPr/>
        </p:nvSpPr>
        <p:spPr>
          <a:xfrm>
            <a:off x="356259" y="1377999"/>
            <a:ext cx="57061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	</a:t>
            </a:r>
            <a:endParaRPr lang="tr-TR" sz="2000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2FF5988-FAD8-C090-6D80-77FF1D946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02" y="627473"/>
            <a:ext cx="7886700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C4E13137-9311-8DDC-B94B-043FD495CFC8}"/>
              </a:ext>
            </a:extLst>
          </p:cNvPr>
          <p:cNvSpPr txBox="1"/>
          <p:nvPr/>
        </p:nvSpPr>
        <p:spPr>
          <a:xfrm>
            <a:off x="1839074" y="6072027"/>
            <a:ext cx="7307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b="0" i="1" dirty="0">
                <a:effectLst/>
                <a:latin typeface="Verdana" panose="020B0604030504040204" pitchFamily="34" charset="0"/>
              </a:rPr>
              <a:t>Akçakale ve </a:t>
            </a:r>
            <a:r>
              <a:rPr lang="tr-TR" b="0" i="1" dirty="0" err="1">
                <a:effectLst/>
                <a:latin typeface="Verdana" panose="020B0604030504040204" pitchFamily="34" charset="0"/>
              </a:rPr>
              <a:t>Başane-Kurtlutepe</a:t>
            </a:r>
            <a:r>
              <a:rPr lang="tr-TR" b="0" i="1" dirty="0">
                <a:effectLst/>
                <a:latin typeface="Verdana" panose="020B0604030504040204" pitchFamily="34" charset="0"/>
              </a:rPr>
              <a:t> </a:t>
            </a:r>
            <a:r>
              <a:rPr lang="tr-TR" i="1" dirty="0">
                <a:latin typeface="Verdana" panose="020B0604030504040204" pitchFamily="34" charset="0"/>
              </a:rPr>
              <a:t>K</a:t>
            </a:r>
            <a:r>
              <a:rPr lang="tr-TR" b="0" i="1" dirty="0">
                <a:effectLst/>
                <a:latin typeface="Verdana" panose="020B0604030504040204" pitchFamily="34" charset="0"/>
              </a:rPr>
              <a:t>ervansarayının planı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74352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E6B3632-31A7-4B9A-9B3B-DAADD1D37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C0EF9F4D-C6EC-2D58-84D8-6DF3DE5B1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1465" y="1662545"/>
            <a:ext cx="3724404" cy="446654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2400" b="0" i="0" dirty="0" err="1">
                <a:effectLst/>
                <a:latin typeface="Calibri" panose="020F0502020204030204" pitchFamily="34" charset="0"/>
              </a:rPr>
              <a:t>Âmül-Hârizm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 yolu üzerindeki </a:t>
            </a:r>
            <a:r>
              <a:rPr lang="tr-TR" sz="2400" b="0" i="0" dirty="0" err="1">
                <a:effectLst/>
                <a:latin typeface="Calibri" panose="020F0502020204030204" pitchFamily="34" charset="0"/>
              </a:rPr>
              <a:t>Dâye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 Hatun </a:t>
            </a:r>
            <a:r>
              <a:rPr lang="tr-TR" sz="2400" b="0" i="0" dirty="0" err="1">
                <a:effectLst/>
                <a:latin typeface="Calibri" panose="020F0502020204030204" pitchFamily="34" charset="0"/>
              </a:rPr>
              <a:t>Kervansarayı’nın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 planı</a:t>
            </a:r>
            <a:br>
              <a:rPr lang="en-US" sz="1600" b="0" i="0" u="none" strike="noStrike" kern="1200" baseline="0" dirty="0">
                <a:solidFill>
                  <a:schemeClr val="tx1"/>
                </a:solidFill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</a:rPr>
            </a:br>
            <a:br>
              <a:rPr lang="en-US" sz="1600" b="0" i="0" u="none" strike="noStrike" kern="1200" baseline="0" dirty="0">
                <a:solidFill>
                  <a:schemeClr val="tx1"/>
                </a:solidFill>
              </a:rPr>
            </a:br>
            <a:endParaRPr lang="en-US" sz="1600" kern="1200" dirty="0">
              <a:solidFill>
                <a:schemeClr val="tx1"/>
              </a:solidFill>
            </a:endParaRP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FA665D30-981A-C5AB-DBC2-008CACFEE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1" y="364454"/>
            <a:ext cx="6573166" cy="6129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072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AF65DF5-E3FF-61CC-1EC2-100E7356F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Kaynaklar (sunuya ait)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BCE3827-52AC-8078-C21E-DACC02C43E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Hattstein</a:t>
            </a:r>
            <a:r>
              <a:rPr lang="tr-TR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, Markus, Peter </a:t>
            </a:r>
            <a:r>
              <a:rPr lang="tr-TR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Delius</a:t>
            </a:r>
            <a:r>
              <a:rPr lang="tr-TR" dirty="0"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, </a:t>
            </a:r>
            <a:r>
              <a:rPr lang="tr-TR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NewRomanPSMT"/>
              </a:rPr>
              <a:t>İslam: Sanatı ve Mimarisi, Literatür, İstanbul, 2005.</a:t>
            </a:r>
            <a:endParaRPr lang="tr-TR" dirty="0"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dirty="0"/>
              <a:t>Archnet.org</a:t>
            </a:r>
          </a:p>
          <a:p>
            <a:r>
              <a:rPr lang="tr-TR" dirty="0" err="1"/>
              <a:t>Metropolian</a:t>
            </a:r>
            <a:r>
              <a:rPr lang="tr-TR" dirty="0"/>
              <a:t> </a:t>
            </a:r>
            <a:r>
              <a:rPr lang="tr-TR" dirty="0" err="1"/>
              <a:t>Museum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32053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AC89644-B7C5-2B13-6A9C-AFB0C967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10" y="1062394"/>
            <a:ext cx="3770616" cy="4937714"/>
          </a:xfrm>
        </p:spPr>
        <p:txBody>
          <a:bodyPr>
            <a:normAutofit/>
          </a:bodyPr>
          <a:lstStyle/>
          <a:p>
            <a:endParaRPr lang="tr-TR" sz="3600" dirty="0"/>
          </a:p>
        </p:txBody>
      </p:sp>
      <p:pic>
        <p:nvPicPr>
          <p:cNvPr id="1026" name="Picture 2" descr="https://cdn.islamansiklopedisi.org.tr/gorsel/Harita/karahanlilar-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10" y="700644"/>
            <a:ext cx="9846749" cy="4775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4203865" y="5581403"/>
            <a:ext cx="604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>
                <a:latin typeface="Calibri" panose="020F0502020204030204" pitchFamily="34" charset="0"/>
              </a:rPr>
              <a:t>Karahanlılar</a:t>
            </a:r>
            <a:r>
              <a:rPr lang="tr-TR" dirty="0">
                <a:latin typeface="Calibri" panose="020F0502020204030204" pitchFamily="34" charset="0"/>
              </a:rPr>
              <a:t>, </a:t>
            </a:r>
            <a:r>
              <a:rPr lang="tr-TR" dirty="0" err="1"/>
              <a:t>Mâverâünnehir</a:t>
            </a:r>
            <a:r>
              <a:rPr lang="tr-TR" dirty="0"/>
              <a:t> ve Doğu Türkistan’da hüküm süren Türk-İslâm </a:t>
            </a:r>
            <a:r>
              <a:rPr lang="tr-TR" dirty="0" err="1"/>
              <a:t>hânedanı</a:t>
            </a:r>
            <a:r>
              <a:rPr lang="tr-TR" dirty="0"/>
              <a:t> (840-1212).</a:t>
            </a:r>
          </a:p>
        </p:txBody>
      </p:sp>
    </p:spTree>
    <p:extLst>
      <p:ext uri="{BB962C8B-B14F-4D97-AF65-F5344CB8AC3E}">
        <p14:creationId xmlns:p14="http://schemas.microsoft.com/office/powerpoint/2010/main" val="3999830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9528958" cy="1784309"/>
          </a:xfrm>
        </p:spPr>
        <p:txBody>
          <a:bodyPr>
            <a:normAutofit/>
          </a:bodyPr>
          <a:lstStyle/>
          <a:p>
            <a:r>
              <a:rPr lang="tr-TR" sz="2700" b="1" dirty="0"/>
              <a:t>Hazara </a:t>
            </a:r>
            <a:r>
              <a:rPr lang="tr-TR" sz="2700" b="1" dirty="0" err="1"/>
              <a:t>Diggaron</a:t>
            </a:r>
            <a:r>
              <a:rPr lang="tr-TR" sz="2700" b="1" dirty="0"/>
              <a:t> Camii, </a:t>
            </a:r>
            <a:r>
              <a:rPr lang="tr-TR" sz="2700" b="0" i="0" dirty="0">
                <a:effectLst/>
                <a:latin typeface="Calibri" panose="020F0502020204030204" pitchFamily="34" charset="0"/>
              </a:rPr>
              <a:t>XI. yüzyıl, Buhara, </a:t>
            </a:r>
            <a:r>
              <a:rPr lang="tr-TR" sz="2700" b="1" dirty="0"/>
              <a:t>Hazara | </a:t>
            </a:r>
            <a:r>
              <a:rPr lang="tr-TR" sz="2700" b="1" dirty="0" err="1"/>
              <a:t>Degaron</a:t>
            </a:r>
            <a:r>
              <a:rPr lang="tr-TR" sz="2700" b="1" dirty="0"/>
              <a:t> | Kışlık Camii planı ve üç boyutlu çizimi</a:t>
            </a:r>
            <a:br>
              <a:rPr lang="tr-TR" b="1" dirty="0"/>
            </a:br>
            <a:endParaRPr lang="tr-TR" dirty="0"/>
          </a:p>
        </p:txBody>
      </p:sp>
      <p:pic>
        <p:nvPicPr>
          <p:cNvPr id="2050" name="Picture 2" descr="https://www.sanatinyolculugu.com/wp-content/uploads/2018/11/Resim3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452" y="1983179"/>
            <a:ext cx="6204042" cy="405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0.wp.com/www.sanatinyolculugu.com/wp-content/uploads/2018/11/581074a79db11.jpg?resize=1200%2C1322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15900"/>
            <a:ext cx="4320417" cy="475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98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Başlık 6">
            <a:extLst>
              <a:ext uri="{FF2B5EF4-FFF2-40B4-BE49-F238E27FC236}">
                <a16:creationId xmlns:a16="http://schemas.microsoft.com/office/drawing/2014/main" id="{15CD2BF1-C49E-8E07-2C6B-8EAA1E702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5446" y="462337"/>
            <a:ext cx="5528353" cy="1228351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4" name="Picture 2" descr="https://i0.wp.com/www.sanatinyolculugu.com/wp-content/uploads/2018/11/581074a767401.jpg?resize=1200%2C783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992" y="0"/>
            <a:ext cx="6491844" cy="423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0.wp.com/www.sanatinyolculugu.com/wp-content/uploads/2018/11/Resim2.jpg?resize=577%2C405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" y="3000375"/>
            <a:ext cx="5495925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40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0.wp.com/www.sanatinyolculugu.com/wp-content/uploads/2018/11/581074a788309.jpg?resize=967%2C160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239" y="225630"/>
            <a:ext cx="3870876" cy="640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i0.wp.com/www.sanatinyolculugu.com/wp-content/uploads/2018/11/581074a773db7.jpg?resize=1200%2C981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18" y="1053976"/>
            <a:ext cx="6090139" cy="497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>
            <a:extLst>
              <a:ext uri="{FF2B5EF4-FFF2-40B4-BE49-F238E27FC236}">
                <a16:creationId xmlns:a16="http://schemas.microsoft.com/office/drawing/2014/main" id="{C91891FC-7369-DBE3-2D50-08974855FA0D}"/>
              </a:ext>
            </a:extLst>
          </p:cNvPr>
          <p:cNvSpPr txBox="1"/>
          <p:nvPr/>
        </p:nvSpPr>
        <p:spPr>
          <a:xfrm>
            <a:off x="102742" y="511210"/>
            <a:ext cx="39658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tr-TR" sz="2400" dirty="0" err="1"/>
              <a:t>Talhatan</a:t>
            </a:r>
            <a:r>
              <a:rPr lang="tr-TR" sz="2400" dirty="0"/>
              <a:t> Baba Camii, </a:t>
            </a:r>
            <a:r>
              <a:rPr lang="tr-TR" sz="2400" i="0" dirty="0">
                <a:effectLst/>
                <a:latin typeface="Calibri" panose="020F0502020204030204" pitchFamily="34" charset="0"/>
              </a:rPr>
              <a:t>XI. yüzyıl sonu ile XII. yüzyıl başları, </a:t>
            </a:r>
            <a:r>
              <a:rPr lang="tr-TR" sz="2400" i="0" dirty="0" err="1">
                <a:effectLst/>
                <a:latin typeface="Calibri" panose="020F0502020204030204" pitchFamily="34" charset="0"/>
              </a:rPr>
              <a:t>Merv</a:t>
            </a:r>
            <a:endParaRPr lang="tr-TR" sz="2400" dirty="0"/>
          </a:p>
        </p:txBody>
      </p:sp>
      <p:pic>
        <p:nvPicPr>
          <p:cNvPr id="5122" name="Picture 2" descr="https://www.sanatinyolculugu.com/wp-content/uploads/2018/12/5818b2ded3af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26" y="84205"/>
            <a:ext cx="7843796" cy="433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0.wp.com/www.sanatinyolculugu.com/wp-content/uploads/2018/12/5818b2df3369a.jpg?resize=1200%2C969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9" y="3197119"/>
            <a:ext cx="4048290" cy="326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9399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0.wp.com/www.sanatinyolculugu.com/wp-content/uploads/2018/12/5818b2df1c8c9.jpg?resize=1200%2C626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97" y="3301341"/>
            <a:ext cx="6657903" cy="347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i0.wp.com/www.sanatinyolculugu.com/wp-content/uploads/2018/12/5818b2def1a9d.jpg?resize=1200%2C626&amp;ssl=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79"/>
            <a:ext cx="6328449" cy="33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624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8761DDFE-071F-4200-B0AA-394476C2D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AB810608-E59D-AEDB-E00D-1E210D682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547815"/>
            <a:ext cx="5167185" cy="1680519"/>
          </a:xfrm>
        </p:spPr>
        <p:txBody>
          <a:bodyPr>
            <a:noAutofit/>
          </a:bodyPr>
          <a:lstStyle/>
          <a:p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br>
              <a:rPr lang="tr-TR" sz="2000" b="0" i="0" u="none" strike="noStrike" baseline="0" dirty="0">
                <a:latin typeface="Fd235633-Identity-H"/>
              </a:rPr>
            </a:br>
            <a:endParaRPr lang="tr-TR" sz="2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D78D5C-0716-4AE2-B399-D0B228E4A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6619" y="547815"/>
            <a:ext cx="5178960" cy="16805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tr-TR" sz="2400" b="0" i="0" dirty="0">
                <a:effectLst/>
                <a:latin typeface="Calibri" panose="020F0502020204030204" pitchFamily="34" charset="0"/>
              </a:rPr>
              <a:t>Buhara’da </a:t>
            </a:r>
            <a:r>
              <a:rPr lang="tr-TR" sz="2400" b="0" i="0" dirty="0" err="1">
                <a:effectLst/>
                <a:latin typeface="Calibri" panose="020F0502020204030204" pitchFamily="34" charset="0"/>
              </a:rPr>
              <a:t>Mugak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 </a:t>
            </a:r>
            <a:r>
              <a:rPr lang="tr-TR" sz="2400" b="0" i="0" dirty="0" err="1">
                <a:effectLst/>
                <a:latin typeface="Calibri" panose="020F0502020204030204" pitchFamily="34" charset="0"/>
              </a:rPr>
              <a:t>Attari</a:t>
            </a:r>
            <a:r>
              <a:rPr lang="tr-TR" sz="2400" b="0" i="0" dirty="0">
                <a:effectLst/>
                <a:latin typeface="Calibri" panose="020F0502020204030204" pitchFamily="34" charset="0"/>
              </a:rPr>
              <a:t> Camii</a:t>
            </a:r>
            <a:endParaRPr lang="tr-TR" sz="24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1E7CAD-B4CE-D580-7B71-52D82DCBE5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93211"/>
            <a:ext cx="7109717" cy="473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202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91F55C5D-1648-4BE3-932D-8CADBF3F6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EF2D1A86-9FE2-94B7-447F-48A8D949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7512"/>
            <a:ext cx="10908792" cy="10698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5400"/>
          </a:p>
        </p:txBody>
      </p:sp>
      <p:sp>
        <p:nvSpPr>
          <p:cNvPr id="2068" name="sketch line">
            <a:extLst>
              <a:ext uri="{FF2B5EF4-FFF2-40B4-BE49-F238E27FC236}">
                <a16:creationId xmlns:a16="http://schemas.microsoft.com/office/drawing/2014/main" id="{A38E1331-B5A6-44BE-BF4E-EE6C2FD2A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10000" y="1776977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744583 w 4572000"/>
              <a:gd name="connsiteY1" fmla="*/ 0 h 18288"/>
              <a:gd name="connsiteX2" fmla="*/ 1352006 w 4572000"/>
              <a:gd name="connsiteY2" fmla="*/ 0 h 18288"/>
              <a:gd name="connsiteX3" fmla="*/ 2050869 w 4572000"/>
              <a:gd name="connsiteY3" fmla="*/ 0 h 18288"/>
              <a:gd name="connsiteX4" fmla="*/ 2612571 w 4572000"/>
              <a:gd name="connsiteY4" fmla="*/ 0 h 18288"/>
              <a:gd name="connsiteX5" fmla="*/ 3357154 w 4572000"/>
              <a:gd name="connsiteY5" fmla="*/ 0 h 18288"/>
              <a:gd name="connsiteX6" fmla="*/ 401029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265714 w 4572000"/>
              <a:gd name="connsiteY10" fmla="*/ 18288 h 18288"/>
              <a:gd name="connsiteX11" fmla="*/ 2521131 w 4572000"/>
              <a:gd name="connsiteY11" fmla="*/ 18288 h 18288"/>
              <a:gd name="connsiteX12" fmla="*/ 1867989 w 4572000"/>
              <a:gd name="connsiteY12" fmla="*/ 18288 h 18288"/>
              <a:gd name="connsiteX13" fmla="*/ 1352006 w 4572000"/>
              <a:gd name="connsiteY13" fmla="*/ 18288 h 18288"/>
              <a:gd name="connsiteX14" fmla="*/ 83602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335213" y="-5275"/>
                  <a:pt x="446637" y="2749"/>
                  <a:pt x="744583" y="0"/>
                </a:cubicBezTo>
                <a:cubicBezTo>
                  <a:pt x="1042529" y="-2749"/>
                  <a:pt x="1223095" y="8165"/>
                  <a:pt x="1352006" y="0"/>
                </a:cubicBezTo>
                <a:cubicBezTo>
                  <a:pt x="1480917" y="-8165"/>
                  <a:pt x="1803308" y="16240"/>
                  <a:pt x="2050869" y="0"/>
                </a:cubicBezTo>
                <a:cubicBezTo>
                  <a:pt x="2298430" y="-16240"/>
                  <a:pt x="2464656" y="-22054"/>
                  <a:pt x="2612571" y="0"/>
                </a:cubicBezTo>
                <a:cubicBezTo>
                  <a:pt x="2760486" y="22054"/>
                  <a:pt x="3034874" y="11895"/>
                  <a:pt x="3357154" y="0"/>
                </a:cubicBezTo>
                <a:cubicBezTo>
                  <a:pt x="3679434" y="-11895"/>
                  <a:pt x="3778145" y="-10841"/>
                  <a:pt x="4010297" y="0"/>
                </a:cubicBezTo>
                <a:cubicBezTo>
                  <a:pt x="4242449" y="10841"/>
                  <a:pt x="4385860" y="17261"/>
                  <a:pt x="4572000" y="0"/>
                </a:cubicBezTo>
                <a:cubicBezTo>
                  <a:pt x="4571443" y="8172"/>
                  <a:pt x="4571244" y="10948"/>
                  <a:pt x="4572000" y="18288"/>
                </a:cubicBezTo>
                <a:cubicBezTo>
                  <a:pt x="4352099" y="1269"/>
                  <a:pt x="4065933" y="40755"/>
                  <a:pt x="3873137" y="18288"/>
                </a:cubicBezTo>
                <a:cubicBezTo>
                  <a:pt x="3680341" y="-4179"/>
                  <a:pt x="3486903" y="33471"/>
                  <a:pt x="3265714" y="18288"/>
                </a:cubicBezTo>
                <a:cubicBezTo>
                  <a:pt x="3044525" y="3105"/>
                  <a:pt x="2683548" y="-1073"/>
                  <a:pt x="2521131" y="18288"/>
                </a:cubicBezTo>
                <a:cubicBezTo>
                  <a:pt x="2358714" y="37649"/>
                  <a:pt x="2132855" y="34593"/>
                  <a:pt x="1867989" y="18288"/>
                </a:cubicBezTo>
                <a:cubicBezTo>
                  <a:pt x="1603123" y="1983"/>
                  <a:pt x="1605373" y="2886"/>
                  <a:pt x="1352006" y="18288"/>
                </a:cubicBezTo>
                <a:cubicBezTo>
                  <a:pt x="1098639" y="33690"/>
                  <a:pt x="962100" y="16241"/>
                  <a:pt x="836023" y="18288"/>
                </a:cubicBezTo>
                <a:cubicBezTo>
                  <a:pt x="709946" y="20335"/>
                  <a:pt x="193668" y="-307"/>
                  <a:pt x="0" y="18288"/>
                </a:cubicBezTo>
                <a:cubicBezTo>
                  <a:pt x="-277" y="11188"/>
                  <a:pt x="-244" y="5848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58188" y="7508"/>
                  <a:pt x="361578" y="-27091"/>
                  <a:pt x="561703" y="0"/>
                </a:cubicBezTo>
                <a:cubicBezTo>
                  <a:pt x="761828" y="27091"/>
                  <a:pt x="1133811" y="14547"/>
                  <a:pt x="1306286" y="0"/>
                </a:cubicBezTo>
                <a:cubicBezTo>
                  <a:pt x="1478761" y="-14547"/>
                  <a:pt x="1809594" y="13320"/>
                  <a:pt x="2050869" y="0"/>
                </a:cubicBezTo>
                <a:cubicBezTo>
                  <a:pt x="2292144" y="-13320"/>
                  <a:pt x="2409269" y="-14334"/>
                  <a:pt x="2612571" y="0"/>
                </a:cubicBezTo>
                <a:cubicBezTo>
                  <a:pt x="2815873" y="14334"/>
                  <a:pt x="3025009" y="33536"/>
                  <a:pt x="3311434" y="0"/>
                </a:cubicBezTo>
                <a:cubicBezTo>
                  <a:pt x="3597859" y="-33536"/>
                  <a:pt x="3695431" y="-13462"/>
                  <a:pt x="3827417" y="0"/>
                </a:cubicBezTo>
                <a:cubicBezTo>
                  <a:pt x="3959403" y="13462"/>
                  <a:pt x="4360180" y="899"/>
                  <a:pt x="4572000" y="0"/>
                </a:cubicBezTo>
                <a:cubicBezTo>
                  <a:pt x="4572481" y="8890"/>
                  <a:pt x="4572898" y="10033"/>
                  <a:pt x="4572000" y="18288"/>
                </a:cubicBezTo>
                <a:cubicBezTo>
                  <a:pt x="4356830" y="5817"/>
                  <a:pt x="4021942" y="41441"/>
                  <a:pt x="3873137" y="18288"/>
                </a:cubicBezTo>
                <a:cubicBezTo>
                  <a:pt x="3724332" y="-4865"/>
                  <a:pt x="3494019" y="36771"/>
                  <a:pt x="3174274" y="18288"/>
                </a:cubicBezTo>
                <a:cubicBezTo>
                  <a:pt x="2854529" y="-195"/>
                  <a:pt x="2861023" y="5963"/>
                  <a:pt x="2658291" y="18288"/>
                </a:cubicBezTo>
                <a:cubicBezTo>
                  <a:pt x="2455559" y="30613"/>
                  <a:pt x="2309968" y="11711"/>
                  <a:pt x="2050869" y="18288"/>
                </a:cubicBezTo>
                <a:cubicBezTo>
                  <a:pt x="1791770" y="24865"/>
                  <a:pt x="1671115" y="-4587"/>
                  <a:pt x="1306286" y="18288"/>
                </a:cubicBezTo>
                <a:cubicBezTo>
                  <a:pt x="941457" y="41163"/>
                  <a:pt x="838619" y="-9452"/>
                  <a:pt x="653143" y="18288"/>
                </a:cubicBezTo>
                <a:cubicBezTo>
                  <a:pt x="467667" y="46028"/>
                  <a:pt x="308702" y="9245"/>
                  <a:pt x="0" y="18288"/>
                </a:cubicBezTo>
                <a:cubicBezTo>
                  <a:pt x="-4" y="10872"/>
                  <a:pt x="388" y="674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95915077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E6A0C3D4-F708-8AEB-BAB5-2440354F39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080" y="3910405"/>
            <a:ext cx="4633083" cy="29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FBB93B8C-FE8F-0A4D-2DD5-1173AD99E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0420" y="-37296"/>
            <a:ext cx="5738816" cy="430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A70F9A4-172C-AD21-B9CD-065F61EA56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71587" y="1615328"/>
            <a:ext cx="3511576" cy="52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79D96E7D-3D22-9CCE-B9AC-71DB188B7C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0173" y="1970967"/>
            <a:ext cx="2899459" cy="387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827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582</TotalTime>
  <Words>206</Words>
  <Application>Microsoft Office PowerPoint</Application>
  <PresentationFormat>Geniş ekran</PresentationFormat>
  <Paragraphs>19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Fd235633-Identity-H</vt:lpstr>
      <vt:lpstr>Times New Roman</vt:lpstr>
      <vt:lpstr>Verdana</vt:lpstr>
      <vt:lpstr>Office Teması</vt:lpstr>
      <vt:lpstr>KARAHANLILAR VE GAZNELİLER DÖNEMİ SANATI VE KÜLTÜRÜ</vt:lpstr>
      <vt:lpstr>PowerPoint Sunusu</vt:lpstr>
      <vt:lpstr>Hazara Diggaron Camii, XI. yüzyıl, Buhara, Hazara | Degaron | Kışlık Camii planı ve üç boyutlu çizimi </vt:lpstr>
      <vt:lpstr>PowerPoint Sunusu</vt:lpstr>
      <vt:lpstr>PowerPoint Sunusu</vt:lpstr>
      <vt:lpstr>PowerPoint Sunusu</vt:lpstr>
      <vt:lpstr>PowerPoint Sunusu</vt:lpstr>
      <vt:lpstr>               </vt:lpstr>
      <vt:lpstr>PowerPoint Sunusu</vt:lpstr>
      <vt:lpstr>PowerPoint Sunusu</vt:lpstr>
      <vt:lpstr>Özbekistan’da Tim’de 977-978 tarihli Arap Ata Türbesi   </vt:lpstr>
      <vt:lpstr>Talas’ta XII. yüzyıl başından Ayşe Bîbî ve Balacı Hatun türbeleri Karahanlı tuğla mimarisinin diğer iki önemli eseri</vt:lpstr>
      <vt:lpstr>PowerPoint Sunusu</vt:lpstr>
      <vt:lpstr>PowerPoint Sunusu</vt:lpstr>
      <vt:lpstr>Âmül-Hârizm yolu üzerindeki Dâye Hatun Kervansarayı’nın planı           </vt:lpstr>
      <vt:lpstr>Temel Kaynaklar (sunuya ait)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ABBASİLER DÖNEMİ SANATI VE KÜLTÜRÜ</dc:title>
  <dc:creator>ayse ersay</dc:creator>
  <cp:lastModifiedBy>ayse ersay</cp:lastModifiedBy>
  <cp:revision>113</cp:revision>
  <dcterms:created xsi:type="dcterms:W3CDTF">2023-01-19T15:39:00Z</dcterms:created>
  <dcterms:modified xsi:type="dcterms:W3CDTF">2023-01-22T10:46:43Z</dcterms:modified>
</cp:coreProperties>
</file>