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76" autoAdjust="0"/>
    <p:restoredTop sz="94660"/>
  </p:normalViewPr>
  <p:slideViewPr>
    <p:cSldViewPr>
      <p:cViewPr varScale="1">
        <p:scale>
          <a:sx n="105" d="100"/>
          <a:sy n="105" d="100"/>
        </p:scale>
        <p:origin x="912" y="11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25.02.2020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25.02.2020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25.02.2020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25.02.2020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25.02.2020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25.02.2020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25.02.2020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216 ORTAÇAĞ HİNDİSTAN TARİHİ VE KÜLTÜRÜ</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12. 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Kuşan imparatorluğunun yükselme dönemi</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Çin kaynaklarında </a:t>
            </a:r>
            <a:r>
              <a:rPr lang="tr-TR" dirty="0" err="1"/>
              <a:t>Kanişka’nın</a:t>
            </a:r>
            <a:r>
              <a:rPr lang="tr-TR" dirty="0"/>
              <a:t> çok kapsamlı bir fetih politikasına sahip olduğu, askerlerinin zaman zaman çok yorgun düşmeleri sebebiyle şikayetçi olduklarını kaydeder. Ancak </a:t>
            </a:r>
            <a:r>
              <a:rPr lang="tr-TR" dirty="0" err="1"/>
              <a:t>Kanişka’nın</a:t>
            </a:r>
            <a:r>
              <a:rPr lang="tr-TR" dirty="0"/>
              <a:t> genişleyen sınırları Pamirlerin ötesine geçememiştir. </a:t>
            </a:r>
            <a:r>
              <a:rPr lang="tr-TR" dirty="0" err="1"/>
              <a:t>Kanişka’nın</a:t>
            </a:r>
            <a:r>
              <a:rPr lang="tr-TR" dirty="0"/>
              <a:t> ulaştığı sınırlar ve bölgenin siyasi durumuyla ilgili olarak </a:t>
            </a:r>
            <a:r>
              <a:rPr lang="tr-TR" dirty="0" err="1"/>
              <a:t>Masson</a:t>
            </a:r>
            <a:r>
              <a:rPr lang="tr-TR" dirty="0"/>
              <a:t> ve </a:t>
            </a:r>
            <a:r>
              <a:rPr lang="tr-TR" dirty="0" err="1"/>
              <a:t>Staviskiy’in</a:t>
            </a:r>
            <a:r>
              <a:rPr lang="tr-TR" dirty="0"/>
              <a:t> aktardıkları şöyledir: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Traianus’un</a:t>
            </a:r>
            <a:r>
              <a:rPr lang="tr-TR" dirty="0"/>
              <a:t> MS 117’de Basra Körfezine ulaştıktan sonra yaşı sebebiyle, İskender’in yaptığı gibi daha doğuya doğru ilerleyişini tekrarlamaya kalkışamadığı ve bunun yerine bir Hint elçi heyetini kabul ettiği bilinir. İşte bu tarihte </a:t>
            </a:r>
            <a:r>
              <a:rPr lang="tr-TR" dirty="0" err="1"/>
              <a:t>Kanişka</a:t>
            </a:r>
            <a:r>
              <a:rPr lang="tr-TR" dirty="0"/>
              <a:t>, muhtemelen iktidarının zirvesinde bulunuyordu; </a:t>
            </a:r>
            <a:r>
              <a:rPr lang="tr-TR" dirty="0" err="1"/>
              <a:t>Kucula</a:t>
            </a:r>
            <a:r>
              <a:rPr lang="tr-TR" dirty="0"/>
              <a:t> </a:t>
            </a:r>
            <a:r>
              <a:rPr lang="tr-TR" dirty="0" err="1"/>
              <a:t>Kadpises</a:t>
            </a:r>
            <a:r>
              <a:rPr lang="tr-TR" dirty="0"/>
              <a:t> tarafından başlatılmış olan politika devam ettirilmiş ve Doğu ile Batı’nın iki güçlü hükümdarı, çok daha güçsüzleşmiş ve parçalanmış bir </a:t>
            </a:r>
            <a:r>
              <a:rPr lang="tr-TR" dirty="0" err="1"/>
              <a:t>Parthia</a:t>
            </a:r>
            <a:r>
              <a:rPr lang="tr-TR" dirty="0"/>
              <a:t> üzerinde ellerini memnuniyetle ve dostça birbirine uzatmışlardı.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normAutofit/>
          </a:bodyPr>
          <a:lstStyle/>
          <a:p>
            <a:pPr algn="ctr"/>
            <a:r>
              <a:rPr lang="tr-TR" dirty="0" smtClean="0"/>
              <a:t>Arkeolojik </a:t>
            </a:r>
            <a:r>
              <a:rPr lang="tr-TR" dirty="0"/>
              <a:t>bulguların yanı sıra </a:t>
            </a:r>
            <a:r>
              <a:rPr lang="tr-TR" dirty="0" err="1"/>
              <a:t>Kanişka</a:t>
            </a:r>
            <a:r>
              <a:rPr lang="tr-TR" dirty="0"/>
              <a:t> sikkelerinin ve yazıtlarının coğrafi dağılımı, onun, Tacikistan’ın tamamını, Özbekistan’ın büyük bir bölümünü, muhtemelen </a:t>
            </a:r>
            <a:r>
              <a:rPr lang="tr-TR" dirty="0" err="1"/>
              <a:t>Kırgızıstan’dan</a:t>
            </a:r>
            <a:r>
              <a:rPr lang="tr-TR" dirty="0"/>
              <a:t> bir parçayı ve güney Türkmenistan’ın Afganistan ile Pakistan’ın hemen hemen tamamını ve Doğu ve Orta Hindistan’dan bazı bölgelerle birlikte Kuzey Hindistan’ın tamamını içine alan geniş bir imparatorluk kurmuş olduğunu doğrulamaktadır. Bu sebeple de gururla </a:t>
            </a:r>
            <a:r>
              <a:rPr lang="tr-TR" dirty="0" err="1"/>
              <a:t>Devaputra</a:t>
            </a:r>
            <a:r>
              <a:rPr lang="tr-TR" dirty="0"/>
              <a:t> unvanını alan </a:t>
            </a:r>
            <a:r>
              <a:rPr lang="tr-TR" dirty="0" err="1"/>
              <a:t>Kanişka</a:t>
            </a:r>
            <a:r>
              <a:rPr lang="tr-TR" dirty="0"/>
              <a:t>, bir yöneticiye tapınma kültünü de oluşturmuş </a:t>
            </a:r>
            <a:r>
              <a:rPr lang="tr-TR" dirty="0" smtClean="0"/>
              <a:t>oldu.</a:t>
            </a:r>
            <a:endParaRPr lang="tr-TR" dirty="0"/>
          </a:p>
        </p:txBody>
      </p:sp>
    </p:spTree>
    <p:extLst>
      <p:ext uri="{BB962C8B-B14F-4D97-AF65-F5344CB8AC3E}">
        <p14:creationId xmlns:p14="http://schemas.microsoft.com/office/powerpoint/2010/main" val="955761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Vima</a:t>
            </a:r>
            <a:r>
              <a:rPr lang="tr-TR" dirty="0"/>
              <a:t> </a:t>
            </a:r>
            <a:r>
              <a:rPr lang="tr-TR" dirty="0" err="1"/>
              <a:t>Kadphises’ten</a:t>
            </a:r>
            <a:r>
              <a:rPr lang="tr-TR" dirty="0"/>
              <a:t> sonra tahta, ünü Hindistan sınırlarının ötesine geçen ve belki de Kuşan kralları içerisinde en fazla değere layık görülen </a:t>
            </a:r>
            <a:r>
              <a:rPr lang="tr-TR" dirty="0" err="1"/>
              <a:t>Kanişka</a:t>
            </a:r>
            <a:r>
              <a:rPr lang="tr-TR" dirty="0"/>
              <a:t> geçmiştir. Öyle ki </a:t>
            </a:r>
            <a:r>
              <a:rPr lang="tr-TR" dirty="0" err="1"/>
              <a:t>Budhist</a:t>
            </a:r>
            <a:r>
              <a:rPr lang="tr-TR" dirty="0"/>
              <a:t> kültür için </a:t>
            </a:r>
            <a:r>
              <a:rPr lang="tr-TR" dirty="0" err="1"/>
              <a:t>Aşoka’dan</a:t>
            </a:r>
            <a:r>
              <a:rPr lang="tr-TR" dirty="0"/>
              <a:t> sonra adından en çok bahsettiren isimdir. </a:t>
            </a:r>
            <a:r>
              <a:rPr lang="tr-TR" dirty="0" err="1"/>
              <a:t>Kanişka</a:t>
            </a:r>
            <a:r>
              <a:rPr lang="tr-TR" dirty="0"/>
              <a:t> ismi bu kadar önemli olmasına karşın, ilgili döneme ait tarihi bilgiler oldukça yetersizdir. Üstelik kendisine ait tarihsel bilgiler, oldukça değişkenlik </a:t>
            </a:r>
            <a:r>
              <a:rPr lang="tr-TR" dirty="0" smtClean="0"/>
              <a:t>gösterir.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Genel kanı </a:t>
            </a:r>
            <a:r>
              <a:rPr lang="tr-TR" dirty="0" err="1"/>
              <a:t>Vima</a:t>
            </a:r>
            <a:r>
              <a:rPr lang="tr-TR" dirty="0"/>
              <a:t> </a:t>
            </a:r>
            <a:r>
              <a:rPr lang="tr-TR" dirty="0" err="1"/>
              <a:t>Kadphises’den</a:t>
            </a:r>
            <a:r>
              <a:rPr lang="tr-TR" dirty="0"/>
              <a:t> sonra Kuşan tahtına </a:t>
            </a:r>
            <a:r>
              <a:rPr lang="tr-TR" dirty="0" err="1"/>
              <a:t>Kanişka’nın</a:t>
            </a:r>
            <a:r>
              <a:rPr lang="tr-TR" dirty="0"/>
              <a:t> geçtiği yönündedir. Ancak </a:t>
            </a:r>
            <a:r>
              <a:rPr lang="tr-TR" dirty="0" err="1"/>
              <a:t>Vima</a:t>
            </a:r>
            <a:r>
              <a:rPr lang="tr-TR" dirty="0"/>
              <a:t> </a:t>
            </a:r>
            <a:r>
              <a:rPr lang="tr-TR" dirty="0" err="1"/>
              <a:t>Kadphises’in</a:t>
            </a:r>
            <a:r>
              <a:rPr lang="tr-TR" dirty="0"/>
              <a:t> ölüm tarihi ile </a:t>
            </a:r>
            <a:r>
              <a:rPr lang="tr-TR" dirty="0" err="1"/>
              <a:t>Kanişka’nın</a:t>
            </a:r>
            <a:r>
              <a:rPr lang="tr-TR" dirty="0"/>
              <a:t> tahta çıkış tarihleri karşılaştırıldığında tam anlamıyla net bir kronolojik denklik elde edilememektedir. </a:t>
            </a:r>
            <a:r>
              <a:rPr lang="tr-TR" dirty="0" err="1"/>
              <a:t>Vima</a:t>
            </a:r>
            <a:r>
              <a:rPr lang="tr-TR" dirty="0"/>
              <a:t> </a:t>
            </a:r>
            <a:r>
              <a:rPr lang="tr-TR" dirty="0" err="1"/>
              <a:t>Kadpdises</a:t>
            </a:r>
            <a:r>
              <a:rPr lang="tr-TR" dirty="0"/>
              <a:t> ile </a:t>
            </a:r>
            <a:r>
              <a:rPr lang="tr-TR" dirty="0" err="1"/>
              <a:t>Kanişka</a:t>
            </a:r>
            <a:r>
              <a:rPr lang="tr-TR" dirty="0"/>
              <a:t> arasında da bir ya da daha da fazla sayıda kısa süreli kralların tahta geçmiş olabileceği üzerinde durulmaktadır. Zira </a:t>
            </a:r>
            <a:r>
              <a:rPr lang="tr-TR" dirty="0" err="1"/>
              <a:t>Vima</a:t>
            </a:r>
            <a:r>
              <a:rPr lang="tr-TR" dirty="0"/>
              <a:t> </a:t>
            </a:r>
            <a:r>
              <a:rPr lang="tr-TR" dirty="0" err="1"/>
              <a:t>Kadphises’in</a:t>
            </a:r>
            <a:r>
              <a:rPr lang="tr-TR" dirty="0"/>
              <a:t> ölümünden sonra babasının kısa bir süre de olsa devletin yönetimini ele geçirdiğini </a:t>
            </a:r>
            <a:r>
              <a:rPr lang="tr-TR" dirty="0" smtClean="0"/>
              <a:t>biliyoruz.</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Batılı kaynaklar ise </a:t>
            </a:r>
            <a:r>
              <a:rPr lang="tr-TR" dirty="0" err="1"/>
              <a:t>Kanişka</a:t>
            </a:r>
            <a:r>
              <a:rPr lang="tr-TR" dirty="0"/>
              <a:t> dönemini Hindistan siyasi tarihinin başlangıcından itibaren en popüler ikinci dönem olarak adlandırır. </a:t>
            </a:r>
            <a:r>
              <a:rPr lang="tr-TR" dirty="0" err="1"/>
              <a:t>Nümizmatların</a:t>
            </a:r>
            <a:r>
              <a:rPr lang="tr-TR" dirty="0"/>
              <a:t> madeni paralar üzerinde yaptığı incelemelerin sonuçları farklılık gösterse de araştırmacıların büyük bir bölümü </a:t>
            </a:r>
            <a:r>
              <a:rPr lang="tr-TR" dirty="0" err="1"/>
              <a:t>Kanişka’nın</a:t>
            </a:r>
            <a:r>
              <a:rPr lang="tr-TR" dirty="0"/>
              <a:t>, I. </a:t>
            </a:r>
            <a:r>
              <a:rPr lang="tr-TR" dirty="0" err="1"/>
              <a:t>Kadphises</a:t>
            </a:r>
            <a:r>
              <a:rPr lang="tr-TR" dirty="0"/>
              <a:t> ve </a:t>
            </a:r>
            <a:r>
              <a:rPr lang="tr-TR" dirty="0" err="1"/>
              <a:t>Vima</a:t>
            </a:r>
            <a:r>
              <a:rPr lang="tr-TR" dirty="0"/>
              <a:t> </a:t>
            </a:r>
            <a:r>
              <a:rPr lang="tr-TR" dirty="0" err="1"/>
              <a:t>Kadphises’ten</a:t>
            </a:r>
            <a:r>
              <a:rPr lang="tr-TR" dirty="0"/>
              <a:t> sonra, milattan sonraki birinci yüzyılda yaşadığını iddia ederken bir bölümü de milattan sonra ikinci yüzyılda MS 120’lerde yaşadığı kanaati </a:t>
            </a:r>
            <a:r>
              <a:rPr lang="tr-TR" dirty="0" smtClean="0"/>
              <a:t>içindedirler.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Kanişka’nın</a:t>
            </a:r>
            <a:r>
              <a:rPr lang="tr-TR" dirty="0"/>
              <a:t> tahta geçtiği tarihle ilgili olarak yapılan bu varsayımlar bir yana, onun siyasi tarihi ile ilgili olarak çoğu araştırmacı tarafından üstünde fikir birliğine varılan konu, </a:t>
            </a:r>
            <a:r>
              <a:rPr lang="tr-TR" dirty="0" err="1"/>
              <a:t>Kanişka’nın</a:t>
            </a:r>
            <a:r>
              <a:rPr lang="tr-TR" dirty="0"/>
              <a:t>, </a:t>
            </a:r>
            <a:r>
              <a:rPr lang="tr-TR" dirty="0" err="1"/>
              <a:t>Vima</a:t>
            </a:r>
            <a:r>
              <a:rPr lang="tr-TR" dirty="0"/>
              <a:t> </a:t>
            </a:r>
            <a:r>
              <a:rPr lang="tr-TR" dirty="0" err="1"/>
              <a:t>Kadphises’in</a:t>
            </a:r>
            <a:r>
              <a:rPr lang="tr-TR" dirty="0"/>
              <a:t> ölümünden az önce Kuzeybatı Hindistan’a gelerek </a:t>
            </a:r>
            <a:r>
              <a:rPr lang="tr-TR" dirty="0" err="1"/>
              <a:t>Devaputra</a:t>
            </a:r>
            <a:r>
              <a:rPr lang="tr-TR" dirty="0"/>
              <a:t> unvanlı </a:t>
            </a:r>
            <a:r>
              <a:rPr lang="tr-TR" dirty="0" err="1"/>
              <a:t>Vima</a:t>
            </a:r>
            <a:r>
              <a:rPr lang="tr-TR" dirty="0"/>
              <a:t> </a:t>
            </a:r>
            <a:r>
              <a:rPr lang="tr-TR" dirty="0" err="1"/>
              <a:t>Kadphises’in</a:t>
            </a:r>
            <a:r>
              <a:rPr lang="tr-TR" dirty="0"/>
              <a:t> yönetimini ele geçirerek büyük Kuşan </a:t>
            </a:r>
            <a:r>
              <a:rPr lang="tr-TR" dirty="0" err="1"/>
              <a:t>Hanedanlığı’nın</a:t>
            </a:r>
            <a:r>
              <a:rPr lang="tr-TR" dirty="0"/>
              <a:t> başına geçtiği gerçeğidir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Tarihlendirme konusunda bazı eksiklikler ya da anlaşılmazlıklar olsa da </a:t>
            </a:r>
            <a:r>
              <a:rPr lang="tr-TR" dirty="0" err="1"/>
              <a:t>Kanişka’nın</a:t>
            </a:r>
            <a:r>
              <a:rPr lang="tr-TR" dirty="0"/>
              <a:t> Hindistan ile birlikte, içinde </a:t>
            </a:r>
            <a:r>
              <a:rPr lang="tr-TR" dirty="0" err="1"/>
              <a:t>Baktria</a:t>
            </a:r>
            <a:r>
              <a:rPr lang="tr-TR" dirty="0"/>
              <a:t> ve Afganistan’ın da bulunduğu büyük bir bölgede hüküm sürmüş olduğu gerçeğini göz ardı edemeyiz. Onun hükümdarlığı döneminde Kuşan devletinin sınırları Hindistan’ın </a:t>
            </a:r>
            <a:r>
              <a:rPr lang="tr-TR" dirty="0" err="1"/>
              <a:t>Madhyadeşa</a:t>
            </a:r>
            <a:r>
              <a:rPr lang="tr-TR" dirty="0"/>
              <a:t>, </a:t>
            </a:r>
            <a:r>
              <a:rPr lang="tr-TR" dirty="0" err="1"/>
              <a:t>Uttarapatha</a:t>
            </a:r>
            <a:r>
              <a:rPr lang="tr-TR" dirty="0"/>
              <a:t> ve </a:t>
            </a:r>
            <a:r>
              <a:rPr lang="tr-TR" dirty="0" err="1"/>
              <a:t>Aparanta</a:t>
            </a:r>
            <a:r>
              <a:rPr lang="tr-TR" dirty="0"/>
              <a:t> bölgelerine kadar genişletilmişti. Batı’da </a:t>
            </a:r>
            <a:r>
              <a:rPr lang="tr-TR" dirty="0" err="1"/>
              <a:t>Bihar’dan</a:t>
            </a:r>
            <a:r>
              <a:rPr lang="tr-TR" dirty="0"/>
              <a:t> doğuda Horasan’a kuzeyde </a:t>
            </a:r>
            <a:r>
              <a:rPr lang="tr-TR" dirty="0" err="1"/>
              <a:t>Hotan’dan</a:t>
            </a:r>
            <a:r>
              <a:rPr lang="tr-TR" dirty="0"/>
              <a:t> güneyde </a:t>
            </a:r>
            <a:r>
              <a:rPr lang="tr-TR" dirty="0" err="1"/>
              <a:t>Konkan’a</a:t>
            </a:r>
            <a:r>
              <a:rPr lang="tr-TR" dirty="0"/>
              <a:t> kadar büyük bir bölgede </a:t>
            </a:r>
            <a:r>
              <a:rPr lang="tr-TR" dirty="0" err="1"/>
              <a:t>Kanişka</a:t>
            </a:r>
            <a:r>
              <a:rPr lang="tr-TR" dirty="0"/>
              <a:t> yönetimindeki </a:t>
            </a:r>
            <a:r>
              <a:rPr lang="tr-TR" dirty="0" err="1"/>
              <a:t>Kuşanlar</a:t>
            </a:r>
            <a:r>
              <a:rPr lang="tr-TR" dirty="0"/>
              <a:t> egemenliği hâkimdi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B.N. </a:t>
            </a:r>
            <a:r>
              <a:rPr lang="tr-TR" dirty="0" err="1"/>
              <a:t>Puri</a:t>
            </a:r>
            <a:r>
              <a:rPr lang="tr-TR" dirty="0"/>
              <a:t> ise </a:t>
            </a:r>
            <a:r>
              <a:rPr lang="tr-TR" dirty="0" err="1"/>
              <a:t>Kanişka</a:t>
            </a:r>
            <a:r>
              <a:rPr lang="tr-TR" dirty="0"/>
              <a:t> dönemindeki Kuşan İmparatorluğunun sınırları ile ilgili olarak şu tanımlamayı yapar: “</a:t>
            </a:r>
            <a:r>
              <a:rPr lang="tr-TR" dirty="0" err="1"/>
              <a:t>Kanişka</a:t>
            </a:r>
            <a:r>
              <a:rPr lang="tr-TR" dirty="0"/>
              <a:t> döneminde, Kuşan </a:t>
            </a:r>
            <a:r>
              <a:rPr lang="tr-TR" dirty="0" smtClean="0"/>
              <a:t>İmparatorluğu sınırları </a:t>
            </a:r>
            <a:r>
              <a:rPr lang="tr-TR" dirty="0" err="1"/>
              <a:t>Baktria’dan</a:t>
            </a:r>
            <a:r>
              <a:rPr lang="tr-TR" dirty="0"/>
              <a:t> </a:t>
            </a:r>
            <a:r>
              <a:rPr lang="tr-TR" dirty="0" err="1"/>
              <a:t>Benares’e</a:t>
            </a:r>
            <a:r>
              <a:rPr lang="tr-TR" dirty="0"/>
              <a:t> uzanan geniş bir coğrafyada Keşmir ve </a:t>
            </a:r>
            <a:r>
              <a:rPr lang="tr-TR" dirty="0" err="1"/>
              <a:t>Sind’i</a:t>
            </a:r>
            <a:r>
              <a:rPr lang="tr-TR" dirty="0"/>
              <a:t> içerisine alan büyük bir çemberi kapsamaktaydı. Ayrıca </a:t>
            </a:r>
            <a:r>
              <a:rPr lang="tr-TR" dirty="0" err="1"/>
              <a:t>Hotan</a:t>
            </a:r>
            <a:r>
              <a:rPr lang="tr-TR" dirty="0"/>
              <a:t> ve Doğu İran sınırları içerinde çıkartılan madeni paralar, </a:t>
            </a:r>
            <a:r>
              <a:rPr lang="tr-TR" dirty="0" err="1"/>
              <a:t>Kanişka’nın</a:t>
            </a:r>
            <a:r>
              <a:rPr lang="tr-TR" dirty="0"/>
              <a:t> ilgili dönemdeki gücünün bir kanıtı olarak değerlendirilebilinir”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Çinli ve Tibetli araştırmacılar </a:t>
            </a:r>
            <a:r>
              <a:rPr lang="tr-TR" dirty="0" err="1"/>
              <a:t>Kanişka’nın</a:t>
            </a:r>
            <a:r>
              <a:rPr lang="tr-TR" dirty="0"/>
              <a:t> başarısını ve </a:t>
            </a:r>
            <a:r>
              <a:rPr lang="tr-TR" dirty="0" err="1"/>
              <a:t>Kuşanlar’ın</a:t>
            </a:r>
            <a:r>
              <a:rPr lang="tr-TR" dirty="0"/>
              <a:t> bölgedeki hâkimiyetini </a:t>
            </a:r>
            <a:r>
              <a:rPr lang="tr-TR" dirty="0" err="1"/>
              <a:t>Saketa</a:t>
            </a:r>
            <a:r>
              <a:rPr lang="tr-TR" dirty="0"/>
              <a:t> ve </a:t>
            </a:r>
            <a:r>
              <a:rPr lang="tr-TR" dirty="0" err="1"/>
              <a:t>Pataliputra’ya</a:t>
            </a:r>
            <a:r>
              <a:rPr lang="tr-TR" dirty="0"/>
              <a:t> düzenlenen seferlere bağlamaktadır. Çin ve Tibet </a:t>
            </a:r>
            <a:r>
              <a:rPr lang="tr-TR" dirty="0" err="1"/>
              <a:t>Budhizm’ine</a:t>
            </a:r>
            <a:r>
              <a:rPr lang="tr-TR" dirty="0"/>
              <a:t> ait metinlerde de </a:t>
            </a:r>
            <a:r>
              <a:rPr lang="tr-TR" dirty="0" err="1"/>
              <a:t>Kanişka’nın</a:t>
            </a:r>
            <a:r>
              <a:rPr lang="tr-TR" dirty="0"/>
              <a:t> </a:t>
            </a:r>
            <a:r>
              <a:rPr lang="tr-TR" dirty="0" err="1"/>
              <a:t>Saketa</a:t>
            </a:r>
            <a:r>
              <a:rPr lang="tr-TR" dirty="0"/>
              <a:t> ve </a:t>
            </a:r>
            <a:r>
              <a:rPr lang="tr-TR" dirty="0" err="1"/>
              <a:t>Magadha’daki</a:t>
            </a:r>
            <a:r>
              <a:rPr lang="tr-TR" dirty="0"/>
              <a:t> zaferleri hakkındaki anlatımlara rastlanılır. Bunlardan biri: “…</a:t>
            </a:r>
            <a:r>
              <a:rPr lang="tr-TR" dirty="0" err="1"/>
              <a:t>Budha’nın</a:t>
            </a:r>
            <a:r>
              <a:rPr lang="tr-TR" dirty="0"/>
              <a:t> kutsal sadaka kâselerini, ünlü bilgin </a:t>
            </a:r>
            <a:r>
              <a:rPr lang="tr-TR" dirty="0" err="1"/>
              <a:t>Aşvaghoşa’yı</a:t>
            </a:r>
            <a:r>
              <a:rPr lang="tr-TR" dirty="0"/>
              <a:t> ve sihirli bir horozu </a:t>
            </a:r>
            <a:r>
              <a:rPr lang="tr-TR" dirty="0" err="1"/>
              <a:t>Kanişka’ya</a:t>
            </a:r>
            <a:r>
              <a:rPr lang="tr-TR" dirty="0"/>
              <a:t> teslim ettiği” şeklindeki bir efsanedir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Racatarangini</a:t>
            </a:r>
            <a:r>
              <a:rPr lang="tr-TR" dirty="0"/>
              <a:t> ve bazı </a:t>
            </a:r>
            <a:r>
              <a:rPr lang="tr-TR" dirty="0" err="1"/>
              <a:t>Budhist</a:t>
            </a:r>
            <a:r>
              <a:rPr lang="tr-TR" dirty="0"/>
              <a:t> kaynaklar ise </a:t>
            </a:r>
            <a:r>
              <a:rPr lang="tr-TR" dirty="0" err="1"/>
              <a:t>Kanişka</a:t>
            </a:r>
            <a:r>
              <a:rPr lang="tr-TR" dirty="0"/>
              <a:t> yönetiminin Keşmir’de de etkili olduğunu bildirir. </a:t>
            </a:r>
            <a:r>
              <a:rPr lang="tr-TR" dirty="0" err="1"/>
              <a:t>Hiuen</a:t>
            </a:r>
            <a:r>
              <a:rPr lang="tr-TR" dirty="0"/>
              <a:t> </a:t>
            </a:r>
            <a:r>
              <a:rPr lang="tr-TR" dirty="0" err="1"/>
              <a:t>Tsang</a:t>
            </a:r>
            <a:r>
              <a:rPr lang="tr-TR" dirty="0"/>
              <a:t> ise </a:t>
            </a:r>
            <a:r>
              <a:rPr lang="tr-TR" dirty="0" err="1"/>
              <a:t>Kanişka’nın</a:t>
            </a:r>
            <a:r>
              <a:rPr lang="tr-TR" dirty="0"/>
              <a:t> sadece başkent </a:t>
            </a:r>
            <a:r>
              <a:rPr lang="tr-TR" dirty="0" err="1"/>
              <a:t>Peşavar</a:t>
            </a:r>
            <a:r>
              <a:rPr lang="tr-TR" dirty="0"/>
              <a:t> ve çevresinde egemen olmadığını </a:t>
            </a:r>
            <a:r>
              <a:rPr lang="tr-TR" dirty="0" err="1"/>
              <a:t>Tsung-ling</a:t>
            </a:r>
            <a:r>
              <a:rPr lang="tr-TR" dirty="0"/>
              <a:t> dağlarının ötesine kadar olan bölgede hüküm sürdüğünü belirtir. Ayrıca </a:t>
            </a:r>
            <a:r>
              <a:rPr lang="tr-TR" dirty="0" err="1"/>
              <a:t>Kanişka’nın</a:t>
            </a:r>
            <a:r>
              <a:rPr lang="tr-TR" dirty="0"/>
              <a:t> sarayında rehin tutulan bir Çin prensesi ile ilgili </a:t>
            </a:r>
            <a:r>
              <a:rPr lang="tr-TR" dirty="0" err="1"/>
              <a:t>hikȃyeden</a:t>
            </a:r>
            <a:r>
              <a:rPr lang="tr-TR" dirty="0"/>
              <a:t> de bahseder. Bu bilgiler </a:t>
            </a:r>
            <a:r>
              <a:rPr lang="tr-TR" dirty="0" err="1"/>
              <a:t>Kanişka’nın</a:t>
            </a:r>
            <a:r>
              <a:rPr lang="tr-TR" dirty="0"/>
              <a:t> kuzey Hindistan’dan Orta Asya’ya kadar uzanan hâkimiyetinin ve Çin’e komşu olan sınırlarının kanıtı olarak gösterilir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1400</TotalTime>
  <Words>775</Words>
  <Application>Microsoft Office PowerPoint</Application>
  <PresentationFormat>Ekran Gösterisi (4:3)</PresentationFormat>
  <Paragraphs>30</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216 ORTAÇAĞ HİNDİSTAN TARİHİ VE KÜLTÜRÜ  12. hafta  Kuşan imparatorluğunun yükselme dönemi      </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144</cp:revision>
  <dcterms:created xsi:type="dcterms:W3CDTF">2014-11-21T09:52:05Z</dcterms:created>
  <dcterms:modified xsi:type="dcterms:W3CDTF">2020-02-25T12:44:17Z</dcterms:modified>
</cp:coreProperties>
</file>