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5" r:id="rId8"/>
    <p:sldId id="266" r:id="rId9"/>
    <p:sldId id="267" r:id="rId10"/>
    <p:sldId id="270" r:id="rId11"/>
    <p:sldId id="262" r:id="rId12"/>
    <p:sldId id="263" r:id="rId13"/>
    <p:sldId id="264" r:id="rId14"/>
    <p:sldId id="271" r:id="rId15"/>
    <p:sldId id="268" r:id="rId16"/>
    <p:sldId id="269" r:id="rId17"/>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107" d="100"/>
          <a:sy n="107" d="100"/>
        </p:scale>
        <p:origin x="-445" y="192"/>
      </p:cViewPr>
      <p:guideLst>
        <p:guide orient="horz" pos="2160"/>
        <p:guide pos="288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Alt Başlık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AEBD4570-7D34-4D89-AF0D-084E04DE1FDA}" type="datetimeFigureOut">
              <a:rPr lang="tr-TR" smtClean="0"/>
              <a:pPr/>
              <a:t>10.1.2018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2F21073E-618B-41AB-8050-DFF342C63C04}" type="slidenum">
              <a:rPr lang="tr-TR" smtClean="0"/>
              <a:pPr/>
              <a:t>‹#›</a:t>
            </a:fld>
            <a:endParaRPr lang="tr-TR"/>
          </a:p>
        </p:txBody>
      </p:sp>
    </p:spTree>
    <p:extLst>
      <p:ext uri="{BB962C8B-B14F-4D97-AF65-F5344CB8AC3E}">
        <p14:creationId xmlns:p14="http://schemas.microsoft.com/office/powerpoint/2010/main" xmlns="" val="373944181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AEBD4570-7D34-4D89-AF0D-084E04DE1FDA}" type="datetimeFigureOut">
              <a:rPr lang="tr-TR" smtClean="0"/>
              <a:pPr/>
              <a:t>10.1.2018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2F21073E-618B-41AB-8050-DFF342C63C04}" type="slidenum">
              <a:rPr lang="tr-TR" smtClean="0"/>
              <a:pPr/>
              <a:t>‹#›</a:t>
            </a:fld>
            <a:endParaRPr lang="tr-TR"/>
          </a:p>
        </p:txBody>
      </p:sp>
    </p:spTree>
    <p:extLst>
      <p:ext uri="{BB962C8B-B14F-4D97-AF65-F5344CB8AC3E}">
        <p14:creationId xmlns:p14="http://schemas.microsoft.com/office/powerpoint/2010/main" xmlns="" val="278693768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AEBD4570-7D34-4D89-AF0D-084E04DE1FDA}" type="datetimeFigureOut">
              <a:rPr lang="tr-TR" smtClean="0"/>
              <a:pPr/>
              <a:t>10.1.2018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2F21073E-618B-41AB-8050-DFF342C63C04}" type="slidenum">
              <a:rPr lang="tr-TR" smtClean="0"/>
              <a:pPr/>
              <a:t>‹#›</a:t>
            </a:fld>
            <a:endParaRPr lang="tr-TR"/>
          </a:p>
        </p:txBody>
      </p:sp>
    </p:spTree>
    <p:extLst>
      <p:ext uri="{BB962C8B-B14F-4D97-AF65-F5344CB8AC3E}">
        <p14:creationId xmlns:p14="http://schemas.microsoft.com/office/powerpoint/2010/main" xmlns="" val="42661368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AEBD4570-7D34-4D89-AF0D-084E04DE1FDA}" type="datetimeFigureOut">
              <a:rPr lang="tr-TR" smtClean="0"/>
              <a:pPr/>
              <a:t>10.1.2018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2F21073E-618B-41AB-8050-DFF342C63C04}" type="slidenum">
              <a:rPr lang="tr-TR" smtClean="0"/>
              <a:pPr/>
              <a:t>‹#›</a:t>
            </a:fld>
            <a:endParaRPr lang="tr-TR"/>
          </a:p>
        </p:txBody>
      </p:sp>
    </p:spTree>
    <p:extLst>
      <p:ext uri="{BB962C8B-B14F-4D97-AF65-F5344CB8AC3E}">
        <p14:creationId xmlns:p14="http://schemas.microsoft.com/office/powerpoint/2010/main" xmlns="" val="42580014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Başlık 1"/>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Metin Yer Tutucusu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AEBD4570-7D34-4D89-AF0D-084E04DE1FDA}" type="datetimeFigureOut">
              <a:rPr lang="tr-TR" smtClean="0"/>
              <a:pPr/>
              <a:t>10.1.2018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2F21073E-618B-41AB-8050-DFF342C63C04}" type="slidenum">
              <a:rPr lang="tr-TR" smtClean="0"/>
              <a:pPr/>
              <a:t>‹#›</a:t>
            </a:fld>
            <a:endParaRPr lang="tr-TR"/>
          </a:p>
        </p:txBody>
      </p:sp>
    </p:spTree>
    <p:extLst>
      <p:ext uri="{BB962C8B-B14F-4D97-AF65-F5344CB8AC3E}">
        <p14:creationId xmlns:p14="http://schemas.microsoft.com/office/powerpoint/2010/main" xmlns="" val="6068567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AEBD4570-7D34-4D89-AF0D-084E04DE1FDA}" type="datetimeFigureOut">
              <a:rPr lang="tr-TR" smtClean="0"/>
              <a:pPr/>
              <a:t>10.1.2018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2F21073E-618B-41AB-8050-DFF342C63C04}" type="slidenum">
              <a:rPr lang="tr-TR" smtClean="0"/>
              <a:pPr/>
              <a:t>‹#›</a:t>
            </a:fld>
            <a:endParaRPr lang="tr-TR"/>
          </a:p>
        </p:txBody>
      </p:sp>
    </p:spTree>
    <p:extLst>
      <p:ext uri="{BB962C8B-B14F-4D97-AF65-F5344CB8AC3E}">
        <p14:creationId xmlns:p14="http://schemas.microsoft.com/office/powerpoint/2010/main" xmlns="" val="212738569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lvl1pPr>
              <a:defRPr/>
            </a:lvl1pPr>
          </a:lstStyle>
          <a:p>
            <a:r>
              <a:rPr lang="tr-TR" smtClean="0"/>
              <a:t>Asıl başlık stili için tıklatın</a:t>
            </a:r>
            <a:endParaRPr lang="tr-TR"/>
          </a:p>
        </p:txBody>
      </p:sp>
      <p:sp>
        <p:nvSpPr>
          <p:cNvPr id="3" name="Metin Yer Tutucusu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AEBD4570-7D34-4D89-AF0D-084E04DE1FDA}" type="datetimeFigureOut">
              <a:rPr lang="tr-TR" smtClean="0"/>
              <a:pPr/>
              <a:t>10.1.2018</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2F21073E-618B-41AB-8050-DFF342C63C04}" type="slidenum">
              <a:rPr lang="tr-TR" smtClean="0"/>
              <a:pPr/>
              <a:t>‹#›</a:t>
            </a:fld>
            <a:endParaRPr lang="tr-TR"/>
          </a:p>
        </p:txBody>
      </p:sp>
    </p:spTree>
    <p:extLst>
      <p:ext uri="{BB962C8B-B14F-4D97-AF65-F5344CB8AC3E}">
        <p14:creationId xmlns:p14="http://schemas.microsoft.com/office/powerpoint/2010/main" xmlns="" val="397150027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AEBD4570-7D34-4D89-AF0D-084E04DE1FDA}" type="datetimeFigureOut">
              <a:rPr lang="tr-TR" smtClean="0"/>
              <a:pPr/>
              <a:t>10.1.2018</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2F21073E-618B-41AB-8050-DFF342C63C04}" type="slidenum">
              <a:rPr lang="tr-TR" smtClean="0"/>
              <a:pPr/>
              <a:t>‹#›</a:t>
            </a:fld>
            <a:endParaRPr lang="tr-TR"/>
          </a:p>
        </p:txBody>
      </p:sp>
    </p:spTree>
    <p:extLst>
      <p:ext uri="{BB962C8B-B14F-4D97-AF65-F5344CB8AC3E}">
        <p14:creationId xmlns:p14="http://schemas.microsoft.com/office/powerpoint/2010/main" xmlns="" val="133768170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AEBD4570-7D34-4D89-AF0D-084E04DE1FDA}" type="datetimeFigureOut">
              <a:rPr lang="tr-TR" smtClean="0"/>
              <a:pPr/>
              <a:t>10.1.2018</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2F21073E-618B-41AB-8050-DFF342C63C04}" type="slidenum">
              <a:rPr lang="tr-TR" smtClean="0"/>
              <a:pPr/>
              <a:t>‹#›</a:t>
            </a:fld>
            <a:endParaRPr lang="tr-TR"/>
          </a:p>
        </p:txBody>
      </p:sp>
    </p:spTree>
    <p:extLst>
      <p:ext uri="{BB962C8B-B14F-4D97-AF65-F5344CB8AC3E}">
        <p14:creationId xmlns:p14="http://schemas.microsoft.com/office/powerpoint/2010/main" xmlns="" val="394641328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İçerik Yer Tutucus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AEBD4570-7D34-4D89-AF0D-084E04DE1FDA}" type="datetimeFigureOut">
              <a:rPr lang="tr-TR" smtClean="0"/>
              <a:pPr/>
              <a:t>10.1.2018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2F21073E-618B-41AB-8050-DFF342C63C04}" type="slidenum">
              <a:rPr lang="tr-TR" smtClean="0"/>
              <a:pPr/>
              <a:t>‹#›</a:t>
            </a:fld>
            <a:endParaRPr lang="tr-TR"/>
          </a:p>
        </p:txBody>
      </p:sp>
    </p:spTree>
    <p:extLst>
      <p:ext uri="{BB962C8B-B14F-4D97-AF65-F5344CB8AC3E}">
        <p14:creationId xmlns:p14="http://schemas.microsoft.com/office/powerpoint/2010/main" xmlns="" val="33991097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Resim Yer Tutucusu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AEBD4570-7D34-4D89-AF0D-084E04DE1FDA}" type="datetimeFigureOut">
              <a:rPr lang="tr-TR" smtClean="0"/>
              <a:pPr/>
              <a:t>10.1.2018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2F21073E-618B-41AB-8050-DFF342C63C04}" type="slidenum">
              <a:rPr lang="tr-TR" smtClean="0"/>
              <a:pPr/>
              <a:t>‹#›</a:t>
            </a:fld>
            <a:endParaRPr lang="tr-TR"/>
          </a:p>
        </p:txBody>
      </p:sp>
    </p:spTree>
    <p:extLst>
      <p:ext uri="{BB962C8B-B14F-4D97-AF65-F5344CB8AC3E}">
        <p14:creationId xmlns:p14="http://schemas.microsoft.com/office/powerpoint/2010/main" xmlns="" val="397922123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EBD4570-7D34-4D89-AF0D-084E04DE1FDA}" type="datetimeFigureOut">
              <a:rPr lang="tr-TR" smtClean="0"/>
              <a:pPr/>
              <a:t>10.1.2018</a:t>
            </a:fld>
            <a:endParaRPr lang="tr-TR"/>
          </a:p>
        </p:txBody>
      </p:sp>
      <p:sp>
        <p:nvSpPr>
          <p:cNvPr id="5" name="Altbilgi Yer Tutucusu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F21073E-618B-41AB-8050-DFF342C63C04}" type="slidenum">
              <a:rPr lang="tr-TR" smtClean="0"/>
              <a:pPr/>
              <a:t>‹#›</a:t>
            </a:fld>
            <a:endParaRPr lang="tr-TR"/>
          </a:p>
        </p:txBody>
      </p:sp>
    </p:spTree>
    <p:extLst>
      <p:ext uri="{BB962C8B-B14F-4D97-AF65-F5344CB8AC3E}">
        <p14:creationId xmlns:p14="http://schemas.microsoft.com/office/powerpoint/2010/main" xmlns="" val="188455200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p:txBody>
          <a:bodyPr/>
          <a:lstStyle/>
          <a:p>
            <a:r>
              <a:rPr lang="tr-TR" dirty="0" smtClean="0"/>
              <a:t>AVRUPA BİRLİĞİ</a:t>
            </a:r>
            <a:endParaRPr lang="tr-TR" dirty="0"/>
          </a:p>
        </p:txBody>
      </p:sp>
      <p:sp>
        <p:nvSpPr>
          <p:cNvPr id="3" name="Alt Başlık 2"/>
          <p:cNvSpPr>
            <a:spLocks noGrp="1"/>
          </p:cNvSpPr>
          <p:nvPr>
            <p:ph type="subTitle" idx="1"/>
          </p:nvPr>
        </p:nvSpPr>
        <p:spPr/>
        <p:txBody>
          <a:bodyPr/>
          <a:lstStyle/>
          <a:p>
            <a:endParaRPr lang="tr-TR"/>
          </a:p>
        </p:txBody>
      </p:sp>
    </p:spTree>
    <p:extLst>
      <p:ext uri="{BB962C8B-B14F-4D97-AF65-F5344CB8AC3E}">
        <p14:creationId xmlns:p14="http://schemas.microsoft.com/office/powerpoint/2010/main" xmlns="" val="320756562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dirty="0"/>
          </a:p>
        </p:txBody>
      </p:sp>
      <p:sp>
        <p:nvSpPr>
          <p:cNvPr id="3" name="İçerik Yer Tutucusu 2"/>
          <p:cNvSpPr>
            <a:spLocks noGrp="1"/>
          </p:cNvSpPr>
          <p:nvPr>
            <p:ph idx="1"/>
          </p:nvPr>
        </p:nvSpPr>
        <p:spPr/>
        <p:txBody>
          <a:bodyPr/>
          <a:lstStyle/>
          <a:p>
            <a:r>
              <a:rPr lang="tr-TR" dirty="0" smtClean="0"/>
              <a:t>Genişleme</a:t>
            </a:r>
          </a:p>
          <a:p>
            <a:r>
              <a:rPr lang="tr-TR" dirty="0" smtClean="0"/>
              <a:t>Derinleşme</a:t>
            </a:r>
          </a:p>
          <a:p>
            <a:r>
              <a:rPr lang="tr-TR" dirty="0" smtClean="0"/>
              <a:t>2009 Lizbon Antlaşması – AB Anayasası’nın onayına yönelik antlaşma – Fransa ve İrlanda </a:t>
            </a:r>
            <a:r>
              <a:rPr lang="tr-TR" smtClean="0"/>
              <a:t>tarafından reddedildi</a:t>
            </a:r>
            <a:endParaRPr lang="tr-TR" dirty="0"/>
          </a:p>
        </p:txBody>
      </p:sp>
    </p:spTree>
    <p:extLst>
      <p:ext uri="{BB962C8B-B14F-4D97-AF65-F5344CB8AC3E}">
        <p14:creationId xmlns:p14="http://schemas.microsoft.com/office/powerpoint/2010/main" xmlns="" val="258012466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AB Konseyi</a:t>
            </a:r>
            <a:endParaRPr lang="tr-TR" dirty="0"/>
          </a:p>
        </p:txBody>
      </p:sp>
      <p:sp>
        <p:nvSpPr>
          <p:cNvPr id="3" name="İçerik Yer Tutucusu 2"/>
          <p:cNvSpPr>
            <a:spLocks noGrp="1"/>
          </p:cNvSpPr>
          <p:nvPr>
            <p:ph idx="1"/>
          </p:nvPr>
        </p:nvSpPr>
        <p:spPr/>
        <p:txBody>
          <a:bodyPr>
            <a:normAutofit fontScale="55000" lnSpcReduction="20000"/>
          </a:bodyPr>
          <a:lstStyle/>
          <a:p>
            <a:pPr marL="0" indent="0">
              <a:buNone/>
            </a:pPr>
            <a:r>
              <a:rPr lang="tr-TR" dirty="0"/>
              <a:t> </a:t>
            </a:r>
          </a:p>
          <a:p>
            <a:pPr lvl="0"/>
            <a:r>
              <a:rPr lang="tr-TR" dirty="0"/>
              <a:t>AB’nin yasama ve karar alma sürecinde en önemli rolü üstlenen organdır.</a:t>
            </a:r>
          </a:p>
          <a:p>
            <a:pPr lvl="0"/>
            <a:r>
              <a:rPr lang="tr-TR" dirty="0"/>
              <a:t>Konsey, üye ülke devlet ve hükümet başkanları “Avrupa Konseyi” adı altında yılda en az iki kere toplanarak, gerek siyasi işbirliği gerek Birlik faaliyetleri konularında politika seçeneklerini tartışırlar. Bazı konularda da öncülük görevini üstlenirler. </a:t>
            </a:r>
          </a:p>
          <a:p>
            <a:pPr lvl="0"/>
            <a:r>
              <a:rPr lang="tr-TR" dirty="0"/>
              <a:t>Avrupa Konseyi’ne dışişleri bakanları ile bir komisyon üyesi yardımcı olmaktadır.</a:t>
            </a:r>
          </a:p>
          <a:p>
            <a:pPr lvl="0"/>
            <a:r>
              <a:rPr lang="tr-TR" dirty="0"/>
              <a:t>Avrupa Konseyi, parlamenter demokrasilerde </a:t>
            </a:r>
            <a:r>
              <a:rPr lang="tr-TR" dirty="0" err="1"/>
              <a:t>varolan</a:t>
            </a:r>
            <a:r>
              <a:rPr lang="tr-TR" dirty="0"/>
              <a:t> </a:t>
            </a:r>
            <a:r>
              <a:rPr lang="tr-TR" i="1" dirty="0"/>
              <a:t>parlamentonun yetkilerine eşdeğer yetkilere sahiptir</a:t>
            </a:r>
            <a:r>
              <a:rPr lang="tr-TR" dirty="0"/>
              <a:t>. Dolayısıyla Birliğin karar alma ve yasama organıdır.</a:t>
            </a:r>
          </a:p>
          <a:p>
            <a:pPr lvl="0"/>
            <a:r>
              <a:rPr lang="tr-TR" dirty="0"/>
              <a:t>Konsey, karar alma sürecinde, Avrupa Birliği Komisyonu tarafından hazırlanan tasarıları ele alır ve yasalaşmasını sağlar. </a:t>
            </a:r>
          </a:p>
          <a:p>
            <a:pPr lvl="0"/>
            <a:r>
              <a:rPr lang="tr-TR" dirty="0"/>
              <a:t>Bu süreç içinde Avrupa Parlamentosu değişiklik önerisinde bulunabilir. Fakat kesin karar Konsey’e aittir. </a:t>
            </a:r>
          </a:p>
          <a:p>
            <a:pPr lvl="0"/>
            <a:r>
              <a:rPr lang="tr-TR" dirty="0"/>
              <a:t>Sonuç itibariyle Konsey, Birliği şekillendiren, yöneten ve dış politikasını belirleyen organdır</a:t>
            </a:r>
            <a:r>
              <a:rPr lang="tr-TR" dirty="0" smtClean="0"/>
              <a:t>.</a:t>
            </a:r>
            <a:endParaRPr lang="tr-TR" dirty="0"/>
          </a:p>
        </p:txBody>
      </p:sp>
    </p:spTree>
    <p:extLst>
      <p:ext uri="{BB962C8B-B14F-4D97-AF65-F5344CB8AC3E}">
        <p14:creationId xmlns:p14="http://schemas.microsoft.com/office/powerpoint/2010/main" xmlns="" val="279773265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AB Komisyonu</a:t>
            </a:r>
            <a:endParaRPr lang="tr-TR" dirty="0"/>
          </a:p>
        </p:txBody>
      </p:sp>
      <p:sp>
        <p:nvSpPr>
          <p:cNvPr id="3" name="İçerik Yer Tutucusu 2"/>
          <p:cNvSpPr>
            <a:spLocks noGrp="1"/>
          </p:cNvSpPr>
          <p:nvPr>
            <p:ph idx="1"/>
          </p:nvPr>
        </p:nvSpPr>
        <p:spPr/>
        <p:txBody>
          <a:bodyPr>
            <a:normAutofit fontScale="62500" lnSpcReduction="20000"/>
          </a:bodyPr>
          <a:lstStyle/>
          <a:p>
            <a:pPr lvl="0"/>
            <a:r>
              <a:rPr lang="tr-TR" dirty="0" smtClean="0"/>
              <a:t>AB </a:t>
            </a:r>
            <a:r>
              <a:rPr lang="tr-TR" dirty="0"/>
              <a:t>Komisyonu üye devletlerce atanan 20 üyeden (komiser) oluşan bir yürütme organıdır.</a:t>
            </a:r>
          </a:p>
          <a:p>
            <a:pPr lvl="0"/>
            <a:r>
              <a:rPr lang="tr-TR" dirty="0"/>
              <a:t>Komisyona Almanya, İngiltere, İtalya, Fransa ve İspanya nüfus yoğunluğu itibariyle 2’şer, diğer üye devletler ise birer komiser vermektedir. </a:t>
            </a:r>
          </a:p>
          <a:p>
            <a:pPr lvl="0"/>
            <a:r>
              <a:rPr lang="tr-TR" dirty="0"/>
              <a:t>Komisyon Birlik politikalarının tasarlayıcısı ve koordinatörüdür.</a:t>
            </a:r>
          </a:p>
          <a:p>
            <a:pPr lvl="0"/>
            <a:r>
              <a:rPr lang="tr-TR" dirty="0"/>
              <a:t>Komisyonun görevlerini iki başlık altında toplamak mümkündür.</a:t>
            </a:r>
          </a:p>
          <a:p>
            <a:pPr lvl="0"/>
            <a:r>
              <a:rPr lang="tr-TR" dirty="0"/>
              <a:t>a) Komisyon, kurucu antlaşmaların koruyucusudur. Kurucu antlaşmaların ve organların almış olduğu kararların usulünce uygulanıp uygulanmadığı, ilgili tarafların yükümlülüklerini yerine getirip getirmediğini izlemekle görevlendirilmiştir.</a:t>
            </a:r>
          </a:p>
          <a:p>
            <a:pPr lvl="0"/>
            <a:r>
              <a:rPr lang="tr-TR" dirty="0"/>
              <a:t>b) </a:t>
            </a:r>
            <a:r>
              <a:rPr lang="tr-TR" i="1" dirty="0"/>
              <a:t>Yürütme</a:t>
            </a:r>
            <a:r>
              <a:rPr lang="tr-TR" dirty="0"/>
              <a:t> organıdır. Roma Antlaşması’ndan kaynaklanan yürütme yetkilerinin yanı sıra, ortak politikaların oluşturulması ve yürütülmesi görevini de üstlendiğinden, bu yetkilerinde bir artış olmuştur. Birliği </a:t>
            </a:r>
            <a:r>
              <a:rPr lang="tr-TR" i="1" dirty="0"/>
              <a:t>hukuken temsil</a:t>
            </a:r>
            <a:r>
              <a:rPr lang="tr-TR" dirty="0"/>
              <a:t> eder. Birlik fonlarının idaresi görevi de Komisyona aittir.</a:t>
            </a:r>
          </a:p>
          <a:p>
            <a:pPr marL="0" indent="0">
              <a:buNone/>
            </a:pPr>
            <a:endParaRPr lang="tr-TR" dirty="0"/>
          </a:p>
        </p:txBody>
      </p:sp>
    </p:spTree>
    <p:extLst>
      <p:ext uri="{BB962C8B-B14F-4D97-AF65-F5344CB8AC3E}">
        <p14:creationId xmlns:p14="http://schemas.microsoft.com/office/powerpoint/2010/main" xmlns="" val="53613404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AB Parlamentosu</a:t>
            </a:r>
            <a:endParaRPr lang="tr-TR" dirty="0"/>
          </a:p>
        </p:txBody>
      </p:sp>
      <p:sp>
        <p:nvSpPr>
          <p:cNvPr id="3" name="İçerik Yer Tutucusu 2"/>
          <p:cNvSpPr>
            <a:spLocks noGrp="1"/>
          </p:cNvSpPr>
          <p:nvPr>
            <p:ph idx="1"/>
          </p:nvPr>
        </p:nvSpPr>
        <p:spPr/>
        <p:txBody>
          <a:bodyPr>
            <a:normAutofit fontScale="62500" lnSpcReduction="20000"/>
          </a:bodyPr>
          <a:lstStyle/>
          <a:p>
            <a:pPr lvl="0"/>
            <a:r>
              <a:rPr lang="tr-TR" dirty="0" smtClean="0"/>
              <a:t>Avrupa </a:t>
            </a:r>
            <a:r>
              <a:rPr lang="tr-TR" dirty="0"/>
              <a:t>Birliği içinde Komisyon ve Konsey arasında paylaşılmış </a:t>
            </a:r>
            <a:r>
              <a:rPr lang="tr-TR" i="1" dirty="0"/>
              <a:t>yasama ve yürütme yetkilerinin kullanılmasının demokratik biçimde denetlenmesi amacıyla</a:t>
            </a:r>
            <a:r>
              <a:rPr lang="tr-TR" dirty="0"/>
              <a:t> bir ortak parlamento kurulmuştur.</a:t>
            </a:r>
          </a:p>
          <a:p>
            <a:pPr lvl="0"/>
            <a:r>
              <a:rPr lang="tr-TR" dirty="0"/>
              <a:t> Avrupa Parlamentosu adını taşıyan bu organ önceleri üye devletlerin ulusal parlamentolarından seçilen üyelerden oluşmakta iken, Haziran 1979’dan bu yana üye ülkelerde Avrupa Parlamentosu için seçimler düzenlenmektedir.</a:t>
            </a:r>
          </a:p>
          <a:p>
            <a:pPr lvl="0"/>
            <a:r>
              <a:rPr lang="tr-TR" dirty="0"/>
              <a:t>Avrupa Parlamentosunun yetkilerini üç başlık altında toplamak mümkündür.</a:t>
            </a:r>
          </a:p>
          <a:p>
            <a:pPr lvl="0"/>
            <a:r>
              <a:rPr lang="tr-TR" dirty="0"/>
              <a:t>a) Birlik mevzuatının oluşturulmasındaki yasama sürecine katılma yetkisi. Yasamaya ilişkin yetkileri görüş bildirmekle sınırlıdır.</a:t>
            </a:r>
          </a:p>
          <a:p>
            <a:pPr lvl="0"/>
            <a:r>
              <a:rPr lang="tr-TR" dirty="0"/>
              <a:t>b) Bütçeye ilişkin yetkiler: Birlik bütçesi, ancak Konsey ile Parlamentonun işbirliği halinde kesinleştirilebilmektedir.</a:t>
            </a:r>
          </a:p>
          <a:p>
            <a:pPr lvl="0"/>
            <a:r>
              <a:rPr lang="tr-TR" dirty="0"/>
              <a:t>c) Komisyon ve Konseyi denetleme yetkisi: AB’de yasama ve yürütme yetkilerinin kullanımını demokratik şekilde denetler ve Birliğin işleyişini kontrol eder.</a:t>
            </a:r>
          </a:p>
          <a:p>
            <a:endParaRPr lang="tr-TR" dirty="0"/>
          </a:p>
        </p:txBody>
      </p:sp>
    </p:spTree>
    <p:extLst>
      <p:ext uri="{BB962C8B-B14F-4D97-AF65-F5344CB8AC3E}">
        <p14:creationId xmlns:p14="http://schemas.microsoft.com/office/powerpoint/2010/main" xmlns="" val="18169292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r>
              <a:rPr lang="tr-TR" dirty="0" smtClean="0"/>
              <a:t>AB SİSTEMİNİN YAPISAL ZAYIFLIKLARI</a:t>
            </a:r>
            <a:endParaRPr lang="en-CA" dirty="0"/>
          </a:p>
        </p:txBody>
      </p:sp>
      <p:sp>
        <p:nvSpPr>
          <p:cNvPr id="3" name="İçerik Yer Tutucusu 2"/>
          <p:cNvSpPr>
            <a:spLocks noGrp="1"/>
          </p:cNvSpPr>
          <p:nvPr>
            <p:ph idx="1"/>
          </p:nvPr>
        </p:nvSpPr>
        <p:spPr/>
        <p:txBody>
          <a:bodyPr/>
          <a:lstStyle/>
          <a:p>
            <a:r>
              <a:rPr lang="tr-TR" sz="2000" dirty="0" smtClean="0"/>
              <a:t>Üye ülkeler arasında güç asimetrisi (Almanya ve Fransa’nın hakimiyeti)</a:t>
            </a:r>
          </a:p>
          <a:p>
            <a:pPr lvl="1"/>
            <a:r>
              <a:rPr lang="tr-TR" sz="2000" dirty="0"/>
              <a:t>Daha güçsüz üye ülkelerin ekonomik bağımlılığı</a:t>
            </a:r>
          </a:p>
          <a:p>
            <a:pPr lvl="1"/>
            <a:r>
              <a:rPr lang="tr-TR" sz="2000" dirty="0"/>
              <a:t>Serbest dolaşım </a:t>
            </a:r>
            <a:r>
              <a:rPr lang="tr-TR" sz="2000" dirty="0" smtClean="0"/>
              <a:t>sorunları</a:t>
            </a:r>
          </a:p>
          <a:p>
            <a:r>
              <a:rPr lang="tr-TR" sz="2000" dirty="0" smtClean="0"/>
              <a:t>Genişleme politikalarının yarattığı uyum sorunları.</a:t>
            </a:r>
          </a:p>
          <a:p>
            <a:pPr lvl="1"/>
            <a:r>
              <a:rPr lang="tr-TR" sz="2000" dirty="0" smtClean="0"/>
              <a:t>Göç ve ırkçılık</a:t>
            </a:r>
          </a:p>
          <a:p>
            <a:r>
              <a:rPr lang="tr-TR" sz="2000" dirty="0" smtClean="0"/>
              <a:t>İngiltere’nin mesafesi.</a:t>
            </a:r>
          </a:p>
          <a:p>
            <a:r>
              <a:rPr lang="tr-TR" sz="2000" dirty="0" smtClean="0"/>
              <a:t>Ortak bir askeri gücünün olmayışı</a:t>
            </a:r>
          </a:p>
          <a:p>
            <a:pPr lvl="0"/>
            <a:r>
              <a:rPr lang="tr-TR" sz="2000" dirty="0"/>
              <a:t>Bütünleşmenin sınırlanması (AB anayasasının reddi- 2005)</a:t>
            </a:r>
            <a:endParaRPr lang="en-CA" sz="2000" dirty="0"/>
          </a:p>
          <a:p>
            <a:r>
              <a:rPr lang="tr-TR" sz="2000" dirty="0" smtClean="0"/>
              <a:t>Ekonomik kriz</a:t>
            </a:r>
            <a:endParaRPr lang="en-CA" sz="2000" dirty="0"/>
          </a:p>
        </p:txBody>
      </p:sp>
    </p:spTree>
    <p:extLst>
      <p:ext uri="{BB962C8B-B14F-4D97-AF65-F5344CB8AC3E}">
        <p14:creationId xmlns:p14="http://schemas.microsoft.com/office/powerpoint/2010/main" xmlns="" val="124575788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Türkiye ve AB</a:t>
            </a:r>
            <a:endParaRPr lang="tr-TR" dirty="0"/>
          </a:p>
        </p:txBody>
      </p:sp>
      <p:sp>
        <p:nvSpPr>
          <p:cNvPr id="3" name="İçerik Yer Tutucusu 2"/>
          <p:cNvSpPr>
            <a:spLocks noGrp="1"/>
          </p:cNvSpPr>
          <p:nvPr>
            <p:ph idx="1"/>
          </p:nvPr>
        </p:nvSpPr>
        <p:spPr/>
        <p:txBody>
          <a:bodyPr>
            <a:normAutofit fontScale="92500"/>
          </a:bodyPr>
          <a:lstStyle/>
          <a:p>
            <a:r>
              <a:rPr lang="tr-TR" b="1" u="sng" dirty="0"/>
              <a:t>1959 Ankara Antlaşması</a:t>
            </a:r>
            <a:endParaRPr lang="tr-TR" dirty="0"/>
          </a:p>
          <a:p>
            <a:pPr marL="0" lvl="0" indent="0">
              <a:buNone/>
            </a:pPr>
            <a:r>
              <a:rPr lang="tr-TR" dirty="0" smtClean="0"/>
              <a:t>Türkiye</a:t>
            </a:r>
            <a:r>
              <a:rPr lang="tr-TR" dirty="0"/>
              <a:t>, 1959 yılında AET ile yakın işbirliği içinde olmak isteyen ilk ülkelerden biridir. </a:t>
            </a:r>
            <a:r>
              <a:rPr lang="tr-TR" dirty="0" smtClean="0"/>
              <a:t>Bu </a:t>
            </a:r>
            <a:r>
              <a:rPr lang="tr-TR" dirty="0"/>
              <a:t>ortaklık, </a:t>
            </a:r>
            <a:r>
              <a:rPr lang="tr-TR" i="1" dirty="0"/>
              <a:t>Ankara Anlaşması</a:t>
            </a:r>
            <a:r>
              <a:rPr lang="tr-TR" dirty="0"/>
              <a:t> olarak bilinen bir “ortaklık anlaşması” çerçevesinde 12 Eylül 1963 yılında gerçekleşmiştir. Bu plandaki önemli bir unsur Türkiye’nin AET ülkeleri ile kısıtlama olmadan mal ve tarımsal ürün ticareti yapabilmesine imkan veren bir </a:t>
            </a:r>
            <a:r>
              <a:rPr lang="tr-TR" dirty="0" smtClean="0"/>
              <a:t>çerçevenin oluşturulmasıydı</a:t>
            </a:r>
            <a:r>
              <a:rPr lang="tr-TR" dirty="0"/>
              <a:t>.</a:t>
            </a:r>
          </a:p>
        </p:txBody>
      </p:sp>
    </p:spTree>
    <p:extLst>
      <p:ext uri="{BB962C8B-B14F-4D97-AF65-F5344CB8AC3E}">
        <p14:creationId xmlns:p14="http://schemas.microsoft.com/office/powerpoint/2010/main" xmlns="" val="185507183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62500" lnSpcReduction="20000"/>
          </a:bodyPr>
          <a:lstStyle/>
          <a:p>
            <a:pPr lvl="0"/>
            <a:r>
              <a:rPr lang="tr-TR" dirty="0"/>
              <a:t>1993 AB ve Türkiye “Gümrük Birliği” müzakereleri başladı.</a:t>
            </a:r>
          </a:p>
          <a:p>
            <a:pPr lvl="0"/>
            <a:r>
              <a:rPr lang="tr-TR" dirty="0"/>
              <a:t>1996 Türkiye ve AB arasındaki “Gümrük Birliği” 1 Ocak’ta yürürlüğe girdi.</a:t>
            </a:r>
          </a:p>
          <a:p>
            <a:pPr lvl="0"/>
            <a:r>
              <a:rPr lang="tr-TR" dirty="0"/>
              <a:t>1997 Lüksemburg Zirvesi: AB Genişlemesi ve Türkiye’ye Şok.</a:t>
            </a:r>
          </a:p>
          <a:p>
            <a:pPr lvl="0"/>
            <a:r>
              <a:rPr lang="tr-TR" dirty="0"/>
              <a:t>1999 Avrupa Konseyi, Komisyonun Türkiye hakkındaki ikinci Düzenli Raporundaki tavsiyelerine uyarak Aralık ayındaki Helsinki Zirvesi’nde Türkiye’ye AB üyeliği için aday ülke statüsünü verdi.</a:t>
            </a:r>
          </a:p>
          <a:p>
            <a:pPr lvl="0"/>
            <a:r>
              <a:rPr lang="tr-TR" dirty="0"/>
              <a:t>2001 Avrupa Konseyi 8 Mart tarihinde Türkiye’nin AB katılım süreci için bir yol haritası sağlayan “AB - Türkiye Katılım </a:t>
            </a:r>
            <a:r>
              <a:rPr lang="tr-TR" dirty="0" err="1"/>
              <a:t>Ortaklığı”nı</a:t>
            </a:r>
            <a:r>
              <a:rPr lang="tr-TR" dirty="0"/>
              <a:t> kabul etti. 19 Mart’ta Türk Hükümeti, Katılım Ortaklığını yansıtan, Müktesebatın Üstlenilmesi için Ulusal Programı (NPAA) kabul etti.</a:t>
            </a:r>
          </a:p>
          <a:p>
            <a:pPr lvl="0"/>
            <a:r>
              <a:rPr lang="tr-TR" dirty="0"/>
              <a:t>2001 Eylül ayındaki Kopenhag Zirvesi’nde, Avrupa Konseyi, şimdilerde “Katılım Öncesi Mali Yardım Aracı” olarak geçen mekanizma vasıtasıyla mali desteği kayda değer şekilde artırmaya karar verdi.</a:t>
            </a:r>
          </a:p>
          <a:p>
            <a:pPr lvl="0"/>
            <a:r>
              <a:rPr lang="tr-TR" dirty="0"/>
              <a:t>2004 Avrupa Konseyi 17 Aralık’ta Türkiye ile üyelik görüşmelerini başlatmaya karar verdi.</a:t>
            </a:r>
          </a:p>
          <a:p>
            <a:pPr lvl="0"/>
            <a:r>
              <a:rPr lang="tr-TR" dirty="0"/>
              <a:t>2005 Türkiye’nin AB’ye katılım müzakereleri 3 Ekim’de başladı.</a:t>
            </a:r>
          </a:p>
          <a:p>
            <a:endParaRPr lang="tr-TR" dirty="0"/>
          </a:p>
        </p:txBody>
      </p:sp>
    </p:spTree>
    <p:extLst>
      <p:ext uri="{BB962C8B-B14F-4D97-AF65-F5344CB8AC3E}">
        <p14:creationId xmlns:p14="http://schemas.microsoft.com/office/powerpoint/2010/main" xmlns="" val="6364177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AB GENİŞLEMESİ</a:t>
            </a:r>
            <a:endParaRPr lang="tr-TR" dirty="0"/>
          </a:p>
        </p:txBody>
      </p:sp>
      <p:pic>
        <p:nvPicPr>
          <p:cNvPr id="4" name="Picture 4" descr="growth"/>
          <p:cNvPicPr>
            <a:picLocks noGrp="1" noChangeAspect="1" noChangeArrowheads="1"/>
          </p:cNvPicPr>
          <p:nvPr>
            <p:ph idx="1"/>
          </p:nvPr>
        </p:nvPicPr>
        <p:blipFill>
          <a:blip r:embed="rId2" cstate="print">
            <a:extLst>
              <a:ext uri="{28A0092B-C50C-407E-A947-70E740481C1C}">
                <a14:useLocalDpi xmlns:a14="http://schemas.microsoft.com/office/drawing/2010/main" xmlns="" val="0"/>
              </a:ext>
            </a:extLst>
          </a:blip>
          <a:srcRect/>
          <a:stretch>
            <a:fillRect/>
          </a:stretch>
        </p:blipFill>
        <p:spPr bwMode="auto">
          <a:xfrm>
            <a:off x="1041493" y="1600200"/>
            <a:ext cx="7061014" cy="4525963"/>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xmlns="" val="21740629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AB GENİŞLEMESİ 1990’LAR</a:t>
            </a:r>
            <a:endParaRPr lang="tr-TR" dirty="0"/>
          </a:p>
        </p:txBody>
      </p:sp>
      <p:pic>
        <p:nvPicPr>
          <p:cNvPr id="4" name="Picture 10" descr="2007borders"/>
          <p:cNvPicPr>
            <a:picLocks noGrp="1" noChangeAspect="1" noChangeArrowheads="1"/>
          </p:cNvPicPr>
          <p:nvPr>
            <p:ph idx="1"/>
          </p:nvPr>
        </p:nvPicPr>
        <p:blipFill>
          <a:blip r:embed="rId2" cstate="print">
            <a:extLst>
              <a:ext uri="{28A0092B-C50C-407E-A947-70E740481C1C}">
                <a14:useLocalDpi xmlns:a14="http://schemas.microsoft.com/office/drawing/2010/main" xmlns="" val="0"/>
              </a:ext>
            </a:extLst>
          </a:blip>
          <a:srcRect/>
          <a:stretch>
            <a:fillRect/>
          </a:stretch>
        </p:blipFill>
        <p:spPr bwMode="auto">
          <a:xfrm>
            <a:off x="611560" y="1253098"/>
            <a:ext cx="7632847" cy="5424878"/>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xmlns="" val="180772233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pic>
        <p:nvPicPr>
          <p:cNvPr id="1026" name="Picture 2"/>
          <p:cNvPicPr>
            <a:picLocks noGrp="1" noChangeAspect="1" noChangeArrowheads="1"/>
          </p:cNvPicPr>
          <p:nvPr>
            <p:ph idx="1"/>
          </p:nvPr>
        </p:nvPicPr>
        <p:blipFill>
          <a:blip r:embed="rId2" cstate="print">
            <a:extLst>
              <a:ext uri="{28A0092B-C50C-407E-A947-70E740481C1C}">
                <a14:useLocalDpi xmlns:a14="http://schemas.microsoft.com/office/drawing/2010/main" xmlns="" val="0"/>
              </a:ext>
            </a:extLst>
          </a:blip>
          <a:srcRect/>
          <a:stretch>
            <a:fillRect/>
          </a:stretch>
        </p:blipFill>
        <p:spPr bwMode="auto">
          <a:xfrm>
            <a:off x="467544" y="404664"/>
            <a:ext cx="8064896" cy="626469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Tree>
    <p:extLst>
      <p:ext uri="{BB962C8B-B14F-4D97-AF65-F5344CB8AC3E}">
        <p14:creationId xmlns:p14="http://schemas.microsoft.com/office/powerpoint/2010/main" xmlns="" val="215870074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Bugün AB</a:t>
            </a:r>
            <a:endParaRPr lang="tr-TR" dirty="0"/>
          </a:p>
        </p:txBody>
      </p:sp>
      <p:sp>
        <p:nvSpPr>
          <p:cNvPr id="3" name="İçerik Yer Tutucusu 2"/>
          <p:cNvSpPr>
            <a:spLocks noGrp="1"/>
          </p:cNvSpPr>
          <p:nvPr>
            <p:ph idx="1"/>
          </p:nvPr>
        </p:nvSpPr>
        <p:spPr/>
        <p:txBody>
          <a:bodyPr>
            <a:normAutofit fontScale="70000" lnSpcReduction="20000"/>
          </a:bodyPr>
          <a:lstStyle/>
          <a:p>
            <a:pPr lvl="0"/>
            <a:r>
              <a:rPr lang="tr-TR" dirty="0" smtClean="0"/>
              <a:t>1993’te Maastricht Antlaşması’yla kurulan, şu anda 28 üyesi olan bölgesel ekonomik ve siyasal bir birlik</a:t>
            </a:r>
            <a:endParaRPr lang="tr-TR" dirty="0"/>
          </a:p>
          <a:p>
            <a:r>
              <a:rPr lang="tr-TR" dirty="0" smtClean="0"/>
              <a:t>AB müktesebatı: AB’de şu ana kadar oluşturulmuş hukuk ilkeleri bütünü  </a:t>
            </a:r>
            <a:endParaRPr lang="tr-TR" i="1" dirty="0"/>
          </a:p>
          <a:p>
            <a:r>
              <a:rPr lang="tr-TR" dirty="0" smtClean="0"/>
              <a:t>Üyeler tarafından paylaşılan ortak değerler – liberal demokrasi ve kapitalist piyasa ekonomisi</a:t>
            </a:r>
            <a:endParaRPr lang="tr-TR" dirty="0"/>
          </a:p>
          <a:p>
            <a:pPr lvl="0"/>
            <a:r>
              <a:rPr lang="tr-TR" dirty="0" smtClean="0"/>
              <a:t>Ortak kurumlar  - Komisyon, Parlamento, Konsey ve Mahkemeler</a:t>
            </a:r>
            <a:endParaRPr lang="tr-TR" dirty="0"/>
          </a:p>
          <a:p>
            <a:pPr lvl="0"/>
            <a:r>
              <a:rPr lang="tr-TR" dirty="0" smtClean="0"/>
              <a:t>İşgücünün, hizmetlerin, malların ve sermayenin serbest dolaşımını sağlayan tek bir pazar </a:t>
            </a:r>
            <a:endParaRPr lang="tr-TR" dirty="0"/>
          </a:p>
          <a:p>
            <a:pPr lvl="0"/>
            <a:r>
              <a:rPr lang="tr-TR" dirty="0" smtClean="0"/>
              <a:t>Ortak tarım, ticaret, balıkçılık ve bölgesel kalkınma politikaları </a:t>
            </a:r>
          </a:p>
          <a:p>
            <a:pPr lvl="0"/>
            <a:r>
              <a:rPr lang="tr-TR" dirty="0" smtClean="0"/>
              <a:t>Ortak para birimi </a:t>
            </a:r>
            <a:r>
              <a:rPr lang="tr-TR" dirty="0" err="1" smtClean="0"/>
              <a:t>euro’yu</a:t>
            </a:r>
            <a:r>
              <a:rPr lang="tr-TR" dirty="0" smtClean="0"/>
              <a:t> kullanan 16 </a:t>
            </a:r>
            <a:r>
              <a:rPr lang="tr-TR" dirty="0" err="1" smtClean="0"/>
              <a:t>Eurozone</a:t>
            </a:r>
            <a:r>
              <a:rPr lang="tr-TR" dirty="0" smtClean="0"/>
              <a:t> ülkesi (Avusturya, Belçika, Kıbrıs, Finlandiya, Fransa, Almanya, Yunanistan, İrlanda, İtalya, Lüksemburg, Malta, Hollanda, Portekiz, Slovenya, Slovakya, İspanya)</a:t>
            </a:r>
            <a:endParaRPr lang="tr-TR" dirty="0"/>
          </a:p>
        </p:txBody>
      </p:sp>
    </p:spTree>
    <p:extLst>
      <p:ext uri="{BB962C8B-B14F-4D97-AF65-F5344CB8AC3E}">
        <p14:creationId xmlns:p14="http://schemas.microsoft.com/office/powerpoint/2010/main" xmlns="" val="6029108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AB Kuruluşundaki Ortak Amaçlar</a:t>
            </a:r>
            <a:endParaRPr lang="tr-TR" dirty="0"/>
          </a:p>
        </p:txBody>
      </p:sp>
      <p:sp>
        <p:nvSpPr>
          <p:cNvPr id="3" name="İçerik Yer Tutucusu 2"/>
          <p:cNvSpPr>
            <a:spLocks noGrp="1"/>
          </p:cNvSpPr>
          <p:nvPr>
            <p:ph idx="1"/>
          </p:nvPr>
        </p:nvSpPr>
        <p:spPr/>
        <p:txBody>
          <a:bodyPr>
            <a:normAutofit fontScale="92500" lnSpcReduction="10000"/>
          </a:bodyPr>
          <a:lstStyle/>
          <a:p>
            <a:pPr lvl="0"/>
            <a:r>
              <a:rPr lang="tr-TR" dirty="0" smtClean="0"/>
              <a:t>2. Dünya Savaşı sonrası Avrupa’yı ekonomik açıdan yeniden yapılandırmak</a:t>
            </a:r>
            <a:endParaRPr lang="tr-TR" dirty="0"/>
          </a:p>
          <a:p>
            <a:pPr lvl="0"/>
            <a:r>
              <a:rPr lang="tr-TR" dirty="0" smtClean="0"/>
              <a:t>«Almaya sorununu» çözmek – Almanya’yı birleşmiş bir Avrupa’ya bağlayarak başka bir savaşı engellemek</a:t>
            </a:r>
            <a:endParaRPr lang="tr-TR" dirty="0"/>
          </a:p>
          <a:p>
            <a:pPr lvl="0"/>
            <a:r>
              <a:rPr lang="tr-TR" dirty="0" smtClean="0"/>
              <a:t>Soğuk Savaş Sürecinde Batı Avrupa’da barışı ve güvenliği sağlamak</a:t>
            </a:r>
            <a:endParaRPr lang="tr-TR" dirty="0"/>
          </a:p>
          <a:p>
            <a:pPr lvl="0"/>
            <a:r>
              <a:rPr lang="tr-TR" dirty="0" smtClean="0"/>
              <a:t>ABD yardımı ve işbirliğinin Batı Avrupa ekonomisinin düzelmesi için gerekli olduğuna dair inanç</a:t>
            </a:r>
            <a:endParaRPr lang="tr-TR" dirty="0"/>
          </a:p>
          <a:p>
            <a:endParaRPr lang="tr-TR" dirty="0"/>
          </a:p>
        </p:txBody>
      </p:sp>
    </p:spTree>
    <p:extLst>
      <p:ext uri="{BB962C8B-B14F-4D97-AF65-F5344CB8AC3E}">
        <p14:creationId xmlns:p14="http://schemas.microsoft.com/office/powerpoint/2010/main" xmlns="" val="360500527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Kuruluş Aşamaları</a:t>
            </a:r>
            <a:endParaRPr lang="tr-TR" dirty="0"/>
          </a:p>
        </p:txBody>
      </p:sp>
      <p:sp>
        <p:nvSpPr>
          <p:cNvPr id="3" name="İçerik Yer Tutucusu 2"/>
          <p:cNvSpPr>
            <a:spLocks noGrp="1"/>
          </p:cNvSpPr>
          <p:nvPr>
            <p:ph idx="1"/>
          </p:nvPr>
        </p:nvSpPr>
        <p:spPr/>
        <p:txBody>
          <a:bodyPr>
            <a:normAutofit fontScale="92500" lnSpcReduction="10000"/>
          </a:bodyPr>
          <a:lstStyle/>
          <a:p>
            <a:r>
              <a:rPr lang="tr-TR" dirty="0" smtClean="0"/>
              <a:t>Benelux - 1948’de </a:t>
            </a:r>
            <a:r>
              <a:rPr lang="tr-TR" dirty="0"/>
              <a:t>Hollanda, Belçika ve Lüksemburg arasında oluşturulan bir gümrük </a:t>
            </a:r>
            <a:r>
              <a:rPr lang="tr-TR" dirty="0" smtClean="0"/>
              <a:t>birliği</a:t>
            </a:r>
            <a:endParaRPr lang="tr-TR" b="1" dirty="0" smtClean="0"/>
          </a:p>
          <a:p>
            <a:pPr lvl="0"/>
            <a:r>
              <a:rPr lang="tr-TR" dirty="0" smtClean="0"/>
              <a:t>Avrupa </a:t>
            </a:r>
            <a:r>
              <a:rPr lang="tr-TR" dirty="0"/>
              <a:t>Kömür ve Çelik </a:t>
            </a:r>
            <a:r>
              <a:rPr lang="tr-TR" dirty="0" smtClean="0"/>
              <a:t>Topluluğu </a:t>
            </a:r>
            <a:r>
              <a:rPr lang="tr-TR" dirty="0"/>
              <a:t>(</a:t>
            </a:r>
            <a:r>
              <a:rPr lang="en-US" dirty="0"/>
              <a:t>European Coal and Steel Community </a:t>
            </a:r>
            <a:r>
              <a:rPr lang="tr-TR" dirty="0"/>
              <a:t>–ECSC) </a:t>
            </a:r>
            <a:r>
              <a:rPr lang="tr-TR" dirty="0" smtClean="0"/>
              <a:t>- 1951 Paris </a:t>
            </a:r>
            <a:r>
              <a:rPr lang="tr-TR" dirty="0"/>
              <a:t>Antlaşması </a:t>
            </a:r>
            <a:r>
              <a:rPr lang="tr-TR" dirty="0" smtClean="0"/>
              <a:t>- Fransa, Almanya, İtalya, Belçika, Hollanda, Lüksemburg</a:t>
            </a:r>
            <a:endParaRPr lang="tr-TR" dirty="0"/>
          </a:p>
          <a:p>
            <a:r>
              <a:rPr lang="tr-TR" dirty="0"/>
              <a:t>Avrupa Ekonomik Topluluğu (</a:t>
            </a:r>
            <a:r>
              <a:rPr lang="tr-TR" dirty="0" err="1"/>
              <a:t>European</a:t>
            </a:r>
            <a:r>
              <a:rPr lang="tr-TR" dirty="0"/>
              <a:t> </a:t>
            </a:r>
            <a:r>
              <a:rPr lang="tr-TR" dirty="0" err="1"/>
              <a:t>Economic</a:t>
            </a:r>
            <a:r>
              <a:rPr lang="tr-TR" dirty="0"/>
              <a:t> </a:t>
            </a:r>
            <a:r>
              <a:rPr lang="tr-TR" dirty="0" err="1"/>
              <a:t>Community</a:t>
            </a:r>
            <a:r>
              <a:rPr lang="tr-TR" dirty="0"/>
              <a:t>-EEC) ve Avrupa Atom Ajansı </a:t>
            </a:r>
            <a:r>
              <a:rPr lang="tr-TR" dirty="0" smtClean="0"/>
              <a:t>Topluluğu - 1958 </a:t>
            </a:r>
            <a:r>
              <a:rPr lang="tr-TR" dirty="0"/>
              <a:t>Roma Antlaşması </a:t>
            </a:r>
          </a:p>
        </p:txBody>
      </p:sp>
    </p:spTree>
    <p:extLst>
      <p:ext uri="{BB962C8B-B14F-4D97-AF65-F5344CB8AC3E}">
        <p14:creationId xmlns:p14="http://schemas.microsoft.com/office/powerpoint/2010/main" xmlns="" val="285309445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85000" lnSpcReduction="20000"/>
          </a:bodyPr>
          <a:lstStyle/>
          <a:p>
            <a:pPr lvl="0"/>
            <a:r>
              <a:rPr lang="tr-TR" b="1" u="sng" dirty="0"/>
              <a:t>AT</a:t>
            </a:r>
            <a:endParaRPr lang="tr-TR" dirty="0"/>
          </a:p>
          <a:p>
            <a:pPr marL="0" lvl="0" indent="0">
              <a:buNone/>
            </a:pPr>
            <a:r>
              <a:rPr lang="tr-TR" dirty="0" smtClean="0"/>
              <a:t>1965’te </a:t>
            </a:r>
            <a:r>
              <a:rPr lang="tr-TR" dirty="0"/>
              <a:t>ECSC, </a:t>
            </a:r>
            <a:r>
              <a:rPr lang="tr-TR" dirty="0" err="1"/>
              <a:t>Euratom</a:t>
            </a:r>
            <a:r>
              <a:rPr lang="tr-TR" dirty="0"/>
              <a:t> ve EEC </a:t>
            </a:r>
            <a:r>
              <a:rPr lang="tr-TR" b="1" dirty="0"/>
              <a:t>Avrupa Topluluğu </a:t>
            </a:r>
            <a:r>
              <a:rPr lang="tr-TR" dirty="0"/>
              <a:t>biçiminde birleştiler. Birleşme antlaşması 1967’de yürürlüğe girdi.</a:t>
            </a:r>
          </a:p>
          <a:p>
            <a:pPr marL="0" lvl="0" indent="0">
              <a:buNone/>
            </a:pPr>
            <a:r>
              <a:rPr lang="tr-TR" dirty="0"/>
              <a:t>1973’te İrlanda, Danimarka ve İngiltere AT’ye katıldılar.</a:t>
            </a:r>
          </a:p>
          <a:p>
            <a:pPr marL="0" lvl="0" indent="0">
              <a:buNone/>
            </a:pPr>
            <a:r>
              <a:rPr lang="tr-TR" dirty="0"/>
              <a:t>1981’de Yunanistan, 1986’da ispanya ve Portekiz AT’ye katıldılar</a:t>
            </a:r>
            <a:r>
              <a:rPr lang="tr-TR" dirty="0" smtClean="0"/>
              <a:t>.</a:t>
            </a:r>
          </a:p>
          <a:p>
            <a:r>
              <a:rPr lang="tr-TR" b="1" u="sng" dirty="0"/>
              <a:t>1987: TAS ve AT – Avrupa </a:t>
            </a:r>
            <a:r>
              <a:rPr lang="tr-TR" b="1" u="sng" dirty="0" err="1" smtClean="0"/>
              <a:t>Parlementosu</a:t>
            </a:r>
            <a:endParaRPr lang="tr-TR" dirty="0"/>
          </a:p>
          <a:p>
            <a:pPr marL="0" lvl="0" indent="0">
              <a:buNone/>
            </a:pPr>
            <a:r>
              <a:rPr lang="tr-TR" dirty="0"/>
              <a:t>1987’de Roma Antlaşması kapsamlı bir şekilde gözden geçirildi. Tek Avrupa Senedi (TAS-</a:t>
            </a:r>
            <a:r>
              <a:rPr lang="tr-TR" dirty="0" err="1"/>
              <a:t>Single</a:t>
            </a:r>
            <a:r>
              <a:rPr lang="tr-TR" dirty="0"/>
              <a:t> </a:t>
            </a:r>
            <a:r>
              <a:rPr lang="tr-TR" dirty="0" err="1"/>
              <a:t>European</a:t>
            </a:r>
            <a:r>
              <a:rPr lang="tr-TR" dirty="0"/>
              <a:t> </a:t>
            </a:r>
            <a:r>
              <a:rPr lang="tr-TR" dirty="0" err="1"/>
              <a:t>Act</a:t>
            </a:r>
            <a:r>
              <a:rPr lang="tr-TR" dirty="0"/>
              <a:t>- SEA) yürürlüğe girdi.</a:t>
            </a:r>
          </a:p>
          <a:p>
            <a:endParaRPr lang="tr-TR" dirty="0"/>
          </a:p>
          <a:p>
            <a:endParaRPr lang="tr-TR" dirty="0"/>
          </a:p>
        </p:txBody>
      </p:sp>
    </p:spTree>
    <p:extLst>
      <p:ext uri="{BB962C8B-B14F-4D97-AF65-F5344CB8AC3E}">
        <p14:creationId xmlns:p14="http://schemas.microsoft.com/office/powerpoint/2010/main" xmlns="" val="78710794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lnSpcReduction="20000"/>
          </a:bodyPr>
          <a:lstStyle/>
          <a:p>
            <a:r>
              <a:rPr lang="tr-TR" b="1" u="sng" dirty="0"/>
              <a:t>1992: AB- Maastricht </a:t>
            </a:r>
            <a:r>
              <a:rPr lang="tr-TR" b="1" u="sng" dirty="0" smtClean="0"/>
              <a:t>Antlaşması</a:t>
            </a:r>
            <a:endParaRPr lang="tr-TR" dirty="0"/>
          </a:p>
          <a:p>
            <a:pPr marL="0" lvl="0" indent="0">
              <a:buNone/>
            </a:pPr>
            <a:r>
              <a:rPr lang="tr-TR" dirty="0"/>
              <a:t>Topluluk antlaşmalarının sonraki gözden geçirilmiş biçimi 1992’de imzalanan ve Avrupa Birliği’ni oluşturan Avrupa Birliği Antlaşması (ABA- </a:t>
            </a:r>
            <a:r>
              <a:rPr lang="tr-TR" dirty="0" err="1"/>
              <a:t>Treaty</a:t>
            </a:r>
            <a:r>
              <a:rPr lang="tr-TR" dirty="0"/>
              <a:t> on </a:t>
            </a:r>
            <a:r>
              <a:rPr lang="tr-TR" dirty="0" err="1"/>
              <a:t>European</a:t>
            </a:r>
            <a:r>
              <a:rPr lang="tr-TR" dirty="0"/>
              <a:t> </a:t>
            </a:r>
            <a:r>
              <a:rPr lang="tr-TR" dirty="0" err="1"/>
              <a:t>Union</a:t>
            </a:r>
            <a:r>
              <a:rPr lang="tr-TR" dirty="0"/>
              <a:t>- TEU) ya da </a:t>
            </a:r>
            <a:r>
              <a:rPr lang="tr-TR" dirty="0" err="1"/>
              <a:t>Maastrich</a:t>
            </a:r>
            <a:r>
              <a:rPr lang="tr-TR" dirty="0"/>
              <a:t> Antlaşması oldu.</a:t>
            </a:r>
          </a:p>
          <a:p>
            <a:pPr marL="0" lvl="0" indent="0">
              <a:buNone/>
            </a:pPr>
            <a:r>
              <a:rPr lang="tr-TR" dirty="0"/>
              <a:t>ABA üç sütun üzerinde durur:</a:t>
            </a:r>
          </a:p>
          <a:p>
            <a:pPr lvl="1"/>
            <a:r>
              <a:rPr lang="tr-TR" dirty="0"/>
              <a:t>1 Avrupa Topluluğu (ECSC, EEC ve </a:t>
            </a:r>
            <a:r>
              <a:rPr lang="tr-TR" dirty="0" err="1"/>
              <a:t>Euratom</a:t>
            </a:r>
            <a:r>
              <a:rPr lang="tr-TR" dirty="0"/>
              <a:t>)</a:t>
            </a:r>
          </a:p>
          <a:p>
            <a:pPr lvl="1"/>
            <a:r>
              <a:rPr lang="tr-TR" dirty="0"/>
              <a:t>2 Ortak Dışişleri ve Güvenlik Politikası (</a:t>
            </a:r>
            <a:r>
              <a:rPr lang="tr-TR" dirty="0" err="1"/>
              <a:t>Cammon</a:t>
            </a:r>
            <a:r>
              <a:rPr lang="tr-TR" dirty="0"/>
              <a:t> </a:t>
            </a:r>
            <a:r>
              <a:rPr lang="tr-TR" dirty="0" err="1"/>
              <a:t>Foreign</a:t>
            </a:r>
            <a:r>
              <a:rPr lang="tr-TR" dirty="0"/>
              <a:t> </a:t>
            </a:r>
            <a:r>
              <a:rPr lang="tr-TR" dirty="0" err="1"/>
              <a:t>and</a:t>
            </a:r>
            <a:r>
              <a:rPr lang="tr-TR" dirty="0"/>
              <a:t> Security </a:t>
            </a:r>
            <a:r>
              <a:rPr lang="tr-TR" dirty="0" err="1"/>
              <a:t>Policy</a:t>
            </a:r>
            <a:r>
              <a:rPr lang="tr-TR" dirty="0"/>
              <a:t> –CSFP)</a:t>
            </a:r>
          </a:p>
          <a:p>
            <a:pPr lvl="1"/>
            <a:r>
              <a:rPr lang="tr-TR" dirty="0"/>
              <a:t>3 Adalet ve İçişleri (</a:t>
            </a:r>
            <a:r>
              <a:rPr lang="tr-TR" dirty="0" err="1"/>
              <a:t>Justice</a:t>
            </a:r>
            <a:r>
              <a:rPr lang="tr-TR" dirty="0"/>
              <a:t> </a:t>
            </a:r>
            <a:r>
              <a:rPr lang="tr-TR" dirty="0" err="1"/>
              <a:t>and</a:t>
            </a:r>
            <a:r>
              <a:rPr lang="tr-TR" dirty="0"/>
              <a:t> Home </a:t>
            </a:r>
            <a:r>
              <a:rPr lang="tr-TR" dirty="0" err="1"/>
              <a:t>Affairs</a:t>
            </a:r>
            <a:r>
              <a:rPr lang="tr-TR" dirty="0"/>
              <a:t> –JHA)</a:t>
            </a:r>
          </a:p>
          <a:p>
            <a:endParaRPr lang="tr-TR" dirty="0"/>
          </a:p>
        </p:txBody>
      </p:sp>
    </p:spTree>
    <p:extLst>
      <p:ext uri="{BB962C8B-B14F-4D97-AF65-F5344CB8AC3E}">
        <p14:creationId xmlns:p14="http://schemas.microsoft.com/office/powerpoint/2010/main" xmlns="" val="3403281339"/>
      </p:ext>
    </p:extLst>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274</TotalTime>
  <Words>713</Words>
  <Application>Microsoft Office PowerPoint</Application>
  <PresentationFormat>Ekran Gösterisi (4:3)</PresentationFormat>
  <Paragraphs>79</Paragraphs>
  <Slides>16</Slides>
  <Notes>0</Notes>
  <HiddenSlides>0</HiddenSlides>
  <MMClips>0</MMClips>
  <ScaleCrop>false</ScaleCrop>
  <HeadingPairs>
    <vt:vector size="4" baseType="variant">
      <vt:variant>
        <vt:lpstr>Tema</vt:lpstr>
      </vt:variant>
      <vt:variant>
        <vt:i4>1</vt:i4>
      </vt:variant>
      <vt:variant>
        <vt:lpstr>Slayt Başlıkları</vt:lpstr>
      </vt:variant>
      <vt:variant>
        <vt:i4>16</vt:i4>
      </vt:variant>
    </vt:vector>
  </HeadingPairs>
  <TitlesOfParts>
    <vt:vector size="17" baseType="lpstr">
      <vt:lpstr>Ofis Teması</vt:lpstr>
      <vt:lpstr>AVRUPA BİRLİĞİ</vt:lpstr>
      <vt:lpstr>AB GENİŞLEMESİ</vt:lpstr>
      <vt:lpstr>AB GENİŞLEMESİ 1990’LAR</vt:lpstr>
      <vt:lpstr>Slayt 4</vt:lpstr>
      <vt:lpstr>Bugün AB</vt:lpstr>
      <vt:lpstr>AB Kuruluşundaki Ortak Amaçlar</vt:lpstr>
      <vt:lpstr>Kuruluş Aşamaları</vt:lpstr>
      <vt:lpstr>Slayt 8</vt:lpstr>
      <vt:lpstr>Slayt 9</vt:lpstr>
      <vt:lpstr>Slayt 10</vt:lpstr>
      <vt:lpstr>AB Konseyi</vt:lpstr>
      <vt:lpstr>AB Komisyonu</vt:lpstr>
      <vt:lpstr>AB Parlamentosu</vt:lpstr>
      <vt:lpstr>AB SİSTEMİNİN YAPISAL ZAYIFLIKLARI</vt:lpstr>
      <vt:lpstr>Türkiye ve AB</vt:lpstr>
      <vt:lpstr>Slayt 16</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AVRUPA BİRLİĞİ</dc:title>
  <dc:creator>cenksaracoglu</dc:creator>
  <cp:lastModifiedBy>Cenk Saraçoğlu</cp:lastModifiedBy>
  <cp:revision>12</cp:revision>
  <dcterms:created xsi:type="dcterms:W3CDTF">2014-05-02T12:01:22Z</dcterms:created>
  <dcterms:modified xsi:type="dcterms:W3CDTF">2018-01-10T17:51:53Z</dcterms:modified>
</cp:coreProperties>
</file>