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8" r:id="rId3"/>
    <p:sldId id="279" r:id="rId4"/>
    <p:sldId id="280" r:id="rId5"/>
    <p:sldId id="281" r:id="rId6"/>
    <p:sldId id="282" r:id="rId7"/>
    <p:sldId id="283" r:id="rId8"/>
    <p:sldId id="284" r:id="rId9"/>
    <p:sldId id="285" r:id="rId10"/>
    <p:sldId id="286" r:id="rId11"/>
    <p:sldId id="28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4" d="100"/>
          <a:sy n="44" d="100"/>
        </p:scale>
        <p:origin x="66"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E1636D9-81ED-4B17-8913-015A0D7AFC0C}"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5C7862-31AA-4D66-832F-84267F0670BD}" type="slidenum">
              <a:rPr lang="tr-TR" smtClean="0"/>
              <a:t>‹#›</a:t>
            </a:fld>
            <a:endParaRPr lang="tr-TR"/>
          </a:p>
        </p:txBody>
      </p:sp>
    </p:spTree>
    <p:extLst>
      <p:ext uri="{BB962C8B-B14F-4D97-AF65-F5344CB8AC3E}">
        <p14:creationId xmlns:p14="http://schemas.microsoft.com/office/powerpoint/2010/main" val="1686148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E1636D9-81ED-4B17-8913-015A0D7AFC0C}"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5C7862-31AA-4D66-832F-84267F0670BD}" type="slidenum">
              <a:rPr lang="tr-TR" smtClean="0"/>
              <a:t>‹#›</a:t>
            </a:fld>
            <a:endParaRPr lang="tr-TR"/>
          </a:p>
        </p:txBody>
      </p:sp>
    </p:spTree>
    <p:extLst>
      <p:ext uri="{BB962C8B-B14F-4D97-AF65-F5344CB8AC3E}">
        <p14:creationId xmlns:p14="http://schemas.microsoft.com/office/powerpoint/2010/main" val="3604074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E1636D9-81ED-4B17-8913-015A0D7AFC0C}"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5C7862-31AA-4D66-832F-84267F0670BD}" type="slidenum">
              <a:rPr lang="tr-TR" smtClean="0"/>
              <a:t>‹#›</a:t>
            </a:fld>
            <a:endParaRPr lang="tr-TR"/>
          </a:p>
        </p:txBody>
      </p:sp>
    </p:spTree>
    <p:extLst>
      <p:ext uri="{BB962C8B-B14F-4D97-AF65-F5344CB8AC3E}">
        <p14:creationId xmlns:p14="http://schemas.microsoft.com/office/powerpoint/2010/main" val="17884266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547913" y="1299507"/>
            <a:ext cx="105156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547913" y="370118"/>
            <a:ext cx="105156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12398880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496612726"/>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09" y="381000"/>
            <a:ext cx="9832360"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idx="1"/>
          </p:nvPr>
        </p:nvSpPr>
        <p:spPr>
          <a:xfrm>
            <a:off x="1522809" y="1981204"/>
            <a:ext cx="9832360" cy="4187825"/>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Veri Yer Tutucusu 3"/>
          <p:cNvSpPr>
            <a:spLocks noGrp="1"/>
          </p:cNvSpPr>
          <p:nvPr>
            <p:ph type="dt" sz="half" idx="10"/>
          </p:nvPr>
        </p:nvSpPr>
        <p:spPr>
          <a:xfrm>
            <a:off x="8230157" y="6400800"/>
            <a:ext cx="1549063" cy="276228"/>
          </a:xfrm>
          <a:prstGeom prst="rect">
            <a:avLst/>
          </a:prstGeom>
        </p:spPr>
        <p:txBody>
          <a:bodyPr/>
          <a:lstStyle/>
          <a:p>
            <a:fld id="{D7305B69-F4B6-46CD-AF62-FD4ECA08B47D}" type="datetime1">
              <a:rPr lang="tr-TR">
                <a:solidFill>
                  <a:prstClr val="black"/>
                </a:solidFill>
              </a:rPr>
              <a:pPr/>
              <a:t>29.02.2020</a:t>
            </a:fld>
            <a:endParaRPr lang="tr-TR" dirty="0">
              <a:solidFill>
                <a:prstClr val="black"/>
              </a:solidFill>
            </a:endParaRPr>
          </a:p>
        </p:txBody>
      </p:sp>
      <p:sp>
        <p:nvSpPr>
          <p:cNvPr id="5" name="Altbilgi Yer Tutucusu 4"/>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6" name="Slayt Numarası Yer Tutucusu 5"/>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7" name="Düz Bağlayıcı 6"/>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0633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230157" y="6400800"/>
            <a:ext cx="1549063" cy="276228"/>
          </a:xfrm>
          <a:prstGeom prst="rect">
            <a:avLst/>
          </a:prstGeom>
        </p:spPr>
        <p:txBody>
          <a:bodyPr/>
          <a:lstStyle/>
          <a:p>
            <a:fld id="{7040B08B-C352-47BE-9B06-0A188FAADA31}" type="datetime1">
              <a:rPr lang="tr-TR">
                <a:solidFill>
                  <a:prstClr val="black"/>
                </a:solidFill>
              </a:rPr>
              <a:pPr/>
              <a:t>29.02.2020</a:t>
            </a:fld>
            <a:endParaRPr lang="tr-TR" dirty="0">
              <a:solidFill>
                <a:prstClr val="black"/>
              </a:solidFill>
            </a:endParaRPr>
          </a:p>
        </p:txBody>
      </p:sp>
      <p:sp>
        <p:nvSpPr>
          <p:cNvPr id="3" name="Altbilgi Yer Tutucusu 2"/>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4" name="Slayt Numarası Yer Tutucusu 3"/>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132933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11" y="381000"/>
            <a:ext cx="9832359"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sz="half" idx="1"/>
          </p:nvPr>
        </p:nvSpPr>
        <p:spPr>
          <a:xfrm>
            <a:off x="1488556" y="1984248"/>
            <a:ext cx="4801851"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İçerik Yer Tutucusu 3"/>
          <p:cNvSpPr>
            <a:spLocks noGrp="1"/>
          </p:cNvSpPr>
          <p:nvPr>
            <p:ph sz="half" idx="2"/>
          </p:nvPr>
        </p:nvSpPr>
        <p:spPr>
          <a:xfrm>
            <a:off x="6553319" y="1984248"/>
            <a:ext cx="4801852"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5" name="Veri Yer Tutucusu 4"/>
          <p:cNvSpPr>
            <a:spLocks noGrp="1"/>
          </p:cNvSpPr>
          <p:nvPr>
            <p:ph type="dt" sz="half" idx="10"/>
          </p:nvPr>
        </p:nvSpPr>
        <p:spPr>
          <a:xfrm>
            <a:off x="8230157" y="6400800"/>
            <a:ext cx="1549063" cy="276228"/>
          </a:xfrm>
          <a:prstGeom prst="rect">
            <a:avLst/>
          </a:prstGeom>
        </p:spPr>
        <p:txBody>
          <a:bodyPr/>
          <a:lstStyle/>
          <a:p>
            <a:fld id="{20538472-C768-438E-A504-E09C6DD853BD}" type="datetime1">
              <a:rPr lang="tr-TR">
                <a:solidFill>
                  <a:prstClr val="black"/>
                </a:solidFill>
              </a:rPr>
              <a:pPr/>
              <a:t>29.02.2020</a:t>
            </a:fld>
            <a:endParaRPr lang="tr-TR" dirty="0">
              <a:solidFill>
                <a:prstClr val="black"/>
              </a:solidFill>
            </a:endParaRPr>
          </a:p>
        </p:txBody>
      </p:sp>
      <p:sp>
        <p:nvSpPr>
          <p:cNvPr id="6" name="Altbilgi Yer Tutucusu 5"/>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7" name="Slayt Numarası Yer Tutucusu 6"/>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8" name="Düz Bağlayıcı 7"/>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1111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E1636D9-81ED-4B17-8913-015A0D7AFC0C}"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5C7862-31AA-4D66-832F-84267F0670BD}" type="slidenum">
              <a:rPr lang="tr-TR" smtClean="0"/>
              <a:t>‹#›</a:t>
            </a:fld>
            <a:endParaRPr lang="tr-TR"/>
          </a:p>
        </p:txBody>
      </p:sp>
    </p:spTree>
    <p:extLst>
      <p:ext uri="{BB962C8B-B14F-4D97-AF65-F5344CB8AC3E}">
        <p14:creationId xmlns:p14="http://schemas.microsoft.com/office/powerpoint/2010/main" val="1342977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E1636D9-81ED-4B17-8913-015A0D7AFC0C}"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5C7862-31AA-4D66-832F-84267F0670BD}" type="slidenum">
              <a:rPr lang="tr-TR" smtClean="0"/>
              <a:t>‹#›</a:t>
            </a:fld>
            <a:endParaRPr lang="tr-TR"/>
          </a:p>
        </p:txBody>
      </p:sp>
    </p:spTree>
    <p:extLst>
      <p:ext uri="{BB962C8B-B14F-4D97-AF65-F5344CB8AC3E}">
        <p14:creationId xmlns:p14="http://schemas.microsoft.com/office/powerpoint/2010/main" val="694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E1636D9-81ED-4B17-8913-015A0D7AFC0C}"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5C7862-31AA-4D66-832F-84267F0670BD}" type="slidenum">
              <a:rPr lang="tr-TR" smtClean="0"/>
              <a:t>‹#›</a:t>
            </a:fld>
            <a:endParaRPr lang="tr-TR"/>
          </a:p>
        </p:txBody>
      </p:sp>
    </p:spTree>
    <p:extLst>
      <p:ext uri="{BB962C8B-B14F-4D97-AF65-F5344CB8AC3E}">
        <p14:creationId xmlns:p14="http://schemas.microsoft.com/office/powerpoint/2010/main" val="2004168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E1636D9-81ED-4B17-8913-015A0D7AFC0C}" type="datetimeFigureOut">
              <a:rPr lang="tr-TR" smtClean="0"/>
              <a:t>29.02.2020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15C7862-31AA-4D66-832F-84267F0670BD}" type="slidenum">
              <a:rPr lang="tr-TR" smtClean="0"/>
              <a:t>‹#›</a:t>
            </a:fld>
            <a:endParaRPr lang="tr-TR"/>
          </a:p>
        </p:txBody>
      </p:sp>
    </p:spTree>
    <p:extLst>
      <p:ext uri="{BB962C8B-B14F-4D97-AF65-F5344CB8AC3E}">
        <p14:creationId xmlns:p14="http://schemas.microsoft.com/office/powerpoint/2010/main" val="3431896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E1636D9-81ED-4B17-8913-015A0D7AFC0C}" type="datetimeFigureOut">
              <a:rPr lang="tr-TR" smtClean="0"/>
              <a:t>29.02.2020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15C7862-31AA-4D66-832F-84267F0670BD}" type="slidenum">
              <a:rPr lang="tr-TR" smtClean="0"/>
              <a:t>‹#›</a:t>
            </a:fld>
            <a:endParaRPr lang="tr-TR"/>
          </a:p>
        </p:txBody>
      </p:sp>
    </p:spTree>
    <p:extLst>
      <p:ext uri="{BB962C8B-B14F-4D97-AF65-F5344CB8AC3E}">
        <p14:creationId xmlns:p14="http://schemas.microsoft.com/office/powerpoint/2010/main" val="3128528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E1636D9-81ED-4B17-8913-015A0D7AFC0C}" type="datetimeFigureOut">
              <a:rPr lang="tr-TR" smtClean="0"/>
              <a:t>29.02.2020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15C7862-31AA-4D66-832F-84267F0670BD}" type="slidenum">
              <a:rPr lang="tr-TR" smtClean="0"/>
              <a:t>‹#›</a:t>
            </a:fld>
            <a:endParaRPr lang="tr-TR"/>
          </a:p>
        </p:txBody>
      </p:sp>
    </p:spTree>
    <p:extLst>
      <p:ext uri="{BB962C8B-B14F-4D97-AF65-F5344CB8AC3E}">
        <p14:creationId xmlns:p14="http://schemas.microsoft.com/office/powerpoint/2010/main" val="1606069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E1636D9-81ED-4B17-8913-015A0D7AFC0C}"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5C7862-31AA-4D66-832F-84267F0670BD}" type="slidenum">
              <a:rPr lang="tr-TR" smtClean="0"/>
              <a:t>‹#›</a:t>
            </a:fld>
            <a:endParaRPr lang="tr-TR"/>
          </a:p>
        </p:txBody>
      </p:sp>
    </p:spTree>
    <p:extLst>
      <p:ext uri="{BB962C8B-B14F-4D97-AF65-F5344CB8AC3E}">
        <p14:creationId xmlns:p14="http://schemas.microsoft.com/office/powerpoint/2010/main" val="3475547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E1636D9-81ED-4B17-8913-015A0D7AFC0C}"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5C7862-31AA-4D66-832F-84267F0670BD}" type="slidenum">
              <a:rPr lang="tr-TR" smtClean="0"/>
              <a:t>‹#›</a:t>
            </a:fld>
            <a:endParaRPr lang="tr-TR"/>
          </a:p>
        </p:txBody>
      </p:sp>
    </p:spTree>
    <p:extLst>
      <p:ext uri="{BB962C8B-B14F-4D97-AF65-F5344CB8AC3E}">
        <p14:creationId xmlns:p14="http://schemas.microsoft.com/office/powerpoint/2010/main" val="1263931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1636D9-81ED-4B17-8913-015A0D7AFC0C}" type="datetimeFigureOut">
              <a:rPr lang="tr-TR" smtClean="0"/>
              <a:t>29.02.2020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5C7862-31AA-4D66-832F-84267F0670BD}" type="slidenum">
              <a:rPr lang="tr-TR" smtClean="0"/>
              <a:t>‹#›</a:t>
            </a:fld>
            <a:endParaRPr lang="tr-TR"/>
          </a:p>
        </p:txBody>
      </p:sp>
    </p:spTree>
    <p:extLst>
      <p:ext uri="{BB962C8B-B14F-4D97-AF65-F5344CB8AC3E}">
        <p14:creationId xmlns:p14="http://schemas.microsoft.com/office/powerpoint/2010/main" val="686978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3"/>
            <a:ext cx="12192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83298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80901" y="568287"/>
            <a:ext cx="7374270" cy="527720"/>
          </a:xfrm>
        </p:spPr>
        <p:txBody>
          <a:bodyPr>
            <a:normAutofit/>
          </a:bodyPr>
          <a:lstStyle/>
          <a:p>
            <a:r>
              <a:rPr lang="tr-TR" altLang="tr-TR" sz="2800" dirty="0">
                <a:solidFill>
                  <a:schemeClr val="tx1"/>
                </a:solidFill>
                <a:latin typeface="Times New Roman" panose="02020603050405020304" pitchFamily="18" charset="0"/>
                <a:cs typeface="Times New Roman" panose="02020603050405020304" pitchFamily="18" charset="0"/>
              </a:rPr>
              <a:t>Muhasebe Nedir?</a:t>
            </a:r>
            <a:endParaRPr lang="tr-TR" sz="2800" dirty="0">
              <a:solidFill>
                <a:schemeClr val="tx1"/>
              </a:solidFill>
            </a:endParaRPr>
          </a:p>
        </p:txBody>
      </p:sp>
      <p:sp>
        <p:nvSpPr>
          <p:cNvPr id="3" name="İçerik Yer Tutucusu 2"/>
          <p:cNvSpPr>
            <a:spLocks noGrp="1"/>
          </p:cNvSpPr>
          <p:nvPr>
            <p:ph idx="1"/>
          </p:nvPr>
        </p:nvSpPr>
        <p:spPr>
          <a:xfrm>
            <a:off x="1641513" y="1844825"/>
            <a:ext cx="9713658" cy="4680520"/>
          </a:xfrm>
        </p:spPr>
        <p:txBody>
          <a:bodyPr>
            <a:normAutofit/>
          </a:bodyPr>
          <a:lstStyle/>
          <a:p>
            <a:pPr marL="0" indent="0">
              <a:buNone/>
            </a:pPr>
            <a:r>
              <a:rPr lang="tr-TR" sz="1800" b="1" dirty="0">
                <a:latin typeface="Times New Roman" panose="02020603050405020304" pitchFamily="18" charset="0"/>
                <a:cs typeface="Times New Roman" panose="02020603050405020304" pitchFamily="18" charset="0"/>
              </a:rPr>
              <a:t>Kaydetme</a:t>
            </a:r>
          </a:p>
          <a:p>
            <a:pPr marL="0" indent="0" algn="just">
              <a:buNone/>
            </a:pPr>
            <a:r>
              <a:rPr lang="tr-TR" sz="1800" dirty="0">
                <a:latin typeface="Times New Roman" panose="02020603050405020304" pitchFamily="18" charset="0"/>
                <a:cs typeface="Times New Roman" panose="02020603050405020304" pitchFamily="18" charset="0"/>
              </a:rPr>
              <a:t>Muhasebe, para ile ifade edilebilir nitelikteki işlem ve olayları </a:t>
            </a:r>
            <a:r>
              <a:rPr lang="tr-TR" sz="1800" i="1" dirty="0">
                <a:latin typeface="Times New Roman" panose="02020603050405020304" pitchFamily="18" charset="0"/>
                <a:cs typeface="Times New Roman" panose="02020603050405020304" pitchFamily="18" charset="0"/>
              </a:rPr>
              <a:t>(mal alım-satımı, alacağın tahsili, borcun ödenmesi vb.) </a:t>
            </a:r>
            <a:r>
              <a:rPr lang="tr-TR" sz="1800" dirty="0">
                <a:latin typeface="Times New Roman" panose="02020603050405020304" pitchFamily="18" charset="0"/>
                <a:cs typeface="Times New Roman" panose="02020603050405020304" pitchFamily="18" charset="0"/>
              </a:rPr>
              <a:t>derleyip kendi kuralları çerçevesinde </a:t>
            </a:r>
            <a:r>
              <a:rPr lang="tr-TR" sz="1800" dirty="0" err="1">
                <a:latin typeface="Times New Roman" panose="02020603050405020304" pitchFamily="18" charset="0"/>
                <a:cs typeface="Times New Roman" panose="02020603050405020304" pitchFamily="18" charset="0"/>
              </a:rPr>
              <a:t>VUK’da</a:t>
            </a:r>
            <a:r>
              <a:rPr lang="tr-TR" sz="1800" dirty="0">
                <a:latin typeface="Times New Roman" panose="02020603050405020304" pitchFamily="18" charset="0"/>
                <a:cs typeface="Times New Roman" panose="02020603050405020304" pitchFamily="18" charset="0"/>
              </a:rPr>
              <a:t> belirtilen süreler içerisinde </a:t>
            </a:r>
            <a:r>
              <a:rPr lang="tr-TR" sz="1800" i="1" dirty="0">
                <a:latin typeface="Times New Roman" panose="02020603050405020304" pitchFamily="18" charset="0"/>
                <a:cs typeface="Times New Roman" panose="02020603050405020304" pitchFamily="18" charset="0"/>
              </a:rPr>
              <a:t>(VUK Md.219’a göre işlemlerin defterlere zamanında kaydedilmesi zorunludur. Kayıtların </a:t>
            </a:r>
            <a:r>
              <a:rPr lang="tr-TR" sz="1800" b="1" i="1" dirty="0">
                <a:latin typeface="Times New Roman" panose="02020603050405020304" pitchFamily="18" charset="0"/>
                <a:cs typeface="Times New Roman" panose="02020603050405020304" pitchFamily="18" charset="0"/>
              </a:rPr>
              <a:t>10</a:t>
            </a:r>
            <a:r>
              <a:rPr lang="tr-TR" sz="1800" i="1" dirty="0">
                <a:latin typeface="Times New Roman" panose="02020603050405020304" pitchFamily="18" charset="0"/>
                <a:cs typeface="Times New Roman" panose="02020603050405020304" pitchFamily="18" charset="0"/>
              </a:rPr>
              <a:t> </a:t>
            </a:r>
            <a:r>
              <a:rPr lang="tr-TR" sz="1800" b="1" i="1" dirty="0">
                <a:latin typeface="Times New Roman" panose="02020603050405020304" pitchFamily="18" charset="0"/>
                <a:cs typeface="Times New Roman" panose="02020603050405020304" pitchFamily="18" charset="0"/>
              </a:rPr>
              <a:t>günden</a:t>
            </a:r>
            <a:r>
              <a:rPr lang="tr-TR" sz="1800" i="1" dirty="0">
                <a:latin typeface="Times New Roman" panose="02020603050405020304" pitchFamily="18" charset="0"/>
                <a:cs typeface="Times New Roman" panose="02020603050405020304" pitchFamily="18" charset="0"/>
              </a:rPr>
              <a:t> fazla geciktirilmesi mümkün değildir) </a:t>
            </a:r>
            <a:r>
              <a:rPr lang="tr-TR" sz="1800" dirty="0">
                <a:latin typeface="Times New Roman" panose="02020603050405020304" pitchFamily="18" charset="0"/>
                <a:cs typeface="Times New Roman" panose="02020603050405020304" pitchFamily="18" charset="0"/>
              </a:rPr>
              <a:t>kanuni defterlere kaydeder.</a:t>
            </a:r>
          </a:p>
          <a:p>
            <a:pPr marL="0" indent="0" algn="just">
              <a:buNone/>
            </a:pPr>
            <a:r>
              <a:rPr lang="tr-TR" sz="1800" dirty="0">
                <a:latin typeface="Times New Roman" panose="02020603050405020304" pitchFamily="18" charset="0"/>
                <a:cs typeface="Times New Roman" panose="02020603050405020304" pitchFamily="18" charset="0"/>
              </a:rPr>
              <a:t>İşletmedeki ilk mali nitelikli işlem, sermaye konulmasıdır.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b="1" dirty="0">
                <a:latin typeface="Times New Roman" panose="02020603050405020304" pitchFamily="18" charset="0"/>
                <a:cs typeface="Times New Roman" panose="02020603050405020304" pitchFamily="18" charset="0"/>
              </a:rPr>
              <a:t>Örnek:</a:t>
            </a:r>
            <a:r>
              <a:rPr lang="tr-TR" sz="1800" dirty="0">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Genel Müdürün istifası muhasebeyi ilgilendirmez,</a:t>
            </a:r>
          </a:p>
          <a:p>
            <a:pPr algn="just">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10.-TL bedelli bir malzemenin eksik çıkması para ile ifade edildiği için muhasebe işlemine konu olacaktır.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1</a:t>
            </a:fld>
            <a:endParaRPr lang="tr-TR" dirty="0">
              <a:solidFill>
                <a:prstClr val="black"/>
              </a:solidFill>
            </a:endParaRPr>
          </a:p>
        </p:txBody>
      </p:sp>
    </p:spTree>
    <p:extLst>
      <p:ext uri="{BB962C8B-B14F-4D97-AF65-F5344CB8AC3E}">
        <p14:creationId xmlns:p14="http://schemas.microsoft.com/office/powerpoint/2010/main" val="4104425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45983" y="404664"/>
            <a:ext cx="7374270" cy="599728"/>
          </a:xfrm>
        </p:spPr>
        <p:txBody>
          <a:bodyPr/>
          <a:lstStyle/>
          <a:p>
            <a:pPr algn="ctr"/>
            <a:r>
              <a:rPr lang="tr-TR" sz="2400" dirty="0" smtClean="0">
                <a:solidFill>
                  <a:schemeClr val="tx1"/>
                </a:solidFill>
                <a:latin typeface="Times New Roman" panose="02020603050405020304" pitchFamily="18" charset="0"/>
                <a:cs typeface="Times New Roman" panose="02020603050405020304" pitchFamily="18" charset="0"/>
              </a:rPr>
              <a:t>KAYNAKLAR</a:t>
            </a:r>
            <a:endParaRPr lang="tr-TR" sz="1800" dirty="0">
              <a:solidFill>
                <a:schemeClr val="tx1"/>
              </a:solidFill>
            </a:endParaRPr>
          </a:p>
        </p:txBody>
      </p:sp>
      <p:sp>
        <p:nvSpPr>
          <p:cNvPr id="3" name="İçerik Yer Tutucusu 2"/>
          <p:cNvSpPr>
            <a:spLocks noGrp="1"/>
          </p:cNvSpPr>
          <p:nvPr>
            <p:ph idx="1"/>
          </p:nvPr>
        </p:nvSpPr>
        <p:spPr>
          <a:xfrm>
            <a:off x="2813348" y="1764804"/>
            <a:ext cx="7344817" cy="3604124"/>
          </a:xfrm>
        </p:spPr>
        <p:txBody>
          <a:bodyPr>
            <a:normAutofit/>
          </a:bodyPr>
          <a:lstStyle/>
          <a:p>
            <a:pPr algn="just">
              <a:lnSpc>
                <a:spcPct val="100000"/>
              </a:lnSpc>
              <a:spcBef>
                <a:spcPts val="0"/>
              </a:spcBef>
              <a:buFont typeface="Wingdings" panose="05000000000000000000" pitchFamily="2" charset="2"/>
              <a:buChar char="ü"/>
            </a:pPr>
            <a:r>
              <a:rPr lang="en-US" sz="1800" b="1" dirty="0">
                <a:latin typeface="Times New Roman" panose="02020603050405020304" pitchFamily="18" charset="0"/>
                <a:cs typeface="Times New Roman" panose="02020603050405020304" pitchFamily="18" charset="0"/>
              </a:rPr>
              <a:t>Bauman, Z. </a:t>
            </a:r>
            <a:r>
              <a:rPr lang="en-US" sz="1800" dirty="0">
                <a:latin typeface="Times New Roman" panose="02020603050405020304" pitchFamily="18" charset="0"/>
                <a:cs typeface="Times New Roman" panose="02020603050405020304" pitchFamily="18" charset="0"/>
              </a:rPr>
              <a:t>1991. Modernity and the Holocaust, Cornell University Press, New York.</a:t>
            </a:r>
            <a:endParaRPr lang="tr-TR" sz="18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en-US" sz="1800" b="1" dirty="0" err="1">
                <a:latin typeface="Times New Roman" panose="02020603050405020304" pitchFamily="18" charset="0"/>
                <a:cs typeface="Times New Roman" panose="02020603050405020304" pitchFamily="18" charset="0"/>
              </a:rPr>
              <a:t>Lippman</a:t>
            </a:r>
            <a:r>
              <a:rPr lang="en-US" sz="1800" b="1" dirty="0">
                <a:latin typeface="Times New Roman" panose="02020603050405020304" pitchFamily="18" charset="0"/>
                <a:cs typeface="Times New Roman" panose="02020603050405020304" pitchFamily="18" charset="0"/>
              </a:rPr>
              <a:t>, E. J. </a:t>
            </a:r>
            <a:r>
              <a:rPr lang="en-US" sz="1800" b="1" dirty="0" err="1">
                <a:latin typeface="Times New Roman" panose="02020603050405020304" pitchFamily="18" charset="0"/>
                <a:cs typeface="Times New Roman" panose="02020603050405020304" pitchFamily="18" charset="0"/>
              </a:rPr>
              <a:t>ve</a:t>
            </a:r>
            <a:r>
              <a:rPr lang="en-US" sz="1800" b="1" dirty="0">
                <a:latin typeface="Times New Roman" panose="02020603050405020304" pitchFamily="18" charset="0"/>
                <a:cs typeface="Times New Roman" panose="02020603050405020304" pitchFamily="18" charset="0"/>
              </a:rPr>
              <a:t> P. A. Wilson. </a:t>
            </a:r>
            <a:r>
              <a:rPr lang="en-US" sz="1800" dirty="0">
                <a:latin typeface="Times New Roman" panose="02020603050405020304" pitchFamily="18" charset="0"/>
                <a:cs typeface="Times New Roman" panose="02020603050405020304" pitchFamily="18" charset="0"/>
              </a:rPr>
              <a:t>2007. “The Culpability of Accounting in Perpetuating the</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Holocaust”, Accounting History, 12(3), 283-303.</a:t>
            </a:r>
            <a:endParaRPr lang="tr-TR" sz="18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en-US" sz="1800" b="1" dirty="0" err="1">
                <a:latin typeface="Times New Roman" panose="02020603050405020304" pitchFamily="18" charset="0"/>
                <a:cs typeface="Times New Roman" panose="02020603050405020304" pitchFamily="18" charset="0"/>
              </a:rPr>
              <a:t>Kogon</a:t>
            </a:r>
            <a:r>
              <a:rPr lang="en-US" sz="1800" b="1" dirty="0">
                <a:latin typeface="Times New Roman" panose="02020603050405020304" pitchFamily="18" charset="0"/>
                <a:cs typeface="Times New Roman" panose="02020603050405020304" pitchFamily="18" charset="0"/>
              </a:rPr>
              <a:t>, E. </a:t>
            </a:r>
            <a:r>
              <a:rPr lang="en-US" sz="1800" dirty="0">
                <a:latin typeface="Times New Roman" panose="02020603050405020304" pitchFamily="18" charset="0"/>
                <a:cs typeface="Times New Roman" panose="02020603050405020304" pitchFamily="18" charset="0"/>
              </a:rPr>
              <a:t>1998. The Theory and Practice of Hell: The German Concentration Camps and the</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System Behind Them, Berkley Books, New York.</a:t>
            </a:r>
            <a:endParaRPr lang="tr-TR" sz="18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en-US" sz="1800" b="1" dirty="0">
                <a:latin typeface="Times New Roman" panose="02020603050405020304" pitchFamily="18" charset="0"/>
                <a:cs typeface="Times New Roman" panose="02020603050405020304" pitchFamily="18" charset="0"/>
              </a:rPr>
              <a:t>Arad, Y., Y. </a:t>
            </a:r>
            <a:r>
              <a:rPr lang="en-US" sz="1800" b="1" dirty="0" err="1">
                <a:latin typeface="Times New Roman" panose="02020603050405020304" pitchFamily="18" charset="0"/>
                <a:cs typeface="Times New Roman" panose="02020603050405020304" pitchFamily="18" charset="0"/>
              </a:rPr>
              <a:t>Gutman</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ve</a:t>
            </a:r>
            <a:r>
              <a:rPr lang="en-US" sz="1800" b="1" dirty="0">
                <a:latin typeface="Times New Roman" panose="02020603050405020304" pitchFamily="18" charset="0"/>
                <a:cs typeface="Times New Roman" panose="02020603050405020304" pitchFamily="18" charset="0"/>
              </a:rPr>
              <a:t> A. </a:t>
            </a:r>
            <a:r>
              <a:rPr lang="en-US" sz="1800" b="1" dirty="0" err="1">
                <a:latin typeface="Times New Roman" panose="02020603050405020304" pitchFamily="18" charset="0"/>
                <a:cs typeface="Times New Roman" panose="02020603050405020304" pitchFamily="18" charset="0"/>
              </a:rPr>
              <a:t>Margaliot</a:t>
            </a:r>
            <a:r>
              <a:rPr lang="en-US" sz="1800" b="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1996. Documents on the Holocaust: Selected Sources</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on the Destruction of the Jews of Germany and Austria, Poland, and the Soviet Union, </a:t>
            </a:r>
            <a:r>
              <a:rPr lang="en-US" sz="1800" dirty="0" err="1">
                <a:latin typeface="Times New Roman" panose="02020603050405020304" pitchFamily="18" charset="0"/>
                <a:cs typeface="Times New Roman" panose="02020603050405020304" pitchFamily="18" charset="0"/>
              </a:rPr>
              <a:t>Yad</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Vashem</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Jerusalem</a:t>
            </a:r>
            <a:r>
              <a:rPr lang="tr-TR" sz="1800" dirty="0">
                <a:latin typeface="Times New Roman" panose="02020603050405020304" pitchFamily="18" charset="0"/>
                <a:cs typeface="Times New Roman" panose="02020603050405020304" pitchFamily="18" charset="0"/>
              </a:rPr>
              <a:t>.</a:t>
            </a:r>
          </a:p>
          <a:p>
            <a:endParaRPr lang="tr-TR" sz="1800" dirty="0"/>
          </a:p>
          <a:p>
            <a:pPr marL="0" indent="0" algn="just">
              <a:lnSpc>
                <a:spcPct val="100000"/>
              </a:lnSpc>
              <a:spcBef>
                <a:spcPts val="0"/>
              </a:spcBef>
              <a:buNone/>
            </a:pPr>
            <a:endParaRPr lang="tr-TR" sz="1800" dirty="0">
              <a:solidFill>
                <a:schemeClr val="tx2"/>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10</a:t>
            </a:fld>
            <a:endParaRPr lang="tr-TR" dirty="0">
              <a:solidFill>
                <a:prstClr val="black"/>
              </a:solidFill>
            </a:endParaRPr>
          </a:p>
        </p:txBody>
      </p:sp>
    </p:spTree>
    <p:extLst>
      <p:ext uri="{BB962C8B-B14F-4D97-AF65-F5344CB8AC3E}">
        <p14:creationId xmlns:p14="http://schemas.microsoft.com/office/powerpoint/2010/main" val="1092789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53384" y="593832"/>
            <a:ext cx="7374270" cy="527720"/>
          </a:xfrm>
        </p:spPr>
        <p:txBody>
          <a:bodyPr>
            <a:normAutofit/>
          </a:bodyPr>
          <a:lstStyle/>
          <a:p>
            <a:r>
              <a:rPr lang="tr-TR" altLang="tr-TR" sz="2800" dirty="0">
                <a:solidFill>
                  <a:schemeClr val="tx1"/>
                </a:solidFill>
                <a:latin typeface="Times New Roman" panose="02020603050405020304" pitchFamily="18" charset="0"/>
                <a:cs typeface="Times New Roman" panose="02020603050405020304" pitchFamily="18" charset="0"/>
              </a:rPr>
              <a:t>Muhasebe Nedir?</a:t>
            </a:r>
            <a:endParaRPr lang="tr-TR" sz="2800" dirty="0">
              <a:solidFill>
                <a:schemeClr val="tx1"/>
              </a:solidFill>
            </a:endParaRPr>
          </a:p>
        </p:txBody>
      </p:sp>
      <p:sp>
        <p:nvSpPr>
          <p:cNvPr id="3" name="İçerik Yer Tutucusu 2"/>
          <p:cNvSpPr>
            <a:spLocks noGrp="1"/>
          </p:cNvSpPr>
          <p:nvPr>
            <p:ph idx="1"/>
          </p:nvPr>
        </p:nvSpPr>
        <p:spPr>
          <a:xfrm>
            <a:off x="1696598" y="1959114"/>
            <a:ext cx="9658573" cy="2491700"/>
          </a:xfrm>
        </p:spPr>
        <p:txBody>
          <a:bodyPr/>
          <a:lstStyle/>
          <a:p>
            <a:pPr marL="0" indent="0">
              <a:buNone/>
            </a:pPr>
            <a:r>
              <a:rPr lang="tr-TR" sz="2000" b="1" dirty="0">
                <a:latin typeface="Times New Roman" panose="02020603050405020304" pitchFamily="18" charset="0"/>
                <a:cs typeface="Times New Roman" panose="02020603050405020304" pitchFamily="18" charset="0"/>
              </a:rPr>
              <a:t>Sınıflandırma</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Derlenen ve tarih sırasına göre kaydedilen bilgiler özelliklerine göre sınıflandırılır. </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Örneğin; Ticari mallar, alacaklar, alınan senetler, bankaya yatırılan paralar veya giderler muhasebe tarafından ayrı kümeler halinde toplanır.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2</a:t>
            </a:fld>
            <a:endParaRPr lang="tr-TR" dirty="0">
              <a:solidFill>
                <a:prstClr val="black"/>
              </a:solidFill>
            </a:endParaRPr>
          </a:p>
        </p:txBody>
      </p:sp>
    </p:spTree>
    <p:extLst>
      <p:ext uri="{BB962C8B-B14F-4D97-AF65-F5344CB8AC3E}">
        <p14:creationId xmlns:p14="http://schemas.microsoft.com/office/powerpoint/2010/main" val="374823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27720"/>
          </a:xfrm>
        </p:spPr>
        <p:txBody>
          <a:bodyPr>
            <a:normAutofit/>
          </a:bodyPr>
          <a:lstStyle/>
          <a:p>
            <a:r>
              <a:rPr lang="tr-TR" altLang="tr-TR" sz="2800" dirty="0">
                <a:solidFill>
                  <a:schemeClr val="tx1"/>
                </a:solidFill>
                <a:latin typeface="Times New Roman" panose="02020603050405020304" pitchFamily="18" charset="0"/>
                <a:cs typeface="Times New Roman" panose="02020603050405020304" pitchFamily="18" charset="0"/>
              </a:rPr>
              <a:t>Muhasebe Nedir?</a:t>
            </a:r>
            <a:endParaRPr lang="tr-TR" sz="2800" dirty="0">
              <a:solidFill>
                <a:schemeClr val="tx1"/>
              </a:solidFill>
            </a:endParaRPr>
          </a:p>
        </p:txBody>
      </p:sp>
      <p:sp>
        <p:nvSpPr>
          <p:cNvPr id="3" name="İçerik Yer Tutucusu 2"/>
          <p:cNvSpPr>
            <a:spLocks noGrp="1"/>
          </p:cNvSpPr>
          <p:nvPr>
            <p:ph idx="1"/>
          </p:nvPr>
        </p:nvSpPr>
        <p:spPr>
          <a:xfrm>
            <a:off x="1542361" y="1700808"/>
            <a:ext cx="9812810" cy="4968552"/>
          </a:xfrm>
        </p:spPr>
        <p:txBody>
          <a:bodyPr>
            <a:normAutofit/>
          </a:bodyPr>
          <a:lstStyle/>
          <a:p>
            <a:pPr marL="0" indent="0">
              <a:buNone/>
            </a:pPr>
            <a:r>
              <a:rPr lang="tr-TR" sz="1600" b="1" dirty="0">
                <a:latin typeface="Times New Roman" panose="02020603050405020304" pitchFamily="18" charset="0"/>
                <a:cs typeface="Times New Roman" panose="02020603050405020304" pitchFamily="18" charset="0"/>
              </a:rPr>
              <a:t>Rapor etme</a:t>
            </a:r>
          </a:p>
          <a:p>
            <a:pPr marL="0" indent="0">
              <a:buNone/>
            </a:pPr>
            <a:endParaRPr lang="tr-TR" sz="1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Muhasebe bilgi sisteminden elde edilen bilgiler, evrensel bir dille işletme ile ilgili gruplara sunulur.</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v"/>
            </a:pPr>
            <a:r>
              <a:rPr lang="tr-TR" sz="1600" u="sng" dirty="0">
                <a:latin typeface="Times New Roman" panose="02020603050405020304" pitchFamily="18" charset="0"/>
                <a:cs typeface="Times New Roman" panose="02020603050405020304" pitchFamily="18" charset="0"/>
              </a:rPr>
              <a:t> İşletme yöneticileri, </a:t>
            </a:r>
            <a:r>
              <a:rPr lang="tr-TR" sz="1200" dirty="0">
                <a:latin typeface="Times New Roman" panose="02020603050405020304" pitchFamily="18" charset="0"/>
                <a:cs typeface="Times New Roman" panose="02020603050405020304" pitchFamily="18" charset="0"/>
              </a:rPr>
              <a:t>işletme faaliyetlerini planlamak, yürütmek ve kontrol etmek için sürekli kararlar alırlar.</a:t>
            </a:r>
          </a:p>
          <a:p>
            <a:pPr algn="just">
              <a:lnSpc>
                <a:spcPct val="100000"/>
              </a:lnSpc>
              <a:spcBef>
                <a:spcPts val="0"/>
              </a:spcBef>
              <a:buFont typeface="Wingdings" panose="05000000000000000000" pitchFamily="2" charset="2"/>
              <a:buChar char="v"/>
            </a:pPr>
            <a:r>
              <a:rPr lang="tr-TR" sz="1600" u="sng" dirty="0">
                <a:latin typeface="Times New Roman" panose="02020603050405020304" pitchFamily="18" charset="0"/>
                <a:cs typeface="Times New Roman" panose="02020603050405020304" pitchFamily="18" charset="0"/>
              </a:rPr>
              <a:t> Yatırımcılar (ortaklar); </a:t>
            </a:r>
            <a:r>
              <a:rPr lang="tr-TR" sz="1200" dirty="0">
                <a:latin typeface="Times New Roman" panose="02020603050405020304" pitchFamily="18" charset="0"/>
                <a:cs typeface="Times New Roman" panose="02020603050405020304" pitchFamily="18" charset="0"/>
              </a:rPr>
              <a:t>işletmeye sermaye koymak suretiyle yatırımda bulunanlar,</a:t>
            </a:r>
          </a:p>
          <a:p>
            <a:pPr algn="just">
              <a:lnSpc>
                <a:spcPct val="100000"/>
              </a:lnSpc>
              <a:spcBef>
                <a:spcPts val="0"/>
              </a:spcBef>
              <a:buFont typeface="Wingdings" panose="05000000000000000000" pitchFamily="2" charset="2"/>
              <a:buChar char="v"/>
            </a:pPr>
            <a:r>
              <a:rPr lang="tr-TR" sz="1600" u="sng" dirty="0">
                <a:latin typeface="Times New Roman" panose="02020603050405020304" pitchFamily="18" charset="0"/>
                <a:cs typeface="Times New Roman" panose="02020603050405020304" pitchFamily="18" charset="0"/>
              </a:rPr>
              <a:t> Kredi verenler</a:t>
            </a:r>
            <a:r>
              <a:rPr lang="tr-TR" sz="1600" dirty="0">
                <a:latin typeface="Times New Roman" panose="02020603050405020304" pitchFamily="18" charset="0"/>
                <a:cs typeface="Times New Roman" panose="02020603050405020304" pitchFamily="18" charset="0"/>
              </a:rPr>
              <a:t>; </a:t>
            </a:r>
            <a:r>
              <a:rPr lang="tr-TR" sz="1200" dirty="0">
                <a:latin typeface="Times New Roman" panose="02020603050405020304" pitchFamily="18" charset="0"/>
                <a:cs typeface="Times New Roman" panose="02020603050405020304" pitchFamily="18" charset="0"/>
              </a:rPr>
              <a:t>İşletmeye kullandırdıkları kredilerin geri dönüp dönmeyeceğini bilmek isterler.</a:t>
            </a:r>
          </a:p>
          <a:p>
            <a:pPr algn="just">
              <a:lnSpc>
                <a:spcPct val="100000"/>
              </a:lnSpc>
              <a:spcBef>
                <a:spcPts val="0"/>
              </a:spcBef>
              <a:buFont typeface="Wingdings" panose="05000000000000000000" pitchFamily="2" charset="2"/>
              <a:buChar char="v"/>
            </a:pPr>
            <a:r>
              <a:rPr lang="tr-TR" sz="1600" b="1" u="sng" dirty="0">
                <a:latin typeface="Times New Roman" panose="02020603050405020304" pitchFamily="18" charset="0"/>
                <a:cs typeface="Times New Roman" panose="02020603050405020304" pitchFamily="18" charset="0"/>
              </a:rPr>
              <a:t> Kamu</a:t>
            </a:r>
            <a:r>
              <a:rPr lang="tr-TR" sz="1600" b="1" dirty="0">
                <a:latin typeface="Times New Roman" panose="02020603050405020304" pitchFamily="18" charset="0"/>
                <a:cs typeface="Times New Roman" panose="02020603050405020304" pitchFamily="18" charset="0"/>
              </a:rPr>
              <a:t>; </a:t>
            </a:r>
            <a:r>
              <a:rPr lang="tr-TR" sz="1200" dirty="0">
                <a:latin typeface="Times New Roman" panose="02020603050405020304" pitchFamily="18" charset="0"/>
                <a:cs typeface="Times New Roman" panose="02020603050405020304" pitchFamily="18" charset="0"/>
              </a:rPr>
              <a:t>Maliye gelir üzerinden alacağı verginin doğruluğunu ancak işletme kayıtlarına bakarak belirleyebilir.</a:t>
            </a:r>
          </a:p>
          <a:p>
            <a:pPr algn="just">
              <a:lnSpc>
                <a:spcPct val="100000"/>
              </a:lnSpc>
              <a:spcBef>
                <a:spcPts val="0"/>
              </a:spcBef>
              <a:buFont typeface="Wingdings" panose="05000000000000000000" pitchFamily="2" charset="2"/>
              <a:buChar char="v"/>
            </a:pPr>
            <a:r>
              <a:rPr lang="tr-TR" sz="1600" u="sng" dirty="0">
                <a:latin typeface="Times New Roman" panose="02020603050405020304" pitchFamily="18" charset="0"/>
                <a:cs typeface="Times New Roman" panose="02020603050405020304" pitchFamily="18" charset="0"/>
              </a:rPr>
              <a:t> Düzenleyici kuruluşlar</a:t>
            </a:r>
            <a:r>
              <a:rPr lang="tr-TR" sz="1600" dirty="0">
                <a:latin typeface="Times New Roman" panose="02020603050405020304" pitchFamily="18" charset="0"/>
                <a:cs typeface="Times New Roman" panose="02020603050405020304" pitchFamily="18" charset="0"/>
              </a:rPr>
              <a:t>; </a:t>
            </a:r>
            <a:r>
              <a:rPr lang="tr-TR" sz="1200" dirty="0">
                <a:latin typeface="Times New Roman" panose="02020603050405020304" pitchFamily="18" charset="0"/>
                <a:cs typeface="Times New Roman" panose="02020603050405020304" pitchFamily="18" charset="0"/>
              </a:rPr>
              <a:t>SPK-KGK-BDDK gibi kuruluşlar düzenleme ve denetleme işlemlerinde muhasebeden yararlanır.</a:t>
            </a:r>
          </a:p>
          <a:p>
            <a:pPr algn="just">
              <a:lnSpc>
                <a:spcPct val="100000"/>
              </a:lnSpc>
              <a:spcBef>
                <a:spcPts val="0"/>
              </a:spcBef>
              <a:buFont typeface="Wingdings" panose="05000000000000000000" pitchFamily="2" charset="2"/>
              <a:buChar char="v"/>
            </a:pPr>
            <a:r>
              <a:rPr lang="tr-TR" sz="1600" u="sng" dirty="0">
                <a:latin typeface="Times New Roman" panose="02020603050405020304" pitchFamily="18" charset="0"/>
                <a:cs typeface="Times New Roman" panose="02020603050405020304" pitchFamily="18" charset="0"/>
              </a:rPr>
              <a:t> Sendikalar ve işletme çalışanları</a:t>
            </a:r>
          </a:p>
          <a:p>
            <a:pPr marL="0" indent="0" algn="just">
              <a:lnSpc>
                <a:spcPct val="100000"/>
              </a:lnSpc>
              <a:spcBef>
                <a:spcPts val="0"/>
              </a:spcBef>
              <a:buNone/>
            </a:pPr>
            <a:endParaRPr lang="tr-TR" sz="12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Muhasebe bilgi sisteminin ürettiği bilgiler kullanıcılara Finansal Tablo denilen raporlarla sunulur.</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3</a:t>
            </a:fld>
            <a:endParaRPr lang="tr-TR" dirty="0">
              <a:solidFill>
                <a:prstClr val="black"/>
              </a:solidFill>
            </a:endParaRPr>
          </a:p>
        </p:txBody>
      </p:sp>
    </p:spTree>
    <p:extLst>
      <p:ext uri="{BB962C8B-B14F-4D97-AF65-F5344CB8AC3E}">
        <p14:creationId xmlns:p14="http://schemas.microsoft.com/office/powerpoint/2010/main" val="2594637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86435" y="513203"/>
            <a:ext cx="7374270" cy="527720"/>
          </a:xfrm>
        </p:spPr>
        <p:txBody>
          <a:bodyPr>
            <a:normAutofit/>
          </a:bodyPr>
          <a:lstStyle/>
          <a:p>
            <a:r>
              <a:rPr lang="tr-TR" altLang="tr-TR" sz="2800" dirty="0">
                <a:solidFill>
                  <a:schemeClr val="tx1"/>
                </a:solidFill>
                <a:latin typeface="Times New Roman" panose="02020603050405020304" pitchFamily="18" charset="0"/>
                <a:cs typeface="Times New Roman" panose="02020603050405020304" pitchFamily="18" charset="0"/>
              </a:rPr>
              <a:t>Muhasebe Nedir?</a:t>
            </a:r>
            <a:endParaRPr lang="tr-TR" sz="2800" dirty="0">
              <a:solidFill>
                <a:schemeClr val="tx1"/>
              </a:solidFill>
            </a:endParaRPr>
          </a:p>
        </p:txBody>
      </p:sp>
      <p:sp>
        <p:nvSpPr>
          <p:cNvPr id="3" name="İçerik Yer Tutucusu 2"/>
          <p:cNvSpPr>
            <a:spLocks noGrp="1"/>
          </p:cNvSpPr>
          <p:nvPr>
            <p:ph idx="1"/>
          </p:nvPr>
        </p:nvSpPr>
        <p:spPr>
          <a:xfrm>
            <a:off x="1663547" y="1981204"/>
            <a:ext cx="9691624" cy="4187825"/>
          </a:xfrm>
        </p:spPr>
        <p:txBody>
          <a:bodyPr/>
          <a:lstStyle/>
          <a:p>
            <a:pPr marL="0" indent="0">
              <a:buNone/>
            </a:pPr>
            <a:r>
              <a:rPr lang="tr-TR" sz="2000" b="1" dirty="0">
                <a:latin typeface="Times New Roman" panose="02020603050405020304" pitchFamily="18" charset="0"/>
                <a:cs typeface="Times New Roman" panose="02020603050405020304" pitchFamily="18" charset="0"/>
              </a:rPr>
              <a:t>Yorumlama</a:t>
            </a:r>
          </a:p>
          <a:p>
            <a:pPr marL="0" indent="0" algn="just">
              <a:buNone/>
            </a:pPr>
            <a:r>
              <a:rPr lang="tr-TR" sz="2000" dirty="0">
                <a:latin typeface="Times New Roman" panose="02020603050405020304" pitchFamily="18" charset="0"/>
                <a:cs typeface="Times New Roman" panose="02020603050405020304" pitchFamily="18" charset="0"/>
              </a:rPr>
              <a:t>Çağdaş muhasebe anlayışı ile geleneksel muhasebe anlayışı arasındaki fark raporların yorumu noktasında belirir.</a:t>
            </a: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r>
              <a:rPr lang="tr-TR" sz="2000" dirty="0">
                <a:latin typeface="Times New Roman" panose="02020603050405020304" pitchFamily="18" charset="0"/>
                <a:cs typeface="Times New Roman" panose="02020603050405020304" pitchFamily="18" charset="0"/>
              </a:rPr>
              <a:t>Raporlarda yer alan bilgilere göre işletmenin durumunun ne olduğunu, nelerin başarılı, nelerin başarısız olduğunu tespit ederek, geleceğe ait planların yapılması ve tedbirlerin alınması sağlanır.</a:t>
            </a: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r>
              <a:rPr lang="tr-TR" sz="2000" dirty="0">
                <a:latin typeface="Times New Roman" panose="02020603050405020304" pitchFamily="18" charset="0"/>
                <a:cs typeface="Times New Roman" panose="02020603050405020304" pitchFamily="18" charset="0"/>
              </a:rPr>
              <a:t>Muhasebe raporlarının yorumu işletmeye ilişkin kararların alınmasında en önemli yol göstericidir. Olaylar ile sonuçları arasındaki ilişkiler ortaya konur.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4</a:t>
            </a:fld>
            <a:endParaRPr lang="tr-TR" dirty="0">
              <a:solidFill>
                <a:prstClr val="black"/>
              </a:solidFill>
            </a:endParaRPr>
          </a:p>
        </p:txBody>
      </p:sp>
    </p:spTree>
    <p:extLst>
      <p:ext uri="{BB962C8B-B14F-4D97-AF65-F5344CB8AC3E}">
        <p14:creationId xmlns:p14="http://schemas.microsoft.com/office/powerpoint/2010/main" val="1835811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27720"/>
          </a:xfrm>
        </p:spPr>
        <p:txBody>
          <a:bodyPr>
            <a:normAutofit/>
          </a:bodyPr>
          <a:lstStyle/>
          <a:p>
            <a:r>
              <a:rPr lang="tr-TR" altLang="tr-TR" sz="2800" dirty="0">
                <a:solidFill>
                  <a:schemeClr val="tx1"/>
                </a:solidFill>
                <a:latin typeface="Times New Roman" panose="02020603050405020304" pitchFamily="18" charset="0"/>
                <a:cs typeface="Times New Roman" panose="02020603050405020304" pitchFamily="18" charset="0"/>
              </a:rPr>
              <a:t>Muhasebe Nedir?</a:t>
            </a:r>
            <a:endParaRPr lang="tr-TR" sz="2800" dirty="0">
              <a:solidFill>
                <a:schemeClr val="tx1"/>
              </a:solidFill>
            </a:endParaRPr>
          </a:p>
        </p:txBody>
      </p:sp>
      <p:sp>
        <p:nvSpPr>
          <p:cNvPr id="3" name="İçerik Yer Tutucusu 2"/>
          <p:cNvSpPr>
            <a:spLocks noGrp="1"/>
          </p:cNvSpPr>
          <p:nvPr>
            <p:ph idx="1"/>
          </p:nvPr>
        </p:nvSpPr>
        <p:spPr>
          <a:xfrm>
            <a:off x="1597446" y="1341894"/>
            <a:ext cx="9757725" cy="3604124"/>
          </a:xfrm>
        </p:spPr>
        <p:txBody>
          <a:bodyPr>
            <a:normAutofit/>
          </a:bodyPr>
          <a:lstStyle/>
          <a:p>
            <a:pPr marL="0" indent="0">
              <a:buNone/>
            </a:pPr>
            <a:endParaRPr lang="tr-TR" dirty="0"/>
          </a:p>
          <a:p>
            <a:pPr algn="just">
              <a:buFont typeface="Wingdings" panose="05000000000000000000" pitchFamily="2" charset="2"/>
              <a:buChar char="ü"/>
            </a:pPr>
            <a:endParaRPr lang="tr-TR"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Muhasebe, işletmedeki olayları kendine özgü bir biçimde yansıttığı için, İŞLETME DİLİ olarak nitelenmekte ve öğrencinin karşılaştığı ilk “TL” ile ifade edilen bir ders olarak görülmektedir.</a:t>
            </a:r>
          </a:p>
          <a:p>
            <a:pPr marL="0" indent="0" algn="just">
              <a:buNone/>
            </a:pPr>
            <a:endParaRPr lang="tr-TR"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Muhasebenin ürettiği bilgiler finansal kararlara esas oluşturacağından, muhasebeye FİNANSAL KARARLAR </a:t>
            </a:r>
            <a:r>
              <a:rPr lang="tr-TR" sz="2000" dirty="0" err="1">
                <a:latin typeface="Times New Roman" panose="02020603050405020304" pitchFamily="18" charset="0"/>
                <a:cs typeface="Times New Roman" panose="02020603050405020304" pitchFamily="18" charset="0"/>
              </a:rPr>
              <a:t>DİLİ’de</a:t>
            </a:r>
            <a:r>
              <a:rPr lang="tr-TR" sz="2000" dirty="0">
                <a:latin typeface="Times New Roman" panose="02020603050405020304" pitchFamily="18" charset="0"/>
                <a:cs typeface="Times New Roman" panose="02020603050405020304" pitchFamily="18" charset="0"/>
              </a:rPr>
              <a:t> denebilir.</a:t>
            </a:r>
          </a:p>
          <a:p>
            <a:pPr marL="0" indent="0" algn="just">
              <a:buNone/>
            </a:pPr>
            <a:r>
              <a:rPr lang="tr-TR" sz="2000" dirty="0">
                <a:latin typeface="Times New Roman" panose="02020603050405020304" pitchFamily="18" charset="0"/>
                <a:cs typeface="Times New Roman" panose="02020603050405020304" pitchFamily="18" charset="0"/>
              </a:rPr>
              <a:t> </a:t>
            </a:r>
          </a:p>
          <a:p>
            <a:pPr marL="0" indent="0">
              <a:buNone/>
            </a:pPr>
            <a:endParaRPr lang="tr-TR"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5</a:t>
            </a:fld>
            <a:endParaRPr lang="tr-TR" dirty="0">
              <a:solidFill>
                <a:prstClr val="black"/>
              </a:solidFill>
            </a:endParaRPr>
          </a:p>
        </p:txBody>
      </p:sp>
    </p:spTree>
    <p:extLst>
      <p:ext uri="{BB962C8B-B14F-4D97-AF65-F5344CB8AC3E}">
        <p14:creationId xmlns:p14="http://schemas.microsoft.com/office/powerpoint/2010/main" val="2027676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F3DB99-B392-49D4-82EE-BB4F4C7C9033}"/>
              </a:ext>
            </a:extLst>
          </p:cNvPr>
          <p:cNvSpPr>
            <a:spLocks noGrp="1"/>
          </p:cNvSpPr>
          <p:nvPr>
            <p:ph type="title"/>
          </p:nvPr>
        </p:nvSpPr>
        <p:spPr>
          <a:xfrm>
            <a:off x="2666107" y="381000"/>
            <a:ext cx="7374270" cy="671736"/>
          </a:xfrm>
        </p:spPr>
        <p:txBody>
          <a:bodyPr>
            <a:normAutofit/>
          </a:bodyPr>
          <a:lstStyle/>
          <a:p>
            <a:r>
              <a:rPr lang="tr-TR" altLang="tr-TR" sz="2800" dirty="0">
                <a:solidFill>
                  <a:schemeClr val="tx1"/>
                </a:solidFill>
                <a:latin typeface="Times New Roman" panose="02020603050405020304" pitchFamily="18" charset="0"/>
                <a:cs typeface="Times New Roman" panose="02020603050405020304" pitchFamily="18" charset="0"/>
              </a:rPr>
              <a:t>Muhasebe Nedir?</a:t>
            </a:r>
            <a:endParaRPr lang="tr-TR" sz="2800" dirty="0">
              <a:solidFill>
                <a:schemeClr val="tx1"/>
              </a:solidFill>
            </a:endParaRPr>
          </a:p>
        </p:txBody>
      </p:sp>
      <p:sp>
        <p:nvSpPr>
          <p:cNvPr id="3" name="İçerik Yer Tutucusu 2">
            <a:extLst>
              <a:ext uri="{FF2B5EF4-FFF2-40B4-BE49-F238E27FC236}">
                <a16:creationId xmlns:a16="http://schemas.microsoft.com/office/drawing/2014/main" id="{2E26A7B4-91DE-4305-A1F5-88DDAE669A11}"/>
              </a:ext>
            </a:extLst>
          </p:cNvPr>
          <p:cNvSpPr>
            <a:spLocks noGrp="1"/>
          </p:cNvSpPr>
          <p:nvPr>
            <p:ph idx="1"/>
          </p:nvPr>
        </p:nvSpPr>
        <p:spPr>
          <a:xfrm>
            <a:off x="2065675" y="1940112"/>
            <a:ext cx="8575134" cy="3460108"/>
          </a:xfrm>
        </p:spPr>
        <p:txBody>
          <a:bodyPr>
            <a:normAutofit/>
          </a:bodyPr>
          <a:lstStyle/>
          <a:p>
            <a:pPr marL="0" indent="0" algn="just">
              <a:lnSpc>
                <a:spcPct val="100000"/>
              </a:lnSpc>
              <a:spcBef>
                <a:spcPts val="0"/>
              </a:spcBef>
              <a:buNone/>
            </a:pPr>
            <a:r>
              <a:rPr lang="tr-TR" sz="2400" dirty="0">
                <a:latin typeface="Times New Roman" panose="02020603050405020304" pitchFamily="18" charset="0"/>
                <a:cs typeface="Times New Roman" panose="02020603050405020304" pitchFamily="18" charset="0"/>
              </a:rPr>
              <a:t>Muhasebe, kayıt sonucu ürettiği bilgileri;</a:t>
            </a:r>
          </a:p>
          <a:p>
            <a:pPr marL="0" indent="0" algn="just">
              <a:lnSpc>
                <a:spcPct val="100000"/>
              </a:lnSpc>
              <a:spcBef>
                <a:spcPts val="0"/>
              </a:spcBef>
              <a:buNone/>
            </a:pPr>
            <a:endParaRPr lang="tr-TR" sz="24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v"/>
            </a:pPr>
            <a:r>
              <a:rPr lang="tr-TR" sz="2400" dirty="0">
                <a:latin typeface="Times New Roman" panose="02020603050405020304" pitchFamily="18" charset="0"/>
                <a:cs typeface="Times New Roman" panose="02020603050405020304" pitchFamily="18" charset="0"/>
              </a:rPr>
              <a:t>İşletme </a:t>
            </a:r>
            <a:r>
              <a:rPr lang="tr-TR" sz="2400" b="1" dirty="0">
                <a:latin typeface="Times New Roman" panose="02020603050405020304" pitchFamily="18" charset="0"/>
                <a:cs typeface="Times New Roman" panose="02020603050405020304" pitchFamily="18" charset="0"/>
              </a:rPr>
              <a:t>dışına</a:t>
            </a:r>
            <a:r>
              <a:rPr lang="tr-TR" sz="2400"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Finansal Muhasebe </a:t>
            </a:r>
            <a:r>
              <a:rPr lang="tr-TR" sz="2400" dirty="0">
                <a:latin typeface="Times New Roman" panose="02020603050405020304" pitchFamily="18" charset="0"/>
                <a:cs typeface="Times New Roman" panose="02020603050405020304" pitchFamily="18" charset="0"/>
              </a:rPr>
              <a:t>ile </a:t>
            </a:r>
          </a:p>
          <a:p>
            <a:pPr algn="just">
              <a:lnSpc>
                <a:spcPct val="100000"/>
              </a:lnSpc>
              <a:spcBef>
                <a:spcPts val="0"/>
              </a:spcBef>
              <a:buFont typeface="Wingdings" panose="05000000000000000000" pitchFamily="2" charset="2"/>
              <a:buChar char="v"/>
            </a:pPr>
            <a:r>
              <a:rPr lang="tr-TR" sz="2400" dirty="0">
                <a:latin typeface="Times New Roman" panose="02020603050405020304" pitchFamily="18" charset="0"/>
                <a:cs typeface="Times New Roman" panose="02020603050405020304" pitchFamily="18" charset="0"/>
              </a:rPr>
              <a:t>İşletme </a:t>
            </a:r>
            <a:r>
              <a:rPr lang="tr-TR" sz="2400" b="1" dirty="0">
                <a:latin typeface="Times New Roman" panose="02020603050405020304" pitchFamily="18" charset="0"/>
                <a:cs typeface="Times New Roman" panose="02020603050405020304" pitchFamily="18" charset="0"/>
              </a:rPr>
              <a:t>içine</a:t>
            </a:r>
            <a:r>
              <a:rPr lang="tr-TR" sz="2400"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Maliyet Muhasebesi </a:t>
            </a:r>
            <a:r>
              <a:rPr lang="tr-TR" sz="2400" dirty="0">
                <a:latin typeface="Times New Roman" panose="02020603050405020304" pitchFamily="18" charset="0"/>
                <a:cs typeface="Times New Roman" panose="02020603050405020304" pitchFamily="18" charset="0"/>
              </a:rPr>
              <a:t>ile raporlar. </a:t>
            </a:r>
          </a:p>
        </p:txBody>
      </p:sp>
      <p:sp>
        <p:nvSpPr>
          <p:cNvPr id="4" name="Slayt Numarası Yer Tutucusu 3">
            <a:extLst>
              <a:ext uri="{FF2B5EF4-FFF2-40B4-BE49-F238E27FC236}">
                <a16:creationId xmlns:a16="http://schemas.microsoft.com/office/drawing/2014/main" id="{BBFC2EA6-5D5C-46CD-8B0B-A456A5BC220C}"/>
              </a:ext>
            </a:extLst>
          </p:cNvPr>
          <p:cNvSpPr>
            <a:spLocks noGrp="1"/>
          </p:cNvSpPr>
          <p:nvPr>
            <p:ph type="sldNum" sz="quarter" idx="12"/>
          </p:nvPr>
        </p:nvSpPr>
        <p:spPr/>
        <p:txBody>
          <a:bodyPr/>
          <a:lstStyle/>
          <a:p>
            <a:fld id="{2A013F82-EE5E-44EE-A61D-E31C6657F26F}" type="slidenum">
              <a:rPr lang="tr-TR" smtClean="0">
                <a:solidFill>
                  <a:prstClr val="black"/>
                </a:solidFill>
              </a:rPr>
              <a:pPr/>
              <a:t>6</a:t>
            </a:fld>
            <a:endParaRPr lang="tr-TR" dirty="0">
              <a:solidFill>
                <a:prstClr val="black"/>
              </a:solidFill>
            </a:endParaRPr>
          </a:p>
        </p:txBody>
      </p:sp>
      <p:sp>
        <p:nvSpPr>
          <p:cNvPr id="5" name="Ok: Çentikli Sağ 4">
            <a:extLst>
              <a:ext uri="{FF2B5EF4-FFF2-40B4-BE49-F238E27FC236}">
                <a16:creationId xmlns:a16="http://schemas.microsoft.com/office/drawing/2014/main" id="{A37C7979-A7C5-4EF1-A35B-697D69789272}"/>
              </a:ext>
            </a:extLst>
          </p:cNvPr>
          <p:cNvSpPr/>
          <p:nvPr/>
        </p:nvSpPr>
        <p:spPr>
          <a:xfrm>
            <a:off x="4689134" y="2793652"/>
            <a:ext cx="648072" cy="36004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endParaRPr>
          </a:p>
        </p:txBody>
      </p:sp>
      <p:sp>
        <p:nvSpPr>
          <p:cNvPr id="6" name="Ok: Çentikli Sağ 5">
            <a:extLst>
              <a:ext uri="{FF2B5EF4-FFF2-40B4-BE49-F238E27FC236}">
                <a16:creationId xmlns:a16="http://schemas.microsoft.com/office/drawing/2014/main" id="{426CC7CF-2E50-40B3-BB7A-398314C81572}"/>
              </a:ext>
            </a:extLst>
          </p:cNvPr>
          <p:cNvSpPr/>
          <p:nvPr/>
        </p:nvSpPr>
        <p:spPr>
          <a:xfrm>
            <a:off x="4689134" y="3113922"/>
            <a:ext cx="648072" cy="36004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endParaRPr>
          </a:p>
        </p:txBody>
      </p:sp>
    </p:spTree>
    <p:extLst>
      <p:ext uri="{BB962C8B-B14F-4D97-AF65-F5344CB8AC3E}">
        <p14:creationId xmlns:p14="http://schemas.microsoft.com/office/powerpoint/2010/main" val="1208642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Muhasebenin Amacı</a:t>
            </a:r>
          </a:p>
        </p:txBody>
      </p:sp>
      <p:sp>
        <p:nvSpPr>
          <p:cNvPr id="3" name="İçerik Yer Tutucusu 2"/>
          <p:cNvSpPr>
            <a:spLocks noGrp="1"/>
          </p:cNvSpPr>
          <p:nvPr>
            <p:ph idx="1"/>
          </p:nvPr>
        </p:nvSpPr>
        <p:spPr>
          <a:xfrm>
            <a:off x="1410159" y="1366092"/>
            <a:ext cx="9945012" cy="4109291"/>
          </a:xfrm>
        </p:spPr>
        <p:txBody>
          <a:bodyPr/>
          <a:lstStyle/>
          <a:p>
            <a:pPr marL="0" indent="0" algn="just">
              <a:buNone/>
            </a:pPr>
            <a:r>
              <a:rPr lang="tr-TR" sz="2000" dirty="0">
                <a:latin typeface="Times New Roman" panose="02020603050405020304" pitchFamily="18" charset="0"/>
                <a:cs typeface="Times New Roman" panose="02020603050405020304" pitchFamily="18" charset="0"/>
              </a:rPr>
              <a:t>Muhasebenin temel amacının kısaca;</a:t>
            </a: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İşletmenin varlık ve kaynakları ile ilgili mevcut durumunun saptanması ve yönetim ile denetiminin sağlanması,</a:t>
            </a: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İşletmenin ve işletmeyle ekonomik ilişkisi olan yatırımcıların ve iş ilişkisi içinde bulunulan kişi, kurum ve/veya kuruluşların izlenmesi ve karlılık potansiyelinin bilinmesi,</a:t>
            </a: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Dönem sonu faaliyet sonuçları ile ilgili temel ve ek mali tabloların ve dönem sonu sonuçlarının işletme sahiplerine, yöneticilerine, finansal kuruluşlara, potansiyel yatırımcılara ve diğer ilgililere ekonomik performans değerlemesi yapmalarına imkan sağlanması,</a:t>
            </a:r>
          </a:p>
          <a:p>
            <a:pPr marL="0" indent="0" algn="just">
              <a:buNone/>
            </a:pPr>
            <a:r>
              <a:rPr lang="tr-TR" sz="2000" dirty="0">
                <a:latin typeface="Times New Roman" panose="02020603050405020304" pitchFamily="18" charset="0"/>
                <a:cs typeface="Times New Roman" panose="02020603050405020304" pitchFamily="18" charset="0"/>
              </a:rPr>
              <a:t>olarak belirtebiliriz.</a:t>
            </a:r>
          </a:p>
          <a:p>
            <a:pPr marL="0" indent="0">
              <a:buNone/>
            </a:pPr>
            <a:endParaRPr lang="tr-TR"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7</a:t>
            </a:fld>
            <a:endParaRPr lang="tr-TR" dirty="0">
              <a:solidFill>
                <a:prstClr val="black"/>
              </a:solidFill>
            </a:endParaRPr>
          </a:p>
        </p:txBody>
      </p:sp>
    </p:spTree>
    <p:extLst>
      <p:ext uri="{BB962C8B-B14F-4D97-AF65-F5344CB8AC3E}">
        <p14:creationId xmlns:p14="http://schemas.microsoft.com/office/powerpoint/2010/main" val="1508588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EB4C234-2FDF-41B5-8284-A504046C27FF}"/>
              </a:ext>
            </a:extLst>
          </p:cNvPr>
          <p:cNvSpPr>
            <a:spLocks noGrp="1"/>
          </p:cNvSpPr>
          <p:nvPr>
            <p:ph type="title"/>
          </p:nvPr>
        </p:nvSpPr>
        <p:spPr>
          <a:xfrm>
            <a:off x="2666107" y="381000"/>
            <a:ext cx="7534349" cy="815752"/>
          </a:xfrm>
        </p:spPr>
        <p:txBody>
          <a:bodyPr>
            <a:normAutofit/>
          </a:bodyPr>
          <a:lstStyle/>
          <a:p>
            <a:r>
              <a:rPr lang="tr-TR" sz="2400" dirty="0">
                <a:solidFill>
                  <a:schemeClr val="tx1"/>
                </a:solidFill>
                <a:latin typeface="Times New Roman" panose="02020603050405020304" pitchFamily="18" charset="0"/>
                <a:cs typeface="Times New Roman" panose="02020603050405020304" pitchFamily="18" charset="0"/>
              </a:rPr>
              <a:t>Muhasebe dersinin öğrenme çıktıları </a:t>
            </a:r>
            <a:br>
              <a:rPr lang="tr-TR" sz="2400" dirty="0">
                <a:solidFill>
                  <a:schemeClr val="tx1"/>
                </a:solidFill>
                <a:latin typeface="Times New Roman" panose="02020603050405020304" pitchFamily="18" charset="0"/>
                <a:cs typeface="Times New Roman" panose="02020603050405020304" pitchFamily="18" charset="0"/>
              </a:rPr>
            </a:br>
            <a:r>
              <a:rPr lang="tr-TR" sz="2400" dirty="0">
                <a:solidFill>
                  <a:schemeClr val="tx1"/>
                </a:solidFill>
                <a:latin typeface="Times New Roman" panose="02020603050405020304" pitchFamily="18" charset="0"/>
                <a:cs typeface="Times New Roman" panose="02020603050405020304" pitchFamily="18" charset="0"/>
              </a:rPr>
              <a:t>(Learning </a:t>
            </a:r>
            <a:r>
              <a:rPr lang="tr-TR" sz="2400" dirty="0" err="1">
                <a:solidFill>
                  <a:schemeClr val="tx1"/>
                </a:solidFill>
                <a:latin typeface="Times New Roman" panose="02020603050405020304" pitchFamily="18" charset="0"/>
                <a:cs typeface="Times New Roman" panose="02020603050405020304" pitchFamily="18" charset="0"/>
              </a:rPr>
              <a:t>Outcomes</a:t>
            </a:r>
            <a:r>
              <a:rPr lang="tr-TR" sz="2400" dirty="0">
                <a:solidFill>
                  <a:schemeClr val="tx1"/>
                </a:solidFill>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D1FB9D22-D550-4079-BD96-AEB422B7E87A}"/>
              </a:ext>
            </a:extLst>
          </p:cNvPr>
          <p:cNvSpPr>
            <a:spLocks noGrp="1"/>
          </p:cNvSpPr>
          <p:nvPr>
            <p:ph idx="1"/>
          </p:nvPr>
        </p:nvSpPr>
        <p:spPr>
          <a:xfrm>
            <a:off x="1619479" y="1981204"/>
            <a:ext cx="9735691" cy="2425543"/>
          </a:xfrm>
        </p:spPr>
        <p:txBody>
          <a:bodyPr>
            <a:normAutofit/>
          </a:bodyPr>
          <a:lstStyle/>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1-</a:t>
            </a:r>
            <a:r>
              <a:rPr lang="tr-TR" sz="1800" dirty="0">
                <a:latin typeface="Times New Roman" panose="02020603050405020304" pitchFamily="18" charset="0"/>
                <a:cs typeface="Times New Roman" panose="02020603050405020304" pitchFamily="18" charset="0"/>
              </a:rPr>
              <a:t> Mali (finansal) işlemler, hesapların işleyiş </a:t>
            </a:r>
            <a:r>
              <a:rPr lang="tr-TR" sz="1800" dirty="0" err="1">
                <a:latin typeface="Times New Roman" panose="02020603050405020304" pitchFamily="18" charset="0"/>
                <a:cs typeface="Times New Roman" panose="02020603050405020304" pitchFamily="18" charset="0"/>
              </a:rPr>
              <a:t>postülaları</a:t>
            </a:r>
            <a:r>
              <a:rPr lang="tr-TR" sz="1800" dirty="0">
                <a:latin typeface="Times New Roman" panose="02020603050405020304" pitchFamily="18" charset="0"/>
                <a:cs typeface="Times New Roman" panose="02020603050405020304" pitchFamily="18" charset="0"/>
              </a:rPr>
              <a:t>* ve bilanço denkliği</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2-</a:t>
            </a:r>
            <a:r>
              <a:rPr lang="tr-TR" sz="1800" dirty="0">
                <a:latin typeface="Times New Roman" panose="02020603050405020304" pitchFamily="18" charset="0"/>
                <a:cs typeface="Times New Roman" panose="02020603050405020304" pitchFamily="18" charset="0"/>
              </a:rPr>
              <a:t> Mali nitelikli bir olayın bilanço, gelir tablosu ve nakit akım tablosunu nasıl etkileyeceği</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3- </a:t>
            </a:r>
            <a:r>
              <a:rPr lang="tr-TR" sz="1800" dirty="0">
                <a:latin typeface="Times New Roman" panose="02020603050405020304" pitchFamily="18" charset="0"/>
                <a:cs typeface="Times New Roman" panose="02020603050405020304" pitchFamily="18" charset="0"/>
              </a:rPr>
              <a:t>Mali durum, faaliyet sonucu ve işletme değeri analizi</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4-</a:t>
            </a:r>
            <a:r>
              <a:rPr lang="tr-TR" sz="1800" dirty="0">
                <a:latin typeface="Times New Roman" panose="02020603050405020304" pitchFamily="18" charset="0"/>
                <a:cs typeface="Times New Roman" panose="02020603050405020304" pitchFamily="18" charset="0"/>
              </a:rPr>
              <a:t> Maliyet kavramı, büyüklüğü ve maliyet fonksiyonu</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5-</a:t>
            </a:r>
            <a:r>
              <a:rPr lang="tr-TR" sz="1800" dirty="0">
                <a:latin typeface="Times New Roman" panose="02020603050405020304" pitchFamily="18" charset="0"/>
                <a:cs typeface="Times New Roman" panose="02020603050405020304" pitchFamily="18" charset="0"/>
              </a:rPr>
              <a:t> Birim </a:t>
            </a:r>
            <a:r>
              <a:rPr lang="tr-TR" sz="1800" dirty="0" err="1">
                <a:latin typeface="Times New Roman" panose="02020603050405020304" pitchFamily="18" charset="0"/>
                <a:cs typeface="Times New Roman" panose="02020603050405020304" pitchFamily="18" charset="0"/>
              </a:rPr>
              <a:t>maliyetleme</a:t>
            </a:r>
            <a:endParaRPr lang="tr-TR" sz="18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6-</a:t>
            </a:r>
            <a:r>
              <a:rPr lang="tr-TR" sz="1800" dirty="0">
                <a:latin typeface="Times New Roman" panose="02020603050405020304" pitchFamily="18" charset="0"/>
                <a:cs typeface="Times New Roman" panose="02020603050405020304" pitchFamily="18" charset="0"/>
              </a:rPr>
              <a:t> Hangi kararda hangi maliyet büyüklüğü</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7- </a:t>
            </a:r>
            <a:r>
              <a:rPr lang="tr-TR" sz="1800" dirty="0">
                <a:latin typeface="Times New Roman" panose="02020603050405020304" pitchFamily="18" charset="0"/>
                <a:cs typeface="Times New Roman" panose="02020603050405020304" pitchFamily="18" charset="0"/>
              </a:rPr>
              <a:t>Stratejik kararlarda maliyet büyüklüğü</a:t>
            </a:r>
          </a:p>
        </p:txBody>
      </p:sp>
      <p:sp>
        <p:nvSpPr>
          <p:cNvPr id="4" name="Slayt Numarası Yer Tutucusu 3">
            <a:extLst>
              <a:ext uri="{FF2B5EF4-FFF2-40B4-BE49-F238E27FC236}">
                <a16:creationId xmlns:a16="http://schemas.microsoft.com/office/drawing/2014/main" id="{C21BEDB1-64EF-4D98-B147-C3E636BDC637}"/>
              </a:ext>
            </a:extLst>
          </p:cNvPr>
          <p:cNvSpPr>
            <a:spLocks noGrp="1"/>
          </p:cNvSpPr>
          <p:nvPr>
            <p:ph type="sldNum" sz="quarter" idx="12"/>
          </p:nvPr>
        </p:nvSpPr>
        <p:spPr/>
        <p:txBody>
          <a:bodyPr/>
          <a:lstStyle/>
          <a:p>
            <a:fld id="{2A013F82-EE5E-44EE-A61D-E31C6657F26F}" type="slidenum">
              <a:rPr lang="tr-TR" smtClean="0">
                <a:solidFill>
                  <a:prstClr val="black"/>
                </a:solidFill>
              </a:rPr>
              <a:pPr/>
              <a:t>8</a:t>
            </a:fld>
            <a:endParaRPr lang="tr-TR" dirty="0">
              <a:solidFill>
                <a:prstClr val="black"/>
              </a:solidFill>
            </a:endParaRPr>
          </a:p>
        </p:txBody>
      </p:sp>
    </p:spTree>
    <p:extLst>
      <p:ext uri="{BB962C8B-B14F-4D97-AF65-F5344CB8AC3E}">
        <p14:creationId xmlns:p14="http://schemas.microsoft.com/office/powerpoint/2010/main" val="1409402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404664"/>
            <a:ext cx="7374270" cy="527720"/>
          </a:xfrm>
        </p:spPr>
        <p:txBody>
          <a:bodyPr>
            <a:noAutofit/>
          </a:bodyPr>
          <a:lstStyle/>
          <a:p>
            <a:r>
              <a:rPr lang="tr-TR" altLang="tr-TR" sz="3200" dirty="0">
                <a:solidFill>
                  <a:schemeClr val="tx1"/>
                </a:solidFill>
                <a:latin typeface="Times New Roman" panose="02020603050405020304" pitchFamily="18" charset="0"/>
                <a:cs typeface="Times New Roman" panose="02020603050405020304" pitchFamily="18" charset="0"/>
              </a:rPr>
              <a:t>Muhasebe Nedir?</a:t>
            </a:r>
            <a:endParaRPr lang="tr-TR" sz="3200"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696598" y="1806766"/>
            <a:ext cx="9562641" cy="4718578"/>
          </a:xfrm>
        </p:spPr>
        <p:txBody>
          <a:bodyPr>
            <a:normAutofit/>
          </a:bodyPr>
          <a:lstStyle/>
          <a:p>
            <a:pPr marL="0" indent="0" algn="just">
              <a:buNone/>
            </a:pPr>
            <a:r>
              <a:rPr lang="tr-TR" sz="2000" dirty="0">
                <a:latin typeface="Times New Roman" panose="02020603050405020304" pitchFamily="18" charset="0"/>
                <a:cs typeface="Times New Roman" panose="02020603050405020304" pitchFamily="18" charset="0"/>
              </a:rPr>
              <a:t>Muhasebe işletme ile ilgili mali olaylarla şu dört süreçte ilgilenir:</a:t>
            </a: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r>
              <a:rPr lang="tr-TR" sz="2000" b="1" dirty="0">
                <a:latin typeface="Times New Roman" panose="02020603050405020304" pitchFamily="18" charset="0"/>
                <a:cs typeface="Times New Roman" panose="02020603050405020304" pitchFamily="18" charset="0"/>
              </a:rPr>
              <a:t>1)</a:t>
            </a:r>
            <a:r>
              <a:rPr lang="tr-TR" sz="2000" dirty="0">
                <a:latin typeface="Times New Roman" panose="02020603050405020304" pitchFamily="18" charset="0"/>
                <a:cs typeface="Times New Roman" panose="02020603050405020304" pitchFamily="18" charset="0"/>
              </a:rPr>
              <a:t> Belgeleri Nasıl </a:t>
            </a:r>
            <a:r>
              <a:rPr lang="tr-TR" sz="2000" b="1" dirty="0">
                <a:latin typeface="Times New Roman" panose="02020603050405020304" pitchFamily="18" charset="0"/>
                <a:cs typeface="Times New Roman" panose="02020603050405020304" pitchFamily="18" charset="0"/>
              </a:rPr>
              <a:t>Tespit</a:t>
            </a:r>
            <a:r>
              <a:rPr lang="tr-TR" sz="2000" dirty="0">
                <a:latin typeface="Times New Roman" panose="02020603050405020304" pitchFamily="18" charset="0"/>
                <a:cs typeface="Times New Roman" panose="02020603050405020304" pitchFamily="18" charset="0"/>
              </a:rPr>
              <a:t>  Edeceğiz?</a:t>
            </a:r>
          </a:p>
          <a:p>
            <a:pPr marL="0" indent="0" algn="just">
              <a:buNone/>
            </a:pPr>
            <a:r>
              <a:rPr lang="tr-TR" sz="2000" b="1" dirty="0">
                <a:latin typeface="Times New Roman" panose="02020603050405020304" pitchFamily="18" charset="0"/>
                <a:cs typeface="Times New Roman" panose="02020603050405020304" pitchFamily="18" charset="0"/>
              </a:rPr>
              <a:t>2)</a:t>
            </a:r>
            <a:r>
              <a:rPr lang="tr-TR" sz="2000" dirty="0">
                <a:latin typeface="Times New Roman" panose="02020603050405020304" pitchFamily="18" charset="0"/>
                <a:cs typeface="Times New Roman" panose="02020603050405020304" pitchFamily="18" charset="0"/>
              </a:rPr>
              <a:t> Belgeleri Nasıl </a:t>
            </a:r>
            <a:r>
              <a:rPr lang="tr-TR" sz="2000" b="1" dirty="0">
                <a:latin typeface="Times New Roman" panose="02020603050405020304" pitchFamily="18" charset="0"/>
                <a:cs typeface="Times New Roman" panose="02020603050405020304" pitchFamily="18" charset="0"/>
              </a:rPr>
              <a:t>Tasnif</a:t>
            </a:r>
            <a:r>
              <a:rPr lang="tr-TR" sz="2000" dirty="0">
                <a:latin typeface="Times New Roman" panose="02020603050405020304" pitchFamily="18" charset="0"/>
                <a:cs typeface="Times New Roman" panose="02020603050405020304" pitchFamily="18" charset="0"/>
              </a:rPr>
              <a:t> Edeceğiz?</a:t>
            </a:r>
          </a:p>
          <a:p>
            <a:pPr marL="0" indent="0" algn="just">
              <a:buNone/>
            </a:pPr>
            <a:r>
              <a:rPr lang="tr-TR" altLang="tr-TR" sz="2000" b="1" dirty="0">
                <a:latin typeface="Times New Roman" panose="02020603050405020304" pitchFamily="18" charset="0"/>
                <a:cs typeface="Times New Roman" panose="02020603050405020304" pitchFamily="18" charset="0"/>
              </a:rPr>
              <a:t>3)</a:t>
            </a:r>
            <a:r>
              <a:rPr lang="tr-TR" altLang="tr-TR" sz="2000" dirty="0">
                <a:latin typeface="Times New Roman" panose="02020603050405020304" pitchFamily="18" charset="0"/>
                <a:cs typeface="Times New Roman" panose="02020603050405020304" pitchFamily="18" charset="0"/>
              </a:rPr>
              <a:t> Muhasebe </a:t>
            </a:r>
            <a:r>
              <a:rPr lang="tr-TR" altLang="tr-TR" sz="2000" b="1" dirty="0">
                <a:latin typeface="Times New Roman" panose="02020603050405020304" pitchFamily="18" charset="0"/>
                <a:cs typeface="Times New Roman" panose="02020603050405020304" pitchFamily="18" charset="0"/>
              </a:rPr>
              <a:t>Kayıtlarını </a:t>
            </a:r>
            <a:r>
              <a:rPr lang="tr-TR" altLang="tr-TR" sz="2000" dirty="0">
                <a:latin typeface="Times New Roman" panose="02020603050405020304" pitchFamily="18" charset="0"/>
                <a:cs typeface="Times New Roman" panose="02020603050405020304" pitchFamily="18" charset="0"/>
              </a:rPr>
              <a:t>Nasıl Yapacağız?</a:t>
            </a:r>
          </a:p>
          <a:p>
            <a:pPr marL="0" indent="0" algn="just">
              <a:buNone/>
            </a:pPr>
            <a:r>
              <a:rPr lang="tr-TR" altLang="tr-TR" sz="2000" b="1" dirty="0">
                <a:latin typeface="Times New Roman" panose="02020603050405020304" pitchFamily="18" charset="0"/>
                <a:cs typeface="Times New Roman" panose="02020603050405020304" pitchFamily="18" charset="0"/>
              </a:rPr>
              <a:t>4)</a:t>
            </a:r>
            <a:r>
              <a:rPr lang="tr-TR" altLang="tr-TR" sz="2000" dirty="0">
                <a:latin typeface="Times New Roman" panose="02020603050405020304" pitchFamily="18" charset="0"/>
                <a:cs typeface="Times New Roman" panose="02020603050405020304" pitchFamily="18" charset="0"/>
              </a:rPr>
              <a:t> Elde Edilen Sonuçları Nasıl </a:t>
            </a:r>
            <a:r>
              <a:rPr lang="tr-TR" altLang="tr-TR" sz="2000" b="1" dirty="0">
                <a:latin typeface="Times New Roman" panose="02020603050405020304" pitchFamily="18" charset="0"/>
                <a:cs typeface="Times New Roman" panose="02020603050405020304" pitchFamily="18" charset="0"/>
              </a:rPr>
              <a:t>Raporlayacağız?</a:t>
            </a:r>
          </a:p>
          <a:p>
            <a:pPr marL="0" indent="0" algn="just">
              <a:buNone/>
            </a:pPr>
            <a:endParaRPr lang="tr-TR" altLang="tr-TR" sz="2000" b="1" dirty="0">
              <a:latin typeface="Times New Roman" panose="02020603050405020304" pitchFamily="18" charset="0"/>
              <a:cs typeface="Times New Roman" panose="02020603050405020304" pitchFamily="18" charset="0"/>
            </a:endParaRPr>
          </a:p>
          <a:p>
            <a:pPr marL="0" indent="0" algn="just">
              <a:buNone/>
            </a:pPr>
            <a:r>
              <a:rPr lang="tr-TR" altLang="tr-TR" sz="2000" dirty="0">
                <a:latin typeface="Times New Roman" panose="02020603050405020304" pitchFamily="18" charset="0"/>
                <a:cs typeface="Times New Roman" panose="02020603050405020304" pitchFamily="18" charset="0"/>
              </a:rPr>
              <a:t>Sorularına cevap bulmak için </a:t>
            </a:r>
          </a:p>
          <a:p>
            <a:pPr marL="0" indent="0" algn="ctr">
              <a:buNone/>
            </a:pPr>
            <a:r>
              <a:rPr lang="tr-TR" sz="2000" dirty="0">
                <a:latin typeface="Times New Roman" panose="02020603050405020304" pitchFamily="18" charset="0"/>
                <a:cs typeface="Times New Roman" panose="02020603050405020304" pitchFamily="18" charset="0"/>
              </a:rPr>
              <a:t>ŞİMDİ BUNLARI TEK TEK AÇIKLAYALIM</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9</a:t>
            </a:fld>
            <a:endParaRPr lang="tr-TR" dirty="0">
              <a:solidFill>
                <a:prstClr val="black"/>
              </a:solidFill>
            </a:endParaRPr>
          </a:p>
        </p:txBody>
      </p:sp>
    </p:spTree>
    <p:extLst>
      <p:ext uri="{BB962C8B-B14F-4D97-AF65-F5344CB8AC3E}">
        <p14:creationId xmlns:p14="http://schemas.microsoft.com/office/powerpoint/2010/main" val="774924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otalTime>5</TotalTime>
  <Words>715</Words>
  <Application>Microsoft Office PowerPoint</Application>
  <PresentationFormat>Geniş ekran</PresentationFormat>
  <Paragraphs>86</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10</vt:i4>
      </vt:variant>
    </vt:vector>
  </HeadingPairs>
  <TitlesOfParts>
    <vt:vector size="18" baseType="lpstr">
      <vt:lpstr>ＭＳ Ｐゴシック</vt:lpstr>
      <vt:lpstr>Arial</vt:lpstr>
      <vt:lpstr>Calibri</vt:lpstr>
      <vt:lpstr>Calibri Light</vt:lpstr>
      <vt:lpstr>Times New Roman</vt:lpstr>
      <vt:lpstr>Wingdings</vt:lpstr>
      <vt:lpstr>Office Teması</vt:lpstr>
      <vt:lpstr>h.t.</vt:lpstr>
      <vt:lpstr>Muhasebe Nedir?</vt:lpstr>
      <vt:lpstr>Muhasebe Nedir?</vt:lpstr>
      <vt:lpstr>Muhasebe Nedir?</vt:lpstr>
      <vt:lpstr>Muhasebe Nedir?</vt:lpstr>
      <vt:lpstr>Muhasebe Nedir?</vt:lpstr>
      <vt:lpstr>Muhasebe Nedir?</vt:lpstr>
      <vt:lpstr>Muhasebenin Amacı</vt:lpstr>
      <vt:lpstr>Muhasebe dersinin öğrenme çıktıları  (Learning Outcomes) </vt:lpstr>
      <vt:lpstr>Muhasebe Nedir?</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Tacirin Sorumlulukları</dc:title>
  <dc:creator>Taşınmaz</dc:creator>
  <cp:lastModifiedBy>Windows Kullanıcısı</cp:lastModifiedBy>
  <cp:revision>4</cp:revision>
  <dcterms:created xsi:type="dcterms:W3CDTF">2020-02-26T08:50:06Z</dcterms:created>
  <dcterms:modified xsi:type="dcterms:W3CDTF">2020-02-29T13:20:29Z</dcterms:modified>
</cp:coreProperties>
</file>