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pPr/>
              <a:t>4/29/2020</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pPr/>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4897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pPr/>
              <a:t>4/29/2020</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50639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pPr/>
              <a:t>4/29/2020</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60174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4/29/2020</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92171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pPr/>
              <a:t>4/29/2020</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40854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4/29/2020</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82165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4/29/2020</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67520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pPr/>
              <a:t>4/29/2020</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17873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pPr/>
              <a:t>4/29/2020</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55358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4/29/2020</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13149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4/29/2020</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24876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pPr/>
              <a:t>4/29/2020</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41503409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85" r:id="rId6"/>
    <p:sldLayoutId id="2147483681" r:id="rId7"/>
    <p:sldLayoutId id="2147483682" r:id="rId8"/>
    <p:sldLayoutId id="2147483683" r:id="rId9"/>
    <p:sldLayoutId id="2147483684"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3.amazonaws.com/academia.edu.documents/61817099/2._Turkmen-kanat-ulakbim_Turkish_Studies20200117-58793-10ddo3y.pdf?response-content-disposition=inline;%20filename=ORTA_ASYA_TURK_HALKLARINDA_KADIM_BIR_ATL.pdf&amp;X-Amz-Algorithm=AWS4-HMAC-SHA256&amp;X-Amz-Credential=ASIATUSBJ6BANSTDDAAS/20200418/us-east-1/s3/aws4_request&amp;X-Amz-Date=20200418T071421Z&amp;X-Amz-Expires=3600&amp;X-Amz-Security-Token=IQoJb3JpZ2luX2VjELX//////////wEaCXVzLWVhc3QtMSJHMEUCIQDiNCQj2tObb/2zSgUa8O3mVhPKH2h0qMXgC2tOr1Tt3QIgeCRRQF7/XKdw5PAwl7YDx66ouKXd5yN+pMrrsAC9od0qvQMIzv//////////ARAAGgwyNTAzMTg4MTEyMDAiDAMGBU+Lyhnccn4UtSqRA1qLj7/wIMOsvW2k/65W+XiicZ/1XqmsxGKmeW5CNYc9sHKsKwmUDTyNn6/1BU8349P/lMmh3PJuOtfkBR8qAHyhRRsKBw6ypWpm0e8eLlz+Nnylslq2yNX7iQE+fzkYNLRBqAExCSQFw0fbg+TeqLvKLjLM8r3cziVmDSpETv9oaZwvdCQrIRmgFFz5ORkwHOoaL1JYpHBpm8HKwbPNsVxSBnWWSnQue8GTnLShyDDJKf2pU+aBPxJ6gKiITwgIEfsyBGH1PQgyjmRHwTVTD/1Nbx0NmSNlxD5RICIzxAKZiI27KsXZPNmaWrcZQlExONfJzenUdfpdOLCLueIZK5E/MS0ahXYUl5gNUBGN6otUs2JS6D1YdmShfas24ZWZSqoe8Ny31IE7JvLp242x5KIpmlPHrRpL6+llc2YJXCOMBDbCcTsSI+NpBNjvh9zkgG1l/zhKdCmsyQq0QmhJp9TtVCXzkClhd5poNBqgaOdXRJ3/ICxlNmIAcSQi+09OKwZliaHhF7V7EICLkRYXRq9sMMWP6vQFOusBIjRTiQZJzam0OT3/Atu96kOnSPvIjtQ8lTunl3k/xfzlYD7CitWseI5z6BG0QYgFHbQqVSDdK4l+GVGgZETR6HA/a28ZGIm4Qm4RqTecSaFB5gehNPri1RfF2MhX+Q2FmkG31CxV2fSDTminqAA0mAD78uxL8TLmcRdBFE7MORJ2k0AnKhBcMvrrbtzzhoWmf1h5UDqDgwJEFsZs8UwuH/SERwxkZnIv9Rhrh9QBtUs9c2omXRK8KB08nQ0JdSPy8VxJjos8jhfRqI3ul793Gu+d/STGo0vGUKkq8XCIFvEZuu0583/0Hzh/JA==&amp;X-Amz-SignedHeaders=host&amp;X-Amz-Signature=e0d4291c531700a6511c9ed3317cf2d4f28385d5ed221e6301eaf4911f5a42e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açık hava, köpek, çayır, su içeren bir resim&#10;&#10;Açıklama otomatik olarak oluşturuldu">
            <a:extLst>
              <a:ext uri="{FF2B5EF4-FFF2-40B4-BE49-F238E27FC236}">
                <a16:creationId xmlns:a16="http://schemas.microsoft.com/office/drawing/2014/main" xmlns="" id="{2AE446B9-4D73-4E73-9A6B-A06B23DDEA6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9091" r="9091"/>
          <a:stretch/>
        </p:blipFill>
        <p:spPr>
          <a:xfrm>
            <a:off x="0" y="0"/>
            <a:ext cx="12192000" cy="6858000"/>
          </a:xfrm>
          <a:prstGeom prst="rect">
            <a:avLst/>
          </a:prstGeom>
        </p:spPr>
      </p:pic>
      <p:sp>
        <p:nvSpPr>
          <p:cNvPr id="17" name="Rectangle 12">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Metin kutusu 5">
            <a:extLst>
              <a:ext uri="{FF2B5EF4-FFF2-40B4-BE49-F238E27FC236}">
                <a16:creationId xmlns:a16="http://schemas.microsoft.com/office/drawing/2014/main" xmlns="" id="{478D3BA5-B172-4FCA-A19B-B490CF6FB59B}"/>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100" b="1" dirty="0">
                <a:latin typeface="+mj-lt"/>
                <a:ea typeface="+mj-ea"/>
                <a:cs typeface="+mj-cs"/>
              </a:rPr>
              <a:t>TÜRK TARİHİNDE SPOR(ORTA ASYA , ANADOLU)</a:t>
            </a:r>
            <a:endParaRPr lang="en-US" sz="5100" dirty="0">
              <a:latin typeface="+mj-lt"/>
              <a:ea typeface="+mj-ea"/>
              <a:cs typeface="+mj-cs"/>
            </a:endParaRPr>
          </a:p>
        </p:txBody>
      </p:sp>
      <p:sp>
        <p:nvSpPr>
          <p:cNvPr id="15" name="Rectangle: Rounded Corners 14">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783770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kişi, spor, oyuncu, oyun içeren bir resim&#10;&#10;Açıklama otomatik olarak oluşturuldu">
            <a:extLst>
              <a:ext uri="{FF2B5EF4-FFF2-40B4-BE49-F238E27FC236}">
                <a16:creationId xmlns:a16="http://schemas.microsoft.com/office/drawing/2014/main" xmlns="" id="{F5ABA0A6-215E-403E-A07A-C0100393DD38}"/>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l="11111"/>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61936BDA-6B13-45E3-AB1B-403D5D2537D6}"/>
              </a:ext>
            </a:extLst>
          </p:cNvPr>
          <p:cNvSpPr>
            <a:spLocks noGrp="1"/>
          </p:cNvSpPr>
          <p:nvPr>
            <p:ph type="title"/>
          </p:nvPr>
        </p:nvSpPr>
        <p:spPr>
          <a:xfrm>
            <a:off x="841249" y="941832"/>
            <a:ext cx="10506456" cy="2057400"/>
          </a:xfrm>
        </p:spPr>
        <p:txBody>
          <a:bodyPr anchor="b">
            <a:normAutofit/>
          </a:bodyPr>
          <a:lstStyle/>
          <a:p>
            <a:r>
              <a:rPr lang="tr-TR" sz="5000" b="1"/>
              <a:t>GÜREŞ</a:t>
            </a:r>
          </a:p>
        </p:txBody>
      </p:sp>
      <p:sp>
        <p:nvSpPr>
          <p:cNvPr id="14"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2030EAB1-9793-4341-9494-873D93666C14}"/>
              </a:ext>
            </a:extLst>
          </p:cNvPr>
          <p:cNvSpPr>
            <a:spLocks noGrp="1"/>
          </p:cNvSpPr>
          <p:nvPr>
            <p:ph idx="1"/>
          </p:nvPr>
        </p:nvSpPr>
        <p:spPr>
          <a:xfrm>
            <a:off x="841248" y="3502152"/>
            <a:ext cx="10506456" cy="2670048"/>
          </a:xfrm>
        </p:spPr>
        <p:txBody>
          <a:bodyPr>
            <a:normAutofit/>
          </a:bodyPr>
          <a:lstStyle/>
          <a:p>
            <a:pPr>
              <a:lnSpc>
                <a:spcPct val="100000"/>
              </a:lnSpc>
            </a:pPr>
            <a:r>
              <a:rPr lang="tr-TR" sz="1700"/>
              <a:t>Güreş, insanlık ile özdeş şekilde bugüne kadar var olduğu söylenebilir. Diğer bir ifadeyle hemen hemen her kültürün bünyesine nüfus etmiş dünyanın en eski sporlarından bir tanesidir</a:t>
            </a:r>
          </a:p>
          <a:p>
            <a:pPr>
              <a:lnSpc>
                <a:spcPct val="100000"/>
              </a:lnSpc>
            </a:pPr>
            <a:r>
              <a:rPr lang="tr-TR" sz="1700"/>
              <a:t>Güreşin Türk kültür tarihinde büyük yeri olması nedeniyle Türklerin örflerine ve geleneklerine de girmiştir. Ayrıca çeşitli yörelerde farklı şekillerde yapılmış ve yapılmaktadır </a:t>
            </a:r>
          </a:p>
          <a:p>
            <a:pPr>
              <a:lnSpc>
                <a:spcPct val="100000"/>
              </a:lnSpc>
            </a:pPr>
            <a:r>
              <a:rPr lang="tr-TR" sz="1700"/>
              <a:t>Dahası, güreş Türkler için bir spor olmaktan öte gerek düğün gerek milli törenlerde düzenlenerek, kültür simgesi olarak görülmektedir </a:t>
            </a:r>
          </a:p>
          <a:p>
            <a:pPr>
              <a:lnSpc>
                <a:spcPct val="100000"/>
              </a:lnSpc>
            </a:pPr>
            <a:r>
              <a:rPr lang="tr-TR" sz="1700"/>
              <a:t>Dolayısıyla güreş, tarihi süreç ile ortaya çıkan, yağlı, aba ve şalvar güreşleri gibi farklı formlarını da bünyesinde barındıran spor dalıdır</a:t>
            </a:r>
          </a:p>
        </p:txBody>
      </p:sp>
    </p:spTree>
    <p:extLst>
      <p:ext uri="{BB962C8B-B14F-4D97-AF65-F5344CB8AC3E}">
        <p14:creationId xmlns:p14="http://schemas.microsoft.com/office/powerpoint/2010/main" xmlns="" val="403427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ayır, kişi, açık hava, spor içeren bir resim&#10;&#10;Açıklama otomatik olarak oluşturuldu">
            <a:extLst>
              <a:ext uri="{FF2B5EF4-FFF2-40B4-BE49-F238E27FC236}">
                <a16:creationId xmlns:a16="http://schemas.microsoft.com/office/drawing/2014/main" xmlns="" id="{5E6DF4AF-3944-43BA-945D-04BCA11270E2}"/>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t="2445" b="12968"/>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56AE6B41-35BC-4CAB-AC2E-2BA2F191E7FC}"/>
              </a:ext>
            </a:extLst>
          </p:cNvPr>
          <p:cNvSpPr>
            <a:spLocks noGrp="1"/>
          </p:cNvSpPr>
          <p:nvPr>
            <p:ph type="title"/>
          </p:nvPr>
        </p:nvSpPr>
        <p:spPr>
          <a:xfrm>
            <a:off x="841249" y="941832"/>
            <a:ext cx="10506456" cy="2057400"/>
          </a:xfrm>
        </p:spPr>
        <p:txBody>
          <a:bodyPr anchor="b">
            <a:normAutofit/>
          </a:bodyPr>
          <a:lstStyle/>
          <a:p>
            <a:r>
              <a:rPr lang="tr-TR" sz="5000" b="1"/>
              <a:t>YAĞLI GÜREŞ</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09C67540-7E29-4883-A95E-AB6BF838B73E}"/>
              </a:ext>
            </a:extLst>
          </p:cNvPr>
          <p:cNvSpPr>
            <a:spLocks noGrp="1"/>
          </p:cNvSpPr>
          <p:nvPr>
            <p:ph idx="1"/>
          </p:nvPr>
        </p:nvSpPr>
        <p:spPr>
          <a:xfrm>
            <a:off x="841248" y="3502152"/>
            <a:ext cx="10506456" cy="2670048"/>
          </a:xfrm>
        </p:spPr>
        <p:txBody>
          <a:bodyPr>
            <a:normAutofit/>
          </a:bodyPr>
          <a:lstStyle/>
          <a:p>
            <a:r>
              <a:rPr lang="tr-TR" sz="2000"/>
              <a:t>Yağlı güreşlerin 4500 yıl önce eski toplumlar tarafından yapıldığı söylenebilir. </a:t>
            </a:r>
          </a:p>
          <a:p>
            <a:r>
              <a:rPr lang="tr-TR" sz="2000"/>
              <a:t>Dahası dünyanın en eski spor organizasyonlarından bir tanesi olan Kırkpınar Yağlı Güreşleri’nin pek çok manevi değerleri bünyesinde barındıran bir organizasyon olduğu söylenebilir </a:t>
            </a:r>
          </a:p>
          <a:p>
            <a:endParaRPr lang="tr-TR" sz="2000"/>
          </a:p>
        </p:txBody>
      </p:sp>
    </p:spTree>
    <p:extLst>
      <p:ext uri="{BB962C8B-B14F-4D97-AF65-F5344CB8AC3E}">
        <p14:creationId xmlns:p14="http://schemas.microsoft.com/office/powerpoint/2010/main" xmlns="" val="3088325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ayır, açık hava, kişi, frizbi içeren bir resim&#10;&#10;Açıklama otomatik olarak oluşturuldu">
            <a:extLst>
              <a:ext uri="{FF2B5EF4-FFF2-40B4-BE49-F238E27FC236}">
                <a16:creationId xmlns:a16="http://schemas.microsoft.com/office/drawing/2014/main" xmlns="" id="{A1C84006-E48D-40F1-A2E3-EE3514A6D161}"/>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t="9030" b="15970"/>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C8BBBB9E-E6FB-4D0D-88E0-9D3D6106D416}"/>
              </a:ext>
            </a:extLst>
          </p:cNvPr>
          <p:cNvSpPr>
            <a:spLocks noGrp="1"/>
          </p:cNvSpPr>
          <p:nvPr>
            <p:ph type="title"/>
          </p:nvPr>
        </p:nvSpPr>
        <p:spPr>
          <a:xfrm>
            <a:off x="841249" y="941832"/>
            <a:ext cx="10506456" cy="2057400"/>
          </a:xfrm>
        </p:spPr>
        <p:txBody>
          <a:bodyPr anchor="b">
            <a:normAutofit/>
          </a:bodyPr>
          <a:lstStyle/>
          <a:p>
            <a:r>
              <a:rPr lang="tr-TR" sz="5000" b="1"/>
              <a:t>ABA GÜREŞİ</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6E63DBF7-F004-4EBF-9345-56C91DBA783A}"/>
              </a:ext>
            </a:extLst>
          </p:cNvPr>
          <p:cNvSpPr>
            <a:spLocks noGrp="1"/>
          </p:cNvSpPr>
          <p:nvPr>
            <p:ph idx="1"/>
          </p:nvPr>
        </p:nvSpPr>
        <p:spPr>
          <a:xfrm>
            <a:off x="841248" y="3502152"/>
            <a:ext cx="10506456" cy="2670048"/>
          </a:xfrm>
        </p:spPr>
        <p:txBody>
          <a:bodyPr>
            <a:normAutofit/>
          </a:bodyPr>
          <a:lstStyle/>
          <a:p>
            <a:pPr>
              <a:lnSpc>
                <a:spcPct val="100000"/>
              </a:lnSpc>
            </a:pPr>
            <a:r>
              <a:rPr lang="tr-TR" sz="1600"/>
              <a:t>Aba güreşi sadece Anadolu’da kullanılan bir ifade olmakla beraber Asya Türk toplumları tarafından Uluttuk, Balban Küröş ve Çapan olarak adlandırılmaktadır </a:t>
            </a:r>
          </a:p>
          <a:p>
            <a:pPr>
              <a:lnSpc>
                <a:spcPct val="100000"/>
              </a:lnSpc>
            </a:pPr>
            <a:r>
              <a:rPr lang="tr-TR" sz="1600"/>
              <a:t>Aba güreşi bünyesinde “aba”, “kuşak”, “şort” ve “köynek” motiflerini barındırmaktadır. Aba; kolsuz, omuz ve sırt bölgeleri deri ile kaplanmış, keçi kılı, deve tüyü ya da dövme yünden yapılan kalın kumaştır</a:t>
            </a:r>
          </a:p>
          <a:p>
            <a:pPr>
              <a:lnSpc>
                <a:spcPct val="100000"/>
              </a:lnSpc>
            </a:pPr>
            <a:r>
              <a:rPr lang="tr-TR" sz="1600"/>
              <a:t>Kuşak ise; güreşçinin göbek hizasında bağladığı yün, keten, kendir ya da pamuktan yapılan bir kumaştır</a:t>
            </a:r>
          </a:p>
          <a:p>
            <a:pPr>
              <a:lnSpc>
                <a:spcPct val="100000"/>
              </a:lnSpc>
            </a:pPr>
            <a:r>
              <a:rPr lang="tr-TR" sz="1600"/>
              <a:t>Şort; kıldan dokunan ve sporcunun diz üzerinden beline kadar giydiği elbise olarak tanımlanabilir </a:t>
            </a:r>
          </a:p>
          <a:p>
            <a:pPr>
              <a:lnSpc>
                <a:spcPct val="100000"/>
              </a:lnSpc>
            </a:pPr>
            <a:r>
              <a:rPr lang="tr-TR" sz="1600"/>
              <a:t>Son olarak ise aba güreşinde kullanılan “köynek”i abanın altına giyilen genellikle beyaz renkte yarım kol şeklindeki bir giyim unsuru olarak nitelendirilebilir</a:t>
            </a:r>
          </a:p>
        </p:txBody>
      </p:sp>
    </p:spTree>
    <p:extLst>
      <p:ext uri="{BB962C8B-B14F-4D97-AF65-F5344CB8AC3E}">
        <p14:creationId xmlns:p14="http://schemas.microsoft.com/office/powerpoint/2010/main" xmlns="" val="9916904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ayır, kişi, adam, açık hava içeren bir resim&#10;&#10;Açıklama otomatik olarak oluşturuldu">
            <a:extLst>
              <a:ext uri="{FF2B5EF4-FFF2-40B4-BE49-F238E27FC236}">
                <a16:creationId xmlns:a16="http://schemas.microsoft.com/office/drawing/2014/main" xmlns="" id="{19E66636-0D32-4214-BDED-7996D5A41056}"/>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t="1316"/>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4C19A416-F67C-4D4F-8CFB-064298BF1D5D}"/>
              </a:ext>
            </a:extLst>
          </p:cNvPr>
          <p:cNvSpPr>
            <a:spLocks noGrp="1"/>
          </p:cNvSpPr>
          <p:nvPr>
            <p:ph type="title"/>
          </p:nvPr>
        </p:nvSpPr>
        <p:spPr>
          <a:xfrm>
            <a:off x="841249" y="941832"/>
            <a:ext cx="10506456" cy="2057400"/>
          </a:xfrm>
        </p:spPr>
        <p:txBody>
          <a:bodyPr anchor="b">
            <a:normAutofit/>
          </a:bodyPr>
          <a:lstStyle/>
          <a:p>
            <a:r>
              <a:rPr lang="tr-TR" sz="5000" b="1"/>
              <a:t>ŞALVAR</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89247D28-7F6F-4BED-9E30-C95795E59C45}"/>
              </a:ext>
            </a:extLst>
          </p:cNvPr>
          <p:cNvSpPr>
            <a:spLocks noGrp="1"/>
          </p:cNvSpPr>
          <p:nvPr>
            <p:ph idx="1"/>
          </p:nvPr>
        </p:nvSpPr>
        <p:spPr>
          <a:xfrm>
            <a:off x="841248" y="3502152"/>
            <a:ext cx="10506456" cy="2670048"/>
          </a:xfrm>
        </p:spPr>
        <p:txBody>
          <a:bodyPr>
            <a:normAutofit/>
          </a:bodyPr>
          <a:lstStyle/>
          <a:p>
            <a:r>
              <a:rPr lang="tr-TR" sz="2000"/>
              <a:t>İlk olarak Tıva Türklerinde M.S. 9. yy.da rastlanılmıştır.</a:t>
            </a:r>
          </a:p>
          <a:p>
            <a:r>
              <a:rPr lang="tr-TR" sz="2000"/>
              <a:t>Şalvar güreşi; adını giysisinden alan ve keçi kılından sağlamca dokuma, diz kapağı üstü şort uzunluğunda ki bir kıyafetle yapılan geleneksel bir güreştir .Türkiye’de şalvar güreşi iki farklı şekilde organize edilmektedir. Federasyonun ya da İl müdürlüklerinin tertiplediği resmi müsabakalar ve resmi müsabakaların dışında gerçek ya da tüzel kişiler tarafından düzenlenen müsabakalar şeklinde kategori edilmektedir </a:t>
            </a:r>
          </a:p>
        </p:txBody>
      </p:sp>
    </p:spTree>
    <p:extLst>
      <p:ext uri="{BB962C8B-B14F-4D97-AF65-F5344CB8AC3E}">
        <p14:creationId xmlns:p14="http://schemas.microsoft.com/office/powerpoint/2010/main" xmlns="" val="424312892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açık hava, çayır, at, hayvan içeren bir resim&#10;&#10;Açıklama otomatik olarak oluşturuldu">
            <a:extLst>
              <a:ext uri="{FF2B5EF4-FFF2-40B4-BE49-F238E27FC236}">
                <a16:creationId xmlns:a16="http://schemas.microsoft.com/office/drawing/2014/main" xmlns="" id="{5BC3C876-459E-4850-8BEA-388190EF4DB9}"/>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000A31B4-7FBE-4704-A364-9E10B0EACECB}"/>
              </a:ext>
            </a:extLst>
          </p:cNvPr>
          <p:cNvSpPr>
            <a:spLocks noGrp="1"/>
          </p:cNvSpPr>
          <p:nvPr>
            <p:ph type="title"/>
          </p:nvPr>
        </p:nvSpPr>
        <p:spPr>
          <a:xfrm>
            <a:off x="841249" y="941832"/>
            <a:ext cx="10506456" cy="2057400"/>
          </a:xfrm>
        </p:spPr>
        <p:txBody>
          <a:bodyPr anchor="b">
            <a:normAutofit/>
          </a:bodyPr>
          <a:lstStyle/>
          <a:p>
            <a:r>
              <a:rPr lang="tr-TR" sz="5000" b="1"/>
              <a:t>UKURUK SALMAY YARIŞI</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DFB2DC45-99B5-4306-8FAE-36918702EDC4}"/>
              </a:ext>
            </a:extLst>
          </p:cNvPr>
          <p:cNvSpPr>
            <a:spLocks noGrp="1"/>
          </p:cNvSpPr>
          <p:nvPr>
            <p:ph idx="1"/>
          </p:nvPr>
        </p:nvSpPr>
        <p:spPr>
          <a:xfrm>
            <a:off x="841248" y="3502152"/>
            <a:ext cx="10506456" cy="2670048"/>
          </a:xfrm>
        </p:spPr>
        <p:txBody>
          <a:bodyPr>
            <a:normAutofit/>
          </a:bodyPr>
          <a:lstStyle/>
          <a:p>
            <a:pPr>
              <a:lnSpc>
                <a:spcPct val="100000"/>
              </a:lnSpc>
            </a:pPr>
            <a:r>
              <a:rPr lang="tr-TR" sz="1700"/>
              <a:t>Ukuruk salmay yarışı, yabani veya şimdilerde olduğu gibi yarı yabani yetişkin atları adı geçen sırıkla yakalama yarışına denilmektedir. 3-5 yılkı çobanları bir araya geldiğinde, her çoban kendi yılkı sürüsü içinden semiz, tüyleri parlayan, başı dik, yerinde duramayıp sürekli sağa – sola koşup zıplayan, diğer aygırla saldırarak sindirmiş dominant bir aygırı seçerler. Çobanlar kendi sürüsünden seçtiği ata ile yarışamaz, diğer yılkı sürüsünün çobanı ancak yakalama yarışına katılabilmektedir. Her çoban diğer yılkı sürüsü çobanının seçtiği atla yarışmaktadır. </a:t>
            </a:r>
          </a:p>
          <a:p>
            <a:pPr>
              <a:lnSpc>
                <a:spcPct val="100000"/>
              </a:lnSpc>
            </a:pPr>
            <a:r>
              <a:rPr lang="tr-TR" sz="1700"/>
              <a:t>Sonra çobanların hepsi birden bindikleri atlarla diğer yılkının içinden seçilmiş hırçın yabani atın peşine ellerindeki ukurukları ile birlikte düşerler Kim önce ukuruk salıp atı yakalar, üzerine binip durabilir, sakinleştir ve o ata bundan böyle eyer vurulacağını kabullendirebilir ise oyunun galibi sayılmaktadır</a:t>
            </a:r>
          </a:p>
        </p:txBody>
      </p:sp>
    </p:spTree>
    <p:extLst>
      <p:ext uri="{BB962C8B-B14F-4D97-AF65-F5344CB8AC3E}">
        <p14:creationId xmlns:p14="http://schemas.microsoft.com/office/powerpoint/2010/main" xmlns="" val="299433438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709F518-AF72-4F4B-8AD4-0C2DDA759E9B}"/>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xmlns="" id="{CADF4FC3-C73D-4AD0-B1AF-9AEBA34B4AEC}"/>
              </a:ext>
            </a:extLst>
          </p:cNvPr>
          <p:cNvSpPr>
            <a:spLocks noGrp="1"/>
          </p:cNvSpPr>
          <p:nvPr>
            <p:ph idx="1"/>
          </p:nvPr>
        </p:nvSpPr>
        <p:spPr/>
        <p:txBody>
          <a:bodyPr>
            <a:normAutofit fontScale="47500" lnSpcReduction="20000"/>
          </a:bodyPr>
          <a:lstStyle/>
          <a:p>
            <a:r>
              <a:rPr lang="tr-TR" dirty="0">
                <a:hlinkClick r:id="rId2"/>
              </a:rPr>
              <a:t>https://s3.amazonaws.com/academia.edu.documents/61817099/2._Turkmen-kanat-ulakbim_Turkish_Studies20200117-58793-10ddo3y.pdf?response-content-disposition=inline%3B%20filename%3DORTA_ASYA_TURK_HALKLARINDA_KADIM_BIR_ATL.pdf&amp;X-Amz-Algorithm=AWS4-HMAC-SHA256&amp;X-Amz-Credential=ASIATUSBJ6BANSTDDAAS%2F20200418%2Fus-east-1%2Fs3%2Faws4_request&amp;X-Amz-Date=20200418T071421Z&amp;X-Amz-Expires=3600&amp;X-Amz-Security-Token=IQoJb3JpZ2luX2VjELX%2F%2F%2F%2F%2F%2F%2F%2F%2F%2FwEaCXVzLWVhc3QtMSJHMEUCIQDiNCQj2tObb%2F2zSgUa8O3mVhPKH2h0qMXgC2tOr1Tt3QIgeCRRQF7%2FXKdw5PAwl7YDx66ouKXd5yN%2BpMrrsAC9od0qvQMIzv%2F%2F%2F%2F%2F%2F%2F%2F%2F%2FARAAGgwyNTAzMTg4MTEyMDAiDAMGBU%2BLyhnccn4UtSqRA1qLj7%2FwIMOsvW2k%2F65W%2BXiicZ%2F1XqmsxGKmeW5CNYc9sHKsKwmUDTyNn6%2F1BU8349P%2FlMmh3PJuOtfkBR8qAHyhRRsKBw6ypWpm0e8eLlz%2BNnylslq2yNX7iQE%2BfzkYNLRBqAExCSQFw0fbg%2BTeqLvKLjLM8r3cziVmDSpETv9oaZwvdCQrIRmgFFz5ORkwHOoaL1JYpHBpm8HKwbPNsVxSBnWWSnQue8GTnLShyDDJKf2pU%2BaBPxJ6gKiITwgIEfsyBGH1PQgyjmRHwTVTD%2F1Nbx0NmSNlxD5RICIzxAKZiI27KsXZPNmaWrcZQlExONfJzenUdfpdOLCLueIZK5E%2FMS0ahXYUl5gNUBGN6otUs2JS6D1YdmShfas24ZWZSqoe8Ny31IE7JvLp242x5KIpmlPHrRpL6%2Bllc2YJXCOMBDbCcTsSI%2BNpBNjvh9zkgG1l%2FzhKdCmsyQq0QmhJp9TtVCXzkClhd5poNBqgaOdXRJ3%2FICxlNmIAcSQi%2B09OKwZliaHhF7V7EICLkRYXRq9sMMWP6vQFOusBIjRTiQZJzam0OT3%2FAtu96kOnSPvIjtQ8lTunl3k%2FxfzlYD7CitWseI5z6BG0QYgFHbQqVSDdK4l%2BGVGgZETR6HA%2Fa28ZGIm4Qm4RqTecSaFB5gehNPri1RfF2MhX%2BQ2FmkG31CxV2fSDTminqAA0mAD78uxL8TLmcRdBFE7MORJ2k0AnKhBcMvrrbtzzhoWmf1h5UDqDgwJEFsZs8UwuH%2FSERwxkZnIv9Rhrh9QBtUs9c2omXRK8KB08nQ0JdSPy8VxJjos8jhfRqI3ul793Gu%2Bd%2FSTGo0vGUKkq8XCIFvEZuu0583%2F0Hzh%2FJA%3D%3D&amp;X-Amz-SignedHeaders=host&amp;X-Amz-Signature=e0d4291c531700a6511c9ed3317cf2d4f28385d5ed221e6301eaf4911f5a42e0</a:t>
            </a:r>
            <a:endParaRPr lang="tr-TR" dirty="0"/>
          </a:p>
        </p:txBody>
      </p:sp>
    </p:spTree>
    <p:extLst>
      <p:ext uri="{BB962C8B-B14F-4D97-AF65-F5344CB8AC3E}">
        <p14:creationId xmlns:p14="http://schemas.microsoft.com/office/powerpoint/2010/main" xmlns="" val="97036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sim 12" descr="açık hava, su, köpek, kar içeren bir resim&#10;&#10;Açıklama otomatik olarak oluşturuldu">
            <a:extLst>
              <a:ext uri="{FF2B5EF4-FFF2-40B4-BE49-F238E27FC236}">
                <a16:creationId xmlns:a16="http://schemas.microsoft.com/office/drawing/2014/main" xmlns="" id="{A4AA573C-9BDA-4C32-B713-982C0C05F38F}"/>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r="1334"/>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5110850E-CB2C-4D79-A457-AAA7647EB9F4}"/>
              </a:ext>
            </a:extLst>
          </p:cNvPr>
          <p:cNvSpPr>
            <a:spLocks noGrp="1"/>
          </p:cNvSpPr>
          <p:nvPr>
            <p:ph type="title"/>
          </p:nvPr>
        </p:nvSpPr>
        <p:spPr>
          <a:xfrm>
            <a:off x="841249" y="941832"/>
            <a:ext cx="10506456" cy="2057400"/>
          </a:xfrm>
        </p:spPr>
        <p:txBody>
          <a:bodyPr anchor="b">
            <a:normAutofit/>
          </a:bodyPr>
          <a:lstStyle/>
          <a:p>
            <a:r>
              <a:rPr lang="tr-TR" sz="4600" b="1"/>
              <a:t>ORTA ASYADA SPORTİF FAALİYETLER</a:t>
            </a:r>
            <a:r>
              <a:rPr lang="tr-TR" sz="4600"/>
              <a:t/>
            </a:r>
            <a:br>
              <a:rPr lang="tr-TR" sz="4600"/>
            </a:br>
            <a:r>
              <a:rPr lang="tr-TR" sz="4600" b="1" i="1" u="sng"/>
              <a:t>ATLI CİRİT</a:t>
            </a:r>
          </a:p>
        </p:txBody>
      </p:sp>
      <p:sp>
        <p:nvSpPr>
          <p:cNvPr id="32" name="Rectangle 3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F06EC4EA-9FBF-44A4-8765-ABC9FE6F7285}"/>
              </a:ext>
            </a:extLst>
          </p:cNvPr>
          <p:cNvSpPr>
            <a:spLocks noGrp="1"/>
          </p:cNvSpPr>
          <p:nvPr>
            <p:ph idx="1"/>
          </p:nvPr>
        </p:nvSpPr>
        <p:spPr>
          <a:xfrm>
            <a:off x="841248" y="3502152"/>
            <a:ext cx="10506456" cy="2670048"/>
          </a:xfrm>
        </p:spPr>
        <p:txBody>
          <a:bodyPr>
            <a:normAutofit/>
          </a:bodyPr>
          <a:lstStyle/>
          <a:p>
            <a:r>
              <a:rPr lang="tr-TR" sz="2000"/>
              <a:t>Atlı cirit sporu Orta Asya’dan günümüze kadar Türklerin yüzyıllardan beri oynadıkları ata sporudur</a:t>
            </a:r>
          </a:p>
          <a:p>
            <a:r>
              <a:rPr lang="tr-TR" sz="2000"/>
              <a:t>Cirit oyununda yaralananlar hatta ölenler olmasına rağmen bu sporun halk tarından da oynandığı dolayısıyla da günümüze kadar geldiği ifade edilebilir</a:t>
            </a:r>
          </a:p>
        </p:txBody>
      </p:sp>
    </p:spTree>
    <p:extLst>
      <p:ext uri="{BB962C8B-B14F-4D97-AF65-F5344CB8AC3E}">
        <p14:creationId xmlns:p14="http://schemas.microsoft.com/office/powerpoint/2010/main" xmlns="" val="153222555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açık hava, kar, kızak, kayak içeren bir resim&#10;&#10;Açıklama otomatik olarak oluşturuldu">
            <a:extLst>
              <a:ext uri="{FF2B5EF4-FFF2-40B4-BE49-F238E27FC236}">
                <a16:creationId xmlns:a16="http://schemas.microsoft.com/office/drawing/2014/main" xmlns="" id="{4AFBDE14-A3EE-4E15-89B0-5355CC2612D9}"/>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t="442"/>
          <a:stretch/>
        </p:blipFill>
        <p:spPr>
          <a:xfrm>
            <a:off x="20" y="10"/>
            <a:ext cx="12191979" cy="6857990"/>
          </a:xfrm>
          <a:prstGeom prst="rect">
            <a:avLst/>
          </a:prstGeom>
        </p:spPr>
      </p:pic>
      <p:sp>
        <p:nvSpPr>
          <p:cNvPr id="28"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CD3AB4BE-C091-4C3B-8E01-514056AF1689}"/>
              </a:ext>
            </a:extLst>
          </p:cNvPr>
          <p:cNvSpPr>
            <a:spLocks noGrp="1"/>
          </p:cNvSpPr>
          <p:nvPr>
            <p:ph idx="1"/>
          </p:nvPr>
        </p:nvSpPr>
        <p:spPr>
          <a:xfrm>
            <a:off x="841248" y="3502152"/>
            <a:ext cx="10506456" cy="2670048"/>
          </a:xfrm>
        </p:spPr>
        <p:txBody>
          <a:bodyPr>
            <a:noAutofit/>
          </a:bodyPr>
          <a:lstStyle/>
          <a:p>
            <a:pPr>
              <a:lnSpc>
                <a:spcPct val="100000"/>
              </a:lnSpc>
            </a:pPr>
            <a:r>
              <a:rPr lang="tr-TR" sz="1600" b="1" dirty="0"/>
              <a:t>Atlı cirit oyununun oynaması için geniş ve düz bir alan, cirit sopası, dayanıklı bir at ve </a:t>
            </a:r>
            <a:r>
              <a:rPr lang="tr-TR" sz="1600" b="1" dirty="0" err="1"/>
              <a:t>çevgan</a:t>
            </a:r>
            <a:r>
              <a:rPr lang="tr-TR" sz="1600" b="1" dirty="0"/>
              <a:t> gereklidir </a:t>
            </a:r>
          </a:p>
          <a:p>
            <a:pPr>
              <a:lnSpc>
                <a:spcPct val="100000"/>
              </a:lnSpc>
            </a:pPr>
            <a:r>
              <a:rPr lang="tr-TR" sz="1600" b="1" dirty="0"/>
              <a:t>Altışar, sekizer yada on ikişer dizilen iki takımın birbirleri ile çekiştiği bu oyun en az 40 en fazla 120 metre genişliğinde bir alanda oynanmaktadır</a:t>
            </a:r>
          </a:p>
          <a:p>
            <a:pPr>
              <a:lnSpc>
                <a:spcPct val="100000"/>
              </a:lnSpc>
            </a:pPr>
            <a:r>
              <a:rPr lang="tr-TR" sz="1600" b="1" dirty="0"/>
              <a:t>Atlı cirit sporu 35 dakikalık 2 devreden toplamda 70 dakikalık sürede oynanmaktadır </a:t>
            </a:r>
          </a:p>
          <a:p>
            <a:pPr>
              <a:lnSpc>
                <a:spcPct val="100000"/>
              </a:lnSpc>
            </a:pPr>
            <a:r>
              <a:rPr lang="tr-TR" sz="1600" b="1" dirty="0"/>
              <a:t>Her müsabakanın sonunda galip gelen takıma 3, müsabaka süresi tamamlanarak mağlup olan takıma 1, hükmen yenik sayılan takıma ise 0 puan verilmektedir. Ayrıca, bu oyunda asıl amaç olabildiğince fazla cirit isabet ettirmektir </a:t>
            </a:r>
          </a:p>
          <a:p>
            <a:pPr>
              <a:lnSpc>
                <a:spcPct val="100000"/>
              </a:lnSpc>
            </a:pPr>
            <a:r>
              <a:rPr lang="tr-TR" sz="1600" b="1" dirty="0"/>
              <a:t>Türkiye’de sadece 11 ilde organize edilmekte olan atlı cirit sporu özellikle Erzurum, Erzincan, Uşak, Bayburt, Ankara, Manisa ve Kars bölgelerinde oynandığı söylenebilir. Ayrıca bu oyun yurt dışında İran, Afganistan ve Türkistan Türkleri ve Türklerin yaşadığı diğer Asya yörelerinde oynanmakta</a:t>
            </a:r>
          </a:p>
        </p:txBody>
      </p:sp>
    </p:spTree>
    <p:extLst>
      <p:ext uri="{BB962C8B-B14F-4D97-AF65-F5344CB8AC3E}">
        <p14:creationId xmlns:p14="http://schemas.microsoft.com/office/powerpoint/2010/main" xmlns="" val="180331050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iç mekan, çocuk, dolu, küçük içeren bir resim&#10;&#10;Açıklama otomatik olarak oluşturuldu">
            <a:extLst>
              <a:ext uri="{FF2B5EF4-FFF2-40B4-BE49-F238E27FC236}">
                <a16:creationId xmlns:a16="http://schemas.microsoft.com/office/drawing/2014/main" xmlns="" id="{0B9AA133-A835-4DB4-84C7-A97B0C5F6D3E}"/>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t="1345" b="4905"/>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7488041C-8FFB-475A-ADA9-18D73C3C2EF5}"/>
              </a:ext>
            </a:extLst>
          </p:cNvPr>
          <p:cNvSpPr>
            <a:spLocks noGrp="1"/>
          </p:cNvSpPr>
          <p:nvPr>
            <p:ph type="title"/>
          </p:nvPr>
        </p:nvSpPr>
        <p:spPr>
          <a:xfrm>
            <a:off x="841249" y="941832"/>
            <a:ext cx="10506456" cy="2057400"/>
          </a:xfrm>
        </p:spPr>
        <p:txBody>
          <a:bodyPr anchor="b">
            <a:normAutofit/>
          </a:bodyPr>
          <a:lstStyle/>
          <a:p>
            <a:r>
              <a:rPr lang="tr-TR" sz="5000" b="1"/>
              <a:t>ÇEVGEN</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47FC5988-12C0-4F12-A8A1-954299513081}"/>
              </a:ext>
            </a:extLst>
          </p:cNvPr>
          <p:cNvSpPr>
            <a:spLocks noGrp="1"/>
          </p:cNvSpPr>
          <p:nvPr>
            <p:ph idx="1"/>
          </p:nvPr>
        </p:nvSpPr>
        <p:spPr>
          <a:xfrm>
            <a:off x="841248" y="3502152"/>
            <a:ext cx="10506456" cy="2670048"/>
          </a:xfrm>
        </p:spPr>
        <p:txBody>
          <a:bodyPr>
            <a:normAutofit/>
          </a:bodyPr>
          <a:lstStyle/>
          <a:p>
            <a:pPr>
              <a:lnSpc>
                <a:spcPct val="100000"/>
              </a:lnSpc>
            </a:pPr>
            <a:r>
              <a:rPr lang="tr-TR" sz="1900"/>
              <a:t>çevgen, at üzerinde en sık yapılan ve de Türklerin yüzyıllardan beri eski savaş kuralları ile oynadığı bir spordur</a:t>
            </a:r>
          </a:p>
          <a:p>
            <a:pPr>
              <a:lnSpc>
                <a:spcPct val="100000"/>
              </a:lnSpc>
            </a:pPr>
            <a:r>
              <a:rPr lang="tr-TR" sz="1900"/>
              <a:t>Çocuk ya da büyüklerin oynayabileceği çevgen oyununun kurallarını ilk defa Türklerin belirlediği ve de geliştirdiği bilinmektedir </a:t>
            </a:r>
          </a:p>
          <a:p>
            <a:pPr>
              <a:lnSpc>
                <a:spcPct val="100000"/>
              </a:lnSpc>
            </a:pPr>
            <a:r>
              <a:rPr lang="tr-TR" sz="1900"/>
              <a:t>Çevgen, ata binilerek top ve ucu eğri değneklerle topa vurma şeklinde oynanan bir oyundur</a:t>
            </a:r>
          </a:p>
          <a:p>
            <a:pPr>
              <a:lnSpc>
                <a:spcPct val="100000"/>
              </a:lnSpc>
            </a:pPr>
            <a:r>
              <a:rPr lang="tr-TR" sz="1900"/>
              <a:t>Yaklaşık 200 metrekare genişliğinde düz bir alanda oynanan çevgen oyunu en az dört ve en fazla on kişilik takımlar ile takımların rakip kaleye gol amacı şeklinde oynanmaktadır</a:t>
            </a:r>
          </a:p>
        </p:txBody>
      </p:sp>
    </p:spTree>
    <p:extLst>
      <p:ext uri="{BB962C8B-B14F-4D97-AF65-F5344CB8AC3E}">
        <p14:creationId xmlns:p14="http://schemas.microsoft.com/office/powerpoint/2010/main" xmlns="" val="28706403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at, bina, açık hava, çayır içeren bir resim&#10;&#10;Açıklama otomatik olarak oluşturuldu">
            <a:extLst>
              <a:ext uri="{FF2B5EF4-FFF2-40B4-BE49-F238E27FC236}">
                <a16:creationId xmlns:a16="http://schemas.microsoft.com/office/drawing/2014/main" xmlns="" id="{67BA72D8-3898-4785-AF41-F085D441CF5D}"/>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b="15730"/>
          <a:stretch/>
        </p:blipFill>
        <p:spPr>
          <a:xfrm>
            <a:off x="20" y="10"/>
            <a:ext cx="12191979" cy="6857990"/>
          </a:xfrm>
          <a:prstGeom prst="rect">
            <a:avLst/>
          </a:prstGeom>
        </p:spPr>
      </p:pic>
      <p:sp>
        <p:nvSpPr>
          <p:cNvPr id="27" name="Rectangle 26">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07CCEC85-2D41-4EE1-823E-5C779C6ED550}"/>
              </a:ext>
            </a:extLst>
          </p:cNvPr>
          <p:cNvSpPr>
            <a:spLocks noGrp="1"/>
          </p:cNvSpPr>
          <p:nvPr>
            <p:ph idx="1"/>
          </p:nvPr>
        </p:nvSpPr>
        <p:spPr>
          <a:xfrm>
            <a:off x="841248" y="3502152"/>
            <a:ext cx="10506456" cy="2670048"/>
          </a:xfrm>
        </p:spPr>
        <p:txBody>
          <a:bodyPr>
            <a:normAutofit/>
          </a:bodyPr>
          <a:lstStyle/>
          <a:p>
            <a:r>
              <a:rPr lang="tr-TR" sz="2000"/>
              <a:t>Çevgen oyunu İngilizlerin Kuzey Hindistan ve Afganistan’ı işgal etmesinden sonra polo adıyla oynanmaya başlanmıştır </a:t>
            </a:r>
          </a:p>
          <a:p>
            <a:r>
              <a:rPr lang="tr-TR" sz="2000"/>
              <a:t>Ayrıca İngilizler tarafından dünya sporuna kazandırılan ve oldukça popüler olan golf oyununun çevgen ve polo oyunlarından esinlenilerek üretildiği bilinmektedir </a:t>
            </a:r>
          </a:p>
          <a:p>
            <a:r>
              <a:rPr lang="tr-TR" sz="2000"/>
              <a:t>Ayrıca İngilizler tarafından dünya sporuna kazandırılan ve oldukça popüler olan golf oyununun çevgen ve polo oyunlarından esinlenilerek üretildiği bilinmektedir </a:t>
            </a:r>
          </a:p>
        </p:txBody>
      </p:sp>
    </p:spTree>
    <p:extLst>
      <p:ext uri="{BB962C8B-B14F-4D97-AF65-F5344CB8AC3E}">
        <p14:creationId xmlns:p14="http://schemas.microsoft.com/office/powerpoint/2010/main" xmlns="" val="341467583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hayvan, bal peteği içeren bir resim&#10;&#10;Açıklama otomatik olarak oluşturuldu">
            <a:extLst>
              <a:ext uri="{FF2B5EF4-FFF2-40B4-BE49-F238E27FC236}">
                <a16:creationId xmlns:a16="http://schemas.microsoft.com/office/drawing/2014/main" xmlns="" id="{AC561355-4C54-4664-B349-FB5FF8ADD676}"/>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r="14223" b="1"/>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6BFFA096-1A35-41CD-A180-6A800B886751}"/>
              </a:ext>
            </a:extLst>
          </p:cNvPr>
          <p:cNvSpPr>
            <a:spLocks noGrp="1"/>
          </p:cNvSpPr>
          <p:nvPr>
            <p:ph type="title"/>
          </p:nvPr>
        </p:nvSpPr>
        <p:spPr>
          <a:xfrm>
            <a:off x="841249" y="941832"/>
            <a:ext cx="10506456" cy="2057400"/>
          </a:xfrm>
        </p:spPr>
        <p:txBody>
          <a:bodyPr anchor="b">
            <a:normAutofit/>
          </a:bodyPr>
          <a:lstStyle/>
          <a:p>
            <a:r>
              <a:rPr lang="tr-TR" sz="5000" b="1"/>
              <a:t>MANGALA</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F7D46039-ED17-400B-8246-5B2842A028DE}"/>
              </a:ext>
            </a:extLst>
          </p:cNvPr>
          <p:cNvSpPr>
            <a:spLocks noGrp="1"/>
          </p:cNvSpPr>
          <p:nvPr>
            <p:ph idx="1"/>
          </p:nvPr>
        </p:nvSpPr>
        <p:spPr>
          <a:xfrm>
            <a:off x="841248" y="3502152"/>
            <a:ext cx="10506456" cy="2670048"/>
          </a:xfrm>
        </p:spPr>
        <p:txBody>
          <a:bodyPr>
            <a:normAutofit/>
          </a:bodyPr>
          <a:lstStyle/>
          <a:p>
            <a:pPr>
              <a:lnSpc>
                <a:spcPct val="100000"/>
              </a:lnSpc>
            </a:pPr>
            <a:r>
              <a:rPr lang="tr-TR" sz="1900"/>
              <a:t>Oyun, insanlık tarihi kadar eski ve süregelen aktivitelerden olduğu için toplumlarda her zaman önemli bir yer tutmuştur</a:t>
            </a:r>
          </a:p>
          <a:p>
            <a:pPr>
              <a:lnSpc>
                <a:spcPct val="100000"/>
              </a:lnSpc>
            </a:pPr>
            <a:r>
              <a:rPr lang="tr-TR" sz="1900"/>
              <a:t>Mangala oyununun tarih sahnesindeki yerine farklı bir yönden bakıldığında Orta Asya’daki göçebe hayatın izlerini bünyesinde barındıran bu oyun Türk kültürüne özgü bir oyun olarak anılmaktadır </a:t>
            </a:r>
          </a:p>
          <a:p>
            <a:pPr>
              <a:lnSpc>
                <a:spcPct val="100000"/>
              </a:lnSpc>
            </a:pPr>
            <a:r>
              <a:rPr lang="tr-TR" sz="1900"/>
              <a:t>Türk dünyasında tokuz korgool, eson korgol, kale, altıev, meneli taş, evcik, mereköçtü ve benzeri adlarla oynanmaktadır. Ayrıca oyunun isimleri “hareket ettirmek” anlamından türeyen “mankala” kelimesine dayandığı söylenebilir </a:t>
            </a:r>
          </a:p>
        </p:txBody>
      </p:sp>
    </p:spTree>
    <p:extLst>
      <p:ext uri="{BB962C8B-B14F-4D97-AF65-F5344CB8AC3E}">
        <p14:creationId xmlns:p14="http://schemas.microsoft.com/office/powerpoint/2010/main" xmlns="" val="32737122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iç mekan, tablo, oturma, ahşap içeren bir resim&#10;&#10;Açıklama otomatik olarak oluşturuldu">
            <a:extLst>
              <a:ext uri="{FF2B5EF4-FFF2-40B4-BE49-F238E27FC236}">
                <a16:creationId xmlns:a16="http://schemas.microsoft.com/office/drawing/2014/main" xmlns="" id="{34C4C7FE-93C1-4496-8934-F8C95A92CDB0}"/>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l="7556"/>
          <a:stretch/>
        </p:blipFill>
        <p:spPr>
          <a:xfrm>
            <a:off x="20" y="10"/>
            <a:ext cx="12191979" cy="6857990"/>
          </a:xfrm>
          <a:prstGeom prst="rect">
            <a:avLst/>
          </a:prstGeom>
        </p:spPr>
      </p:pic>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8EFD9E09-5C03-4A08-966C-81095E5B8C42}"/>
              </a:ext>
            </a:extLst>
          </p:cNvPr>
          <p:cNvSpPr>
            <a:spLocks noGrp="1"/>
          </p:cNvSpPr>
          <p:nvPr>
            <p:ph idx="1"/>
          </p:nvPr>
        </p:nvSpPr>
        <p:spPr>
          <a:xfrm>
            <a:off x="841248" y="3502152"/>
            <a:ext cx="10506456" cy="2670048"/>
          </a:xfrm>
        </p:spPr>
        <p:txBody>
          <a:bodyPr>
            <a:normAutofit/>
          </a:bodyPr>
          <a:lstStyle/>
          <a:p>
            <a:r>
              <a:rPr lang="tr-TR" sz="2000"/>
              <a:t>Bu oyunda oyun tahtasında ya da alanında bulunan 12 küçük kuyuya (6 kuyu bir sporcunun 6 kuyu bir sporcunun) toplamda 48 taşın 4’er şekilde dağıtılması gerekmektedir. Her oyuncunun taşları toplayabileceği bir hazinesi bulunmaktadır. Oyundaki asıl amaç ise kişilerin söz konusu hazineye taşları toplamasıdır</a:t>
            </a:r>
          </a:p>
        </p:txBody>
      </p:sp>
    </p:spTree>
    <p:extLst>
      <p:ext uri="{BB962C8B-B14F-4D97-AF65-F5344CB8AC3E}">
        <p14:creationId xmlns:p14="http://schemas.microsoft.com/office/powerpoint/2010/main" xmlns="" val="192849414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yiyecek, tablo, iç mekan, bardak içeren bir resim&#10;&#10;Açıklama otomatik olarak oluşturuldu">
            <a:extLst>
              <a:ext uri="{FF2B5EF4-FFF2-40B4-BE49-F238E27FC236}">
                <a16:creationId xmlns:a16="http://schemas.microsoft.com/office/drawing/2014/main" xmlns="" id="{D85CCAB1-9364-421A-B1B8-40AECFBB2FBC}"/>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t="2174"/>
          <a:stretch/>
        </p:blipFill>
        <p:spPr>
          <a:xfrm>
            <a:off x="20" y="10"/>
            <a:ext cx="12191979" cy="6857990"/>
          </a:xfrm>
          <a:prstGeom prst="rect">
            <a:avLst/>
          </a:prstGeom>
        </p:spPr>
      </p:pic>
      <p:sp>
        <p:nvSpPr>
          <p:cNvPr id="2" name="Başlık 1">
            <a:extLst>
              <a:ext uri="{FF2B5EF4-FFF2-40B4-BE49-F238E27FC236}">
                <a16:creationId xmlns:a16="http://schemas.microsoft.com/office/drawing/2014/main" xmlns="" id="{8A15F66A-0776-4F33-B004-321180DDD787}"/>
              </a:ext>
            </a:extLst>
          </p:cNvPr>
          <p:cNvSpPr>
            <a:spLocks noGrp="1"/>
          </p:cNvSpPr>
          <p:nvPr>
            <p:ph type="title"/>
          </p:nvPr>
        </p:nvSpPr>
        <p:spPr>
          <a:xfrm>
            <a:off x="841249" y="941832"/>
            <a:ext cx="10506456" cy="2057400"/>
          </a:xfrm>
        </p:spPr>
        <p:txBody>
          <a:bodyPr anchor="b">
            <a:normAutofit/>
          </a:bodyPr>
          <a:lstStyle/>
          <a:p>
            <a:r>
              <a:rPr lang="tr-TR" sz="5000"/>
              <a:t>AŞIK OYUNLARI</a:t>
            </a:r>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043BE65A-2BE4-4ED6-AF94-F2296CF15CC6}"/>
              </a:ext>
            </a:extLst>
          </p:cNvPr>
          <p:cNvSpPr>
            <a:spLocks noGrp="1"/>
          </p:cNvSpPr>
          <p:nvPr>
            <p:ph idx="1"/>
          </p:nvPr>
        </p:nvSpPr>
        <p:spPr>
          <a:xfrm>
            <a:off x="841248" y="3502152"/>
            <a:ext cx="10506456" cy="2670048"/>
          </a:xfrm>
        </p:spPr>
        <p:txBody>
          <a:bodyPr>
            <a:normAutofit/>
          </a:bodyPr>
          <a:lstStyle/>
          <a:p>
            <a:pPr>
              <a:lnSpc>
                <a:spcPct val="100000"/>
              </a:lnSpc>
            </a:pPr>
            <a:r>
              <a:rPr lang="tr-TR" sz="2000"/>
              <a:t>Bu oyun hayvanların bacaklarındaki eklemlerden çıkarılan kemik ile oynandığı bilinmektedir</a:t>
            </a:r>
          </a:p>
          <a:p>
            <a:pPr>
              <a:lnSpc>
                <a:spcPct val="100000"/>
              </a:lnSpc>
            </a:pPr>
            <a:r>
              <a:rPr lang="tr-TR" sz="2000"/>
              <a:t>ilk örneklerine, Konya Çatalhöyük’te, Neolitik Dönem tabakalarında ve Geç Hitit Dönemi krallıklarından Karkamış’ta (Gaziantep) rastlandığı söylenebilir. </a:t>
            </a:r>
          </a:p>
          <a:p>
            <a:pPr>
              <a:lnSpc>
                <a:spcPct val="100000"/>
              </a:lnSpc>
            </a:pPr>
            <a:r>
              <a:rPr lang="tr-TR" sz="2000"/>
              <a:t>Ayrıca kökleri Şamanlığa kadar uzanan âşık oyunları Türklerin yanı sıra başka milletlerde de görülmektedir. Ersevim, Dionisos-Zagreus mit’inde, bebek Dionisos’un oyuncakları arasında âşık kemikleri de bulunduğunu belirtilmektedir </a:t>
            </a:r>
          </a:p>
        </p:txBody>
      </p:sp>
    </p:spTree>
    <p:extLst>
      <p:ext uri="{BB962C8B-B14F-4D97-AF65-F5344CB8AC3E}">
        <p14:creationId xmlns:p14="http://schemas.microsoft.com/office/powerpoint/2010/main" xmlns="" val="9853317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C432AFE-B3D2-4BFF-BF8F-96C27AFF1A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açık hava, sahil, insanlar, adam içeren bir resim&#10;&#10;Açıklama otomatik olarak oluşturuldu">
            <a:extLst>
              <a:ext uri="{FF2B5EF4-FFF2-40B4-BE49-F238E27FC236}">
                <a16:creationId xmlns:a16="http://schemas.microsoft.com/office/drawing/2014/main" xmlns="" id="{29830870-0821-468F-91A2-31D25E164432}"/>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Lst>
          </a:blip>
          <a:srcRect/>
          <a:stretch/>
        </p:blipFill>
        <p:spPr>
          <a:xfrm>
            <a:off x="20" y="10"/>
            <a:ext cx="12191979" cy="6857990"/>
          </a:xfrm>
          <a:prstGeom prst="rect">
            <a:avLst/>
          </a:prstGeom>
        </p:spPr>
      </p:pic>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F934B68A-3106-4EB0-9CB7-412C36333100}"/>
              </a:ext>
            </a:extLst>
          </p:cNvPr>
          <p:cNvSpPr>
            <a:spLocks noGrp="1"/>
          </p:cNvSpPr>
          <p:nvPr>
            <p:ph idx="1"/>
          </p:nvPr>
        </p:nvSpPr>
        <p:spPr>
          <a:xfrm>
            <a:off x="841248" y="3502152"/>
            <a:ext cx="10506456" cy="2670048"/>
          </a:xfrm>
        </p:spPr>
        <p:txBody>
          <a:bodyPr>
            <a:normAutofit/>
          </a:bodyPr>
          <a:lstStyle/>
          <a:p>
            <a:r>
              <a:rPr lang="tr-TR" sz="2000"/>
              <a:t> Söz konusu oyun yaygın olarak çizilmiş daire içerisi de her oyuncunun eşit sayıda âşıklarını dizmesi ve oyuncuların eşit mesafeden daire içindeki âşıkları vurarak dışarıya çıkarmaya çalışması şeklinde oynanmaktadır fiziksel, psiko-motor, sosyal gelişime faydalı olduğu da söylenebilen âşık oyunlarına başlarken âşık atan şu sözü söyler: “Aş sakkaları teper tokuş değmeleri menim.” Bunu söylemenin sebebi; Aşığın; taşa, çöpe, ayağa değdiği zaman, karşı taraf aşığı almak için herhangi bir hak iddia etmemesidir</a:t>
            </a:r>
          </a:p>
        </p:txBody>
      </p:sp>
    </p:spTree>
    <p:extLst>
      <p:ext uri="{BB962C8B-B14F-4D97-AF65-F5344CB8AC3E}">
        <p14:creationId xmlns:p14="http://schemas.microsoft.com/office/powerpoint/2010/main" xmlns="" val="14536233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753</TotalTime>
  <Words>1041</Words>
  <Application>Microsoft Office PowerPoint</Application>
  <PresentationFormat>Özel</PresentationFormat>
  <Paragraphs>49</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AccentBoxVTI</vt:lpstr>
      <vt:lpstr>Slayt 1</vt:lpstr>
      <vt:lpstr>ORTA ASYADA SPORTİF FAALİYETLER ATLI CİRİT</vt:lpstr>
      <vt:lpstr>Slayt 3</vt:lpstr>
      <vt:lpstr>ÇEVGEN</vt:lpstr>
      <vt:lpstr>Slayt 5</vt:lpstr>
      <vt:lpstr>MANGALA</vt:lpstr>
      <vt:lpstr>Slayt 7</vt:lpstr>
      <vt:lpstr>AŞIK OYUNLARI</vt:lpstr>
      <vt:lpstr>Slayt 9</vt:lpstr>
      <vt:lpstr>GÜREŞ</vt:lpstr>
      <vt:lpstr>YAĞLI GÜREŞ</vt:lpstr>
      <vt:lpstr>ABA GÜREŞİ</vt:lpstr>
      <vt:lpstr>ŞALVAR</vt:lpstr>
      <vt:lpstr>UKURUK SALMAY YARIŞI</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Hüseyin MALLI</dc:creator>
  <cp:lastModifiedBy>Nevin GUNDUZ</cp:lastModifiedBy>
  <cp:revision>4</cp:revision>
  <dcterms:created xsi:type="dcterms:W3CDTF">2020-04-18T08:50:19Z</dcterms:created>
  <dcterms:modified xsi:type="dcterms:W3CDTF">2020-04-29T07:21:39Z</dcterms:modified>
</cp:coreProperties>
</file>