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7" r:id="rId11"/>
    <p:sldId id="264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713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09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71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73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21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75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36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10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50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30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C5AD6-5AE3-4FDC-A0A3-FFA07125252A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F75DD-B8A2-4FD5-A7CA-677FE34377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223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HÜCRE ÖLÜM MODELLERİ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4262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Bazı hücre tiplerinde (</a:t>
            </a:r>
            <a:r>
              <a:rPr lang="tr-TR" dirty="0" err="1"/>
              <a:t>lenfoid</a:t>
            </a:r>
            <a:r>
              <a:rPr lang="tr-TR" dirty="0"/>
              <a:t> hücreler gibi), ışınlamadan sonra </a:t>
            </a:r>
            <a:r>
              <a:rPr lang="tr-TR" dirty="0" err="1"/>
              <a:t>apoptotik</a:t>
            </a:r>
            <a:r>
              <a:rPr lang="tr-TR" dirty="0"/>
              <a:t> ölüm baskındır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/>
              <a:t>Sağkalım</a:t>
            </a:r>
            <a:r>
              <a:rPr lang="tr-TR" dirty="0"/>
              <a:t> daha sonra dozun üstel fonksiyonudur; Yani, hayatta kalma eğrisi, normal </a:t>
            </a:r>
            <a:r>
              <a:rPr lang="tr-TR" dirty="0" err="1"/>
              <a:t>log</a:t>
            </a:r>
            <a:r>
              <a:rPr lang="tr-TR" dirty="0"/>
              <a:t>-doğrusal alan üzerinde düz ve </a:t>
            </a:r>
            <a:r>
              <a:rPr lang="tr-TR" dirty="0" err="1"/>
              <a:t>omuzsuzdur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Ayrıca </a:t>
            </a:r>
            <a:r>
              <a:rPr lang="tr-TR" dirty="0"/>
              <a:t>herhangi bir doz oranı etkisi yoktur. </a:t>
            </a:r>
          </a:p>
        </p:txBody>
      </p:sp>
    </p:spTree>
    <p:extLst>
      <p:ext uri="{BB962C8B-B14F-4D97-AF65-F5344CB8AC3E}">
        <p14:creationId xmlns:p14="http://schemas.microsoft.com/office/powerpoint/2010/main" val="3266209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60895"/>
            <a:ext cx="10515600" cy="521606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Bazı hücre tiplerinde (örneğin Çin </a:t>
            </a:r>
            <a:r>
              <a:rPr lang="tr-TR" dirty="0" err="1" smtClean="0"/>
              <a:t>hamsteri</a:t>
            </a:r>
            <a:r>
              <a:rPr lang="tr-TR" dirty="0" smtClean="0"/>
              <a:t> yumurtalığı [CHO] veya kültürde V79 hücreleri), ışınlamadan sonra </a:t>
            </a:r>
            <a:r>
              <a:rPr lang="tr-TR" dirty="0" err="1" smtClean="0"/>
              <a:t>mitotik</a:t>
            </a:r>
            <a:r>
              <a:rPr lang="tr-TR" dirty="0" smtClean="0"/>
              <a:t> ölüm baskındır. </a:t>
            </a:r>
          </a:p>
          <a:p>
            <a:endParaRPr lang="tr-TR" dirty="0" smtClean="0"/>
          </a:p>
          <a:p>
            <a:r>
              <a:rPr lang="tr-TR" dirty="0" err="1" smtClean="0"/>
              <a:t>Sağkalım</a:t>
            </a:r>
            <a:r>
              <a:rPr lang="tr-TR" dirty="0" smtClean="0"/>
              <a:t>, dozun doğrusal-</a:t>
            </a:r>
            <a:r>
              <a:rPr lang="tr-TR" dirty="0" err="1" smtClean="0"/>
              <a:t>kuadratik</a:t>
            </a:r>
            <a:r>
              <a:rPr lang="tr-TR" dirty="0" smtClean="0"/>
              <a:t> bir işlevidir; Yani, hayatta kalma eğrisi, normal </a:t>
            </a:r>
            <a:r>
              <a:rPr lang="tr-TR" dirty="0" err="1" smtClean="0"/>
              <a:t>log</a:t>
            </a:r>
            <a:r>
              <a:rPr lang="tr-TR" dirty="0" smtClean="0"/>
              <a:t>-doğrusal alana üzerinde bir omuza sahiptir. </a:t>
            </a:r>
          </a:p>
          <a:p>
            <a:endParaRPr lang="tr-TR" dirty="0" smtClean="0"/>
          </a:p>
          <a:p>
            <a:r>
              <a:rPr lang="tr-TR" dirty="0" smtClean="0"/>
              <a:t>Genellikle büyük bir doz oranı etkisi </a:t>
            </a:r>
            <a:r>
              <a:rPr lang="tr-TR" dirty="0" err="1" smtClean="0"/>
              <a:t>vardır.Birçok</a:t>
            </a:r>
            <a:r>
              <a:rPr lang="tr-TR" dirty="0" smtClean="0"/>
              <a:t> hücre popülasyonu hem </a:t>
            </a:r>
            <a:r>
              <a:rPr lang="tr-TR" dirty="0" err="1" smtClean="0"/>
              <a:t>mitotik</a:t>
            </a:r>
            <a:r>
              <a:rPr lang="tr-TR" dirty="0" smtClean="0"/>
              <a:t> hem de </a:t>
            </a:r>
            <a:r>
              <a:rPr lang="tr-TR" dirty="0" err="1" smtClean="0"/>
              <a:t>apoptotik</a:t>
            </a:r>
            <a:r>
              <a:rPr lang="tr-TR" dirty="0" smtClean="0"/>
              <a:t> ölümleri ölmektedir. Genel olarak </a:t>
            </a:r>
            <a:r>
              <a:rPr lang="tr-TR" dirty="0" err="1" smtClean="0"/>
              <a:t>apoptosisin</a:t>
            </a:r>
            <a:r>
              <a:rPr lang="tr-TR" dirty="0" smtClean="0"/>
              <a:t> önemi ve </a:t>
            </a:r>
            <a:r>
              <a:rPr lang="tr-TR" dirty="0" err="1" smtClean="0"/>
              <a:t>radiosensitivite</a:t>
            </a:r>
            <a:r>
              <a:rPr lang="tr-TR" dirty="0" smtClean="0"/>
              <a:t> arasında bir korelasyon vardır.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 smtClean="0"/>
              <a:t>Apoptoz</a:t>
            </a:r>
            <a:r>
              <a:rPr lang="tr-TR" dirty="0" smtClean="0"/>
              <a:t> baskın ise, hücreler </a:t>
            </a:r>
            <a:r>
              <a:rPr lang="tr-TR" dirty="0" err="1" smtClean="0"/>
              <a:t>radiosensitiftir</a:t>
            </a:r>
            <a:r>
              <a:rPr lang="tr-TR" dirty="0" smtClean="0"/>
              <a:t>; </a:t>
            </a:r>
            <a:r>
              <a:rPr lang="tr-TR" dirty="0" err="1" smtClean="0"/>
              <a:t>apoptosis</a:t>
            </a:r>
            <a:r>
              <a:rPr lang="tr-TR" dirty="0" smtClean="0"/>
              <a:t> yoksa, hücreler radyoya dirençlidir.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7513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Mitotik</a:t>
            </a:r>
            <a:r>
              <a:rPr lang="tr-TR" dirty="0"/>
              <a:t> ve </a:t>
            </a:r>
            <a:r>
              <a:rPr lang="tr-TR" dirty="0" err="1"/>
              <a:t>apoptotik</a:t>
            </a:r>
            <a:r>
              <a:rPr lang="tr-TR" dirty="0"/>
              <a:t> hücre ölümüne ek olarak, iyonize edici radyasyona maruz kalan hücreler, </a:t>
            </a:r>
            <a:r>
              <a:rPr lang="tr-TR" dirty="0" err="1"/>
              <a:t>otofajik</a:t>
            </a:r>
            <a:r>
              <a:rPr lang="tr-TR" dirty="0"/>
              <a:t> hücre ölümüyle ya da kalıcı bir büyüme tutumu tipi olan yaşlanmaya girerek ölebilirler.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İnsanlarda </a:t>
            </a:r>
            <a:r>
              <a:rPr lang="tr-TR" dirty="0"/>
              <a:t>farklı tümörlerden elde edilen hücreler, farklı insanlardan gelen normal hücrelerin duyarlılığını bağlayan geniş bir yelpazede </a:t>
            </a:r>
            <a:r>
              <a:rPr lang="tr-TR" dirty="0" err="1"/>
              <a:t>radiosensitivite</a:t>
            </a:r>
            <a:r>
              <a:rPr lang="tr-TR" dirty="0"/>
              <a:t> </a:t>
            </a:r>
            <a:r>
              <a:rPr lang="tr-TR" dirty="0" smtClean="0"/>
              <a:t>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858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1792" y="1133856"/>
            <a:ext cx="10732008" cy="504310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Hücre ölümleri 3 grupta incelenir: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1- </a:t>
            </a:r>
            <a:r>
              <a:rPr lang="tr-TR" dirty="0" err="1" smtClean="0"/>
              <a:t>Letal</a:t>
            </a:r>
            <a:r>
              <a:rPr lang="tr-TR" dirty="0" smtClean="0"/>
              <a:t> Hasar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2- </a:t>
            </a:r>
            <a:r>
              <a:rPr lang="tr-TR" dirty="0" err="1" smtClean="0"/>
              <a:t>Subletal</a:t>
            </a:r>
            <a:r>
              <a:rPr lang="tr-TR" dirty="0" smtClean="0"/>
              <a:t> Hasar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3- Potansiyel </a:t>
            </a:r>
            <a:r>
              <a:rPr lang="tr-TR" dirty="0" err="1" smtClean="0"/>
              <a:t>Letal</a:t>
            </a:r>
            <a:r>
              <a:rPr lang="tr-TR" dirty="0" smtClean="0"/>
              <a:t> Hasar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6085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Letal</a:t>
            </a:r>
            <a:r>
              <a:rPr lang="tr-TR" dirty="0" smtClean="0"/>
              <a:t> hasar: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Hücre ölümüne neden olan tamiri mümkün olmayan </a:t>
            </a:r>
            <a:r>
              <a:rPr lang="tr-TR" dirty="0" err="1"/>
              <a:t>irreversibl</a:t>
            </a:r>
            <a:r>
              <a:rPr lang="tr-TR" dirty="0"/>
              <a:t> hasarlardır.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Genellikle </a:t>
            </a:r>
            <a:r>
              <a:rPr lang="tr-TR" dirty="0"/>
              <a:t>direk etki ile </a:t>
            </a:r>
            <a:r>
              <a:rPr lang="tr-TR" dirty="0" smtClean="0"/>
              <a:t>oluşur.</a:t>
            </a:r>
          </a:p>
          <a:p>
            <a:endParaRPr lang="tr-TR" dirty="0" smtClean="0"/>
          </a:p>
          <a:p>
            <a:r>
              <a:rPr lang="tr-TR" dirty="0" smtClean="0"/>
              <a:t>Yüksek </a:t>
            </a:r>
            <a:r>
              <a:rPr lang="tr-TR" dirty="0" err="1"/>
              <a:t>LETli</a:t>
            </a:r>
            <a:r>
              <a:rPr lang="tr-TR" dirty="0"/>
              <a:t> radyasyonlarda görülen hasar tipidir.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093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Subletal</a:t>
            </a:r>
            <a:r>
              <a:rPr lang="tr-TR" dirty="0" smtClean="0"/>
              <a:t> hasar: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Genellikle </a:t>
            </a:r>
            <a:r>
              <a:rPr lang="tr-TR" dirty="0" err="1"/>
              <a:t>indirekt</a:t>
            </a:r>
            <a:r>
              <a:rPr lang="tr-TR" dirty="0"/>
              <a:t> etki ile oluşan ve tekrarlayan radyasyon dozu olmadıkça yani ek bir </a:t>
            </a:r>
            <a:r>
              <a:rPr lang="tr-TR" dirty="0" err="1"/>
              <a:t>subletal</a:t>
            </a:r>
            <a:r>
              <a:rPr lang="tr-TR" dirty="0"/>
              <a:t> hasar eklenmedikçe saatler içinde tamir edilebilen hasarlardır.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Düşük </a:t>
            </a:r>
            <a:r>
              <a:rPr lang="tr-TR" dirty="0" err="1"/>
              <a:t>LETli</a:t>
            </a:r>
            <a:r>
              <a:rPr lang="tr-TR" dirty="0"/>
              <a:t> </a:t>
            </a:r>
            <a:r>
              <a:rPr lang="tr-TR" dirty="0" err="1"/>
              <a:t>radyasyonalrın</a:t>
            </a:r>
            <a:r>
              <a:rPr lang="tr-TR" dirty="0"/>
              <a:t> neden olduğu </a:t>
            </a:r>
            <a:r>
              <a:rPr lang="tr-TR" dirty="0" err="1"/>
              <a:t>indirekt</a:t>
            </a:r>
            <a:r>
              <a:rPr lang="tr-TR" dirty="0"/>
              <a:t> hasar etkisiyle oluşurlar.</a:t>
            </a:r>
          </a:p>
        </p:txBody>
      </p:sp>
    </p:spTree>
    <p:extLst>
      <p:ext uri="{BB962C8B-B14F-4D97-AF65-F5344CB8AC3E}">
        <p14:creationId xmlns:p14="http://schemas.microsoft.com/office/powerpoint/2010/main" val="14636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Potansiyel </a:t>
            </a:r>
            <a:r>
              <a:rPr lang="tr-TR" dirty="0" err="1"/>
              <a:t>Letal</a:t>
            </a:r>
            <a:r>
              <a:rPr lang="tr-TR" dirty="0"/>
              <a:t> </a:t>
            </a:r>
            <a:r>
              <a:rPr lang="tr-TR" dirty="0" smtClean="0"/>
              <a:t>Hasar: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Genellikle hücresel ortamdaki çevresel etkenlerin değişikliklerine bağlı olarak görülür.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Normal </a:t>
            </a:r>
            <a:r>
              <a:rPr lang="tr-TR" dirty="0"/>
              <a:t>koşullarda mitoza giden hücrede öldürücü olabilirken radyasyona maruz kalan hücrede mitoza gitmeyip hasar tamiri yapılabilen bir hasar tipidir.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315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Lineer </a:t>
            </a:r>
            <a:r>
              <a:rPr lang="tr-TR" dirty="0" err="1"/>
              <a:t>Quadratik</a:t>
            </a:r>
            <a:r>
              <a:rPr lang="tr-TR" dirty="0"/>
              <a:t> Model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Lineer </a:t>
            </a:r>
            <a:r>
              <a:rPr lang="tr-TR" dirty="0" err="1"/>
              <a:t>quadratik</a:t>
            </a:r>
            <a:r>
              <a:rPr lang="tr-TR" dirty="0"/>
              <a:t> modelin başlangıç kısmı dozla ilişkili olup lineer yapıda olan bu </a:t>
            </a:r>
            <a:r>
              <a:rPr lang="tr-TR" dirty="0" err="1"/>
              <a:t>komponent</a:t>
            </a:r>
            <a:r>
              <a:rPr lang="tr-TR" dirty="0"/>
              <a:t> ve dozun karesi ile ilişkili olan </a:t>
            </a:r>
            <a:r>
              <a:rPr lang="tr-TR" dirty="0" err="1"/>
              <a:t>quadratik</a:t>
            </a:r>
            <a:r>
              <a:rPr lang="tr-TR" dirty="0"/>
              <a:t> </a:t>
            </a:r>
            <a:r>
              <a:rPr lang="tr-TR" dirty="0" err="1"/>
              <a:t>komponentten</a:t>
            </a:r>
            <a:r>
              <a:rPr lang="tr-TR" dirty="0"/>
              <a:t> oluşur.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Lineer </a:t>
            </a:r>
            <a:r>
              <a:rPr lang="tr-TR" dirty="0"/>
              <a:t>kısımda </a:t>
            </a:r>
            <a:r>
              <a:rPr lang="tr-TR" dirty="0" err="1"/>
              <a:t>apopitotik</a:t>
            </a:r>
            <a:r>
              <a:rPr lang="tr-TR" dirty="0"/>
              <a:t> ve </a:t>
            </a:r>
            <a:r>
              <a:rPr lang="tr-TR" dirty="0" err="1"/>
              <a:t>mitotik</a:t>
            </a:r>
            <a:r>
              <a:rPr lang="tr-TR" dirty="0"/>
              <a:t> ölüm baskınken </a:t>
            </a:r>
            <a:r>
              <a:rPr lang="tr-TR" dirty="0" err="1"/>
              <a:t>quadratik</a:t>
            </a:r>
            <a:r>
              <a:rPr lang="tr-TR" dirty="0"/>
              <a:t> kısımda </a:t>
            </a:r>
            <a:r>
              <a:rPr lang="tr-TR" dirty="0" err="1"/>
              <a:t>mitotik</a:t>
            </a:r>
            <a:r>
              <a:rPr lang="tr-TR" dirty="0"/>
              <a:t> ölüm baskındır.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Lineer </a:t>
            </a:r>
            <a:r>
              <a:rPr lang="tr-TR" dirty="0" err="1"/>
              <a:t>quadratik</a:t>
            </a:r>
            <a:r>
              <a:rPr lang="tr-TR" dirty="0"/>
              <a:t> model eş değer fraksiyon şemalarının hesaplanmasında, erken ve geç yan etkiler hakkında ve radyasyona ara verilen hastalarda  ne kadar ek doz verilmesi gerektiğinin hesaplanmasında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829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Lineer </a:t>
            </a:r>
            <a:r>
              <a:rPr lang="tr-TR" dirty="0" err="1" smtClean="0"/>
              <a:t>Quadratik</a:t>
            </a:r>
            <a:r>
              <a:rPr lang="tr-TR" dirty="0" smtClean="0"/>
              <a:t>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amaçla bu modelden faydalanılarak α/β oranlarından faydalanılır.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α/β </a:t>
            </a:r>
            <a:r>
              <a:rPr lang="tr-TR" dirty="0"/>
              <a:t>oranı yüksek LET </a:t>
            </a:r>
            <a:r>
              <a:rPr lang="tr-TR" dirty="0" err="1"/>
              <a:t>li</a:t>
            </a:r>
            <a:r>
              <a:rPr lang="tr-TR" dirty="0"/>
              <a:t> radyasyona bağlı tek seferde ölen hücre sayısının düşük </a:t>
            </a:r>
            <a:r>
              <a:rPr lang="tr-TR" dirty="0" err="1"/>
              <a:t>LETli</a:t>
            </a:r>
            <a:r>
              <a:rPr lang="tr-TR" dirty="0"/>
              <a:t> radyasyona bağlı ölen hücre sayısına eşit olduğu dozu gösterir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α/β erken yan etkiler ve tümör hücresi için 10 kabul edilirken geç yan etkiler için 3 kabul edilir. </a:t>
            </a:r>
          </a:p>
        </p:txBody>
      </p:sp>
    </p:spTree>
    <p:extLst>
      <p:ext uri="{BB962C8B-B14F-4D97-AF65-F5344CB8AC3E}">
        <p14:creationId xmlns:p14="http://schemas.microsoft.com/office/powerpoint/2010/main" val="146672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Genelde radyasyona erken yanıt veren dokular </a:t>
            </a:r>
            <a:r>
              <a:rPr lang="tr-TR" dirty="0" err="1" smtClean="0"/>
              <a:t>radyosensitiftirler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lineer olarak ölürler ve α/β </a:t>
            </a:r>
            <a:r>
              <a:rPr lang="tr-TR" dirty="0" err="1" smtClean="0"/>
              <a:t>ları</a:t>
            </a:r>
            <a:r>
              <a:rPr lang="tr-TR" dirty="0" smtClean="0"/>
              <a:t> büyüktür.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 Radyasyona geç yanıt veren dokular </a:t>
            </a:r>
            <a:r>
              <a:rPr lang="tr-TR" dirty="0" err="1" smtClean="0"/>
              <a:t>radyorezistandır</a:t>
            </a:r>
            <a:r>
              <a:rPr lang="tr-TR" dirty="0" smtClean="0"/>
              <a:t>, </a:t>
            </a:r>
            <a:r>
              <a:rPr lang="tr-TR" dirty="0" err="1" smtClean="0"/>
              <a:t>quadratik</a:t>
            </a:r>
            <a:r>
              <a:rPr lang="tr-TR" dirty="0" smtClean="0"/>
              <a:t> olarak ölürler ve α/β </a:t>
            </a:r>
            <a:r>
              <a:rPr lang="tr-TR" dirty="0" err="1" smtClean="0"/>
              <a:t>ları</a:t>
            </a:r>
            <a:r>
              <a:rPr lang="tr-TR" dirty="0" smtClean="0"/>
              <a:t> küçüktür.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22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45397"/>
            <a:ext cx="10515600" cy="5231566"/>
          </a:xfrm>
        </p:spPr>
        <p:txBody>
          <a:bodyPr>
            <a:normAutofit lnSpcReduction="10000"/>
          </a:bodyPr>
          <a:lstStyle/>
          <a:p>
            <a:r>
              <a:rPr lang="tr-TR" dirty="0"/>
              <a:t>Radyasyona maruz kaldıktan sonra hücreler bir sonraki mitoz (</a:t>
            </a:r>
            <a:r>
              <a:rPr lang="tr-TR" dirty="0" err="1"/>
              <a:t>mitotik</a:t>
            </a:r>
            <a:r>
              <a:rPr lang="tr-TR" dirty="0"/>
              <a:t> ölüm) teşebbüsünde ölebilir veya programlanmış hücre ölümleri (</a:t>
            </a:r>
            <a:r>
              <a:rPr lang="tr-TR" dirty="0" err="1"/>
              <a:t>apoptotik</a:t>
            </a:r>
            <a:r>
              <a:rPr lang="tr-TR" dirty="0"/>
              <a:t> ölüm) ile ölebilirler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Bir </a:t>
            </a:r>
            <a:r>
              <a:rPr lang="tr-TR" dirty="0" err="1"/>
              <a:t>mitotik</a:t>
            </a:r>
            <a:r>
              <a:rPr lang="tr-TR" dirty="0"/>
              <a:t> ölümle sonuçlanan hücrede, hücre </a:t>
            </a:r>
            <a:r>
              <a:rPr lang="tr-TR" dirty="0" err="1"/>
              <a:t>sağkalımı</a:t>
            </a:r>
            <a:r>
              <a:rPr lang="tr-TR" dirty="0"/>
              <a:t> ile hücre başına ortalama “ölümcül” </a:t>
            </a:r>
            <a:r>
              <a:rPr lang="tr-TR" dirty="0" err="1"/>
              <a:t>kromozomal</a:t>
            </a:r>
            <a:r>
              <a:rPr lang="tr-TR" dirty="0"/>
              <a:t> anormalliklerin sayısı, yani </a:t>
            </a:r>
            <a:r>
              <a:rPr lang="tr-TR" dirty="0" err="1"/>
              <a:t>diktatikler</a:t>
            </a:r>
            <a:r>
              <a:rPr lang="tr-TR" dirty="0"/>
              <a:t> ve halkalar gibi asimetrik değişim tipi sapmalar arasında bire bir korelasyon vardır.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Apoptotik</a:t>
            </a:r>
            <a:r>
              <a:rPr lang="tr-TR" dirty="0" smtClean="0"/>
              <a:t> </a:t>
            </a:r>
            <a:r>
              <a:rPr lang="tr-TR" dirty="0"/>
              <a:t>bir ölümden ölmekte olan hücreler, </a:t>
            </a:r>
            <a:r>
              <a:rPr lang="tr-TR" dirty="0" err="1"/>
              <a:t>stereotip</a:t>
            </a:r>
            <a:r>
              <a:rPr lang="tr-TR" dirty="0"/>
              <a:t> biçimindeki morfolojik olayları takip ederek, DNA'nın 185 baz çiftinin katları olan parçalara ayrılmasıyla sonuçlanır; </a:t>
            </a:r>
            <a:r>
              <a:rPr lang="tr-TR" dirty="0" smtClean="0"/>
              <a:t>bu </a:t>
            </a:r>
            <a:r>
              <a:rPr lang="tr-TR" dirty="0"/>
              <a:t>jellerde görülen karakteristik DNA merdivenine yol açar.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3322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549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 HÜCRE ÖLÜM MODELLERİ</vt:lpstr>
      <vt:lpstr>PowerPoint Sunusu</vt:lpstr>
      <vt:lpstr>Letal hasar:</vt:lpstr>
      <vt:lpstr>Subletal hasar:</vt:lpstr>
      <vt:lpstr>Potansiyel Letal Hasar:</vt:lpstr>
      <vt:lpstr>Lineer Quadratik Model</vt:lpstr>
      <vt:lpstr>Lineer Quadratik Model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DERS5 HÜCRE ÖLÜM MODELLERİ</dc:title>
  <dc:creator>SUMERYA</dc:creator>
  <cp:lastModifiedBy>user</cp:lastModifiedBy>
  <cp:revision>5</cp:revision>
  <dcterms:created xsi:type="dcterms:W3CDTF">2019-02-24T16:28:58Z</dcterms:created>
  <dcterms:modified xsi:type="dcterms:W3CDTF">2021-03-30T13:30:50Z</dcterms:modified>
</cp:coreProperties>
</file>