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83"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4" r:id="rId22"/>
    <p:sldId id="275" r:id="rId23"/>
    <p:sldId id="276" r:id="rId24"/>
    <p:sldId id="277" r:id="rId25"/>
    <p:sldId id="278" r:id="rId26"/>
    <p:sldId id="279" r:id="rId27"/>
    <p:sldId id="280" r:id="rId28"/>
    <p:sldId id="281" r:id="rId29"/>
    <p:sldId id="282" r:id="rId30"/>
  </p:sldIdLst>
  <p:sldSz cx="18288000" cy="10287000"/>
  <p:notesSz cx="6858000" cy="9144000"/>
  <p:embeddedFontLst>
    <p:embeddedFont>
      <p:font typeface="Montserrat Medium" panose="020B0604020202020204" charset="-94"/>
      <p:regular r:id="rId31"/>
      <p:italic r:id="rId32"/>
    </p:embeddedFont>
    <p:embeddedFont>
      <p:font typeface="Montserrat Bold" panose="020B0604020202020204" charset="-94"/>
      <p:regular r:id="rId33"/>
    </p:embeddedFont>
    <p:embeddedFont>
      <p:font typeface="Bryndan Write" panose="020B0604020202020204" charset="0"/>
      <p:regular r:id="rId34"/>
    </p:embeddedFont>
    <p:embeddedFont>
      <p:font typeface="Calibri" panose="020F0502020204030204" pitchFamily="34" charset="0"/>
      <p:regular r:id="rId35"/>
      <p:bold r:id="rId36"/>
      <p:italic r:id="rId37"/>
      <p:boldItalic r:id="rId38"/>
    </p:embeddedFont>
    <p:embeddedFont>
      <p:font typeface="Montserrat" panose="020B0604020202020204" charset="-94"/>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 Id="rId9"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1.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9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028700" y="1106722"/>
            <a:ext cx="16230600" cy="7349248"/>
          </a:xfrm>
          <a:custGeom>
            <a:avLst/>
            <a:gdLst/>
            <a:ahLst/>
            <a:cxnLst/>
            <a:rect l="l" t="t" r="r" b="b"/>
            <a:pathLst>
              <a:path w="16230600" h="7349248">
                <a:moveTo>
                  <a:pt x="0" y="0"/>
                </a:moveTo>
                <a:lnTo>
                  <a:pt x="16230600" y="0"/>
                </a:lnTo>
                <a:lnTo>
                  <a:pt x="16230600" y="7349248"/>
                </a:lnTo>
                <a:lnTo>
                  <a:pt x="0" y="7349248"/>
                </a:lnTo>
                <a:lnTo>
                  <a:pt x="0" y="0"/>
                </a:lnTo>
                <a:close/>
              </a:path>
            </a:pathLst>
          </a:custGeom>
          <a:blipFill>
            <a:blip r:embed="rId3"/>
            <a:stretch>
              <a:fillRect l="-876" r="-876"/>
            </a:stretch>
          </a:blipFill>
        </p:spPr>
      </p:sp>
      <p:sp>
        <p:nvSpPr>
          <p:cNvPr id="4" name="Freeform 4"/>
          <p:cNvSpPr/>
          <p:nvPr/>
        </p:nvSpPr>
        <p:spPr>
          <a:xfrm rot="1838892">
            <a:off x="1226702" y="1225983"/>
            <a:ext cx="1043254" cy="982556"/>
          </a:xfrm>
          <a:custGeom>
            <a:avLst/>
            <a:gdLst/>
            <a:ahLst/>
            <a:cxnLst/>
            <a:rect l="l" t="t" r="r" b="b"/>
            <a:pathLst>
              <a:path w="1043254" h="982556">
                <a:moveTo>
                  <a:pt x="0" y="0"/>
                </a:moveTo>
                <a:lnTo>
                  <a:pt x="1043254" y="0"/>
                </a:lnTo>
                <a:lnTo>
                  <a:pt x="1043254" y="982555"/>
                </a:lnTo>
                <a:lnTo>
                  <a:pt x="0" y="9825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2447529" y="1970493"/>
            <a:ext cx="12888689" cy="5218943"/>
          </a:xfrm>
          <a:prstGeom prst="rect">
            <a:avLst/>
          </a:prstGeom>
        </p:spPr>
        <p:txBody>
          <a:bodyPr lIns="0" tIns="0" rIns="0" bIns="0" rtlCol="0" anchor="t">
            <a:spAutoFit/>
          </a:bodyPr>
          <a:lstStyle/>
          <a:p>
            <a:pPr algn="ctr">
              <a:lnSpc>
                <a:spcPts val="10016"/>
              </a:lnSpc>
            </a:pPr>
            <a:r>
              <a:rPr lang="en-US" sz="9724" dirty="0" err="1">
                <a:solidFill>
                  <a:srgbClr val="000000"/>
                </a:solidFill>
                <a:latin typeface="Bryndan Write Bold"/>
              </a:rPr>
              <a:t>Doğaçlama</a:t>
            </a:r>
            <a:r>
              <a:rPr lang="en-US" sz="9724" dirty="0">
                <a:solidFill>
                  <a:srgbClr val="000000"/>
                </a:solidFill>
                <a:latin typeface="Bryndan Write Bold"/>
              </a:rPr>
              <a:t> </a:t>
            </a:r>
            <a:r>
              <a:rPr lang="en-US" sz="9724" dirty="0" err="1">
                <a:solidFill>
                  <a:srgbClr val="000000"/>
                </a:solidFill>
                <a:latin typeface="Bryndan Write Bold"/>
              </a:rPr>
              <a:t>egzersizleri</a:t>
            </a:r>
            <a:r>
              <a:rPr lang="en-US" sz="9724" dirty="0">
                <a:solidFill>
                  <a:srgbClr val="000000"/>
                </a:solidFill>
                <a:latin typeface="Bryndan Write Bold"/>
              </a:rPr>
              <a:t> </a:t>
            </a:r>
            <a:r>
              <a:rPr lang="en-US" sz="9724" dirty="0" err="1">
                <a:solidFill>
                  <a:srgbClr val="000000"/>
                </a:solidFill>
                <a:latin typeface="Bryndan Write Bold"/>
              </a:rPr>
              <a:t>ve</a:t>
            </a:r>
            <a:r>
              <a:rPr lang="en-US" sz="9724" dirty="0">
                <a:solidFill>
                  <a:srgbClr val="000000"/>
                </a:solidFill>
                <a:latin typeface="Bryndan Write Bold"/>
              </a:rPr>
              <a:t> </a:t>
            </a:r>
            <a:r>
              <a:rPr lang="en-US" sz="9724" dirty="0" err="1">
                <a:solidFill>
                  <a:srgbClr val="000000"/>
                </a:solidFill>
                <a:latin typeface="Bryndan Write Bold"/>
              </a:rPr>
              <a:t>eczane</a:t>
            </a:r>
            <a:r>
              <a:rPr lang="en-US" sz="9724" dirty="0">
                <a:solidFill>
                  <a:srgbClr val="000000"/>
                </a:solidFill>
                <a:latin typeface="Bryndan Write Bold"/>
              </a:rPr>
              <a:t> </a:t>
            </a:r>
            <a:r>
              <a:rPr lang="en-US" sz="9724" dirty="0" err="1">
                <a:solidFill>
                  <a:srgbClr val="000000"/>
                </a:solidFill>
                <a:latin typeface="Bryndan Write Bold"/>
              </a:rPr>
              <a:t>iletişim</a:t>
            </a:r>
            <a:r>
              <a:rPr lang="en-US" sz="9724" dirty="0">
                <a:solidFill>
                  <a:srgbClr val="000000"/>
                </a:solidFill>
                <a:latin typeface="Bryndan Write Bold"/>
              </a:rPr>
              <a:t> </a:t>
            </a:r>
            <a:r>
              <a:rPr lang="en-US" sz="9724" dirty="0" err="1">
                <a:solidFill>
                  <a:srgbClr val="000000"/>
                </a:solidFill>
                <a:latin typeface="Bryndan Write Bold"/>
              </a:rPr>
              <a:t>becerileri</a:t>
            </a:r>
            <a:r>
              <a:rPr lang="en-US" sz="9724" dirty="0">
                <a:solidFill>
                  <a:srgbClr val="000000"/>
                </a:solidFill>
                <a:latin typeface="Bryndan Write Bold"/>
              </a:rPr>
              <a:t> </a:t>
            </a:r>
            <a:r>
              <a:rPr lang="en-US" sz="9724" dirty="0" err="1">
                <a:solidFill>
                  <a:srgbClr val="000000"/>
                </a:solidFill>
                <a:latin typeface="Bryndan Write Bold"/>
              </a:rPr>
              <a:t>arasında</a:t>
            </a:r>
            <a:r>
              <a:rPr lang="en-US" sz="9724" dirty="0">
                <a:solidFill>
                  <a:srgbClr val="000000"/>
                </a:solidFill>
                <a:latin typeface="Bryndan Write Bold"/>
              </a:rPr>
              <a:t> </a:t>
            </a:r>
            <a:r>
              <a:rPr lang="en-US" sz="9724" dirty="0" err="1">
                <a:solidFill>
                  <a:srgbClr val="000000"/>
                </a:solidFill>
                <a:latin typeface="Bryndan Write Bold"/>
              </a:rPr>
              <a:t>bağlantı</a:t>
            </a:r>
            <a:r>
              <a:rPr lang="en-US" sz="9724" dirty="0">
                <a:solidFill>
                  <a:srgbClr val="000000"/>
                </a:solidFill>
                <a:latin typeface="Bryndan Write Bold"/>
              </a:rPr>
              <a:t> </a:t>
            </a:r>
            <a:r>
              <a:rPr lang="en-US" sz="9724" dirty="0" err="1">
                <a:solidFill>
                  <a:srgbClr val="000000"/>
                </a:solidFill>
                <a:latin typeface="Bryndan Write Bold"/>
              </a:rPr>
              <a:t>kurma</a:t>
            </a:r>
            <a:endParaRPr lang="en-US" sz="9724" dirty="0">
              <a:solidFill>
                <a:srgbClr val="000000"/>
              </a:solidFill>
              <a:latin typeface="Bryndan Write Bold"/>
            </a:endParaRP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104911">
            <a:off x="14798765" y="1005096"/>
            <a:ext cx="1800574" cy="1143364"/>
          </a:xfrm>
          <a:custGeom>
            <a:avLst/>
            <a:gdLst/>
            <a:ahLst/>
            <a:cxnLst/>
            <a:rect l="l" t="t" r="r" b="b"/>
            <a:pathLst>
              <a:path w="1800574" h="1143364">
                <a:moveTo>
                  <a:pt x="0" y="0"/>
                </a:moveTo>
                <a:lnTo>
                  <a:pt x="1800574" y="0"/>
                </a:lnTo>
                <a:lnTo>
                  <a:pt x="1800574" y="1143365"/>
                </a:lnTo>
                <a:lnTo>
                  <a:pt x="0" y="11433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8100000">
            <a:off x="2305434" y="6253118"/>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Metin kutusu 8">
            <a:extLst>
              <a:ext uri="{FF2B5EF4-FFF2-40B4-BE49-F238E27FC236}">
                <a16:creationId xmlns:a16="http://schemas.microsoft.com/office/drawing/2014/main" id="{FE359A99-8B51-4BA9-8FE2-9FBB4045A35E}"/>
              </a:ext>
            </a:extLst>
          </p:cNvPr>
          <p:cNvSpPr txBox="1"/>
          <p:nvPr/>
        </p:nvSpPr>
        <p:spPr>
          <a:xfrm>
            <a:off x="5486400" y="7505700"/>
            <a:ext cx="6553200" cy="861774"/>
          </a:xfrm>
          <a:prstGeom prst="rect">
            <a:avLst/>
          </a:prstGeom>
          <a:noFill/>
        </p:spPr>
        <p:txBody>
          <a:bodyPr wrap="square" rtlCol="0">
            <a:spAutoFit/>
          </a:bodyPr>
          <a:lstStyle/>
          <a:p>
            <a:r>
              <a:rPr lang="tr-TR" sz="5000" dirty="0"/>
              <a:t>Hasan Yeşil 19030181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778743" y="-6306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759055" y="1259229"/>
            <a:ext cx="6856820" cy="2349461"/>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Ayna oyunu</a:t>
            </a:r>
          </a:p>
          <a:p>
            <a:pPr>
              <a:lnSpc>
                <a:spcPts val="9103"/>
              </a:lnSpc>
            </a:pPr>
            <a:endParaRPr lang="en-US" sz="7003" spc="245">
              <a:solidFill>
                <a:srgbClr val="000000"/>
              </a:solidFill>
              <a:latin typeface="Bryndan Write"/>
            </a:endParaRPr>
          </a:p>
        </p:txBody>
      </p:sp>
      <p:sp>
        <p:nvSpPr>
          <p:cNvPr id="8" name="TextBox 8"/>
          <p:cNvSpPr txBox="1"/>
          <p:nvPr/>
        </p:nvSpPr>
        <p:spPr>
          <a:xfrm>
            <a:off x="759055" y="3119487"/>
            <a:ext cx="17237307" cy="4000402"/>
          </a:xfrm>
          <a:prstGeom prst="rect">
            <a:avLst/>
          </a:prstGeom>
        </p:spPr>
        <p:txBody>
          <a:bodyPr lIns="0" tIns="0" rIns="0" bIns="0" rtlCol="0" anchor="t">
            <a:spAutoFit/>
          </a:bodyPr>
          <a:lstStyle/>
          <a:p>
            <a:pPr>
              <a:lnSpc>
                <a:spcPts val="3986"/>
              </a:lnSpc>
            </a:pPr>
            <a:r>
              <a:rPr lang="en-US" sz="2847">
                <a:solidFill>
                  <a:srgbClr val="000000"/>
                </a:solidFill>
                <a:latin typeface="Montserrat Medium"/>
              </a:rPr>
              <a:t>   Bir sohbette ya da sunum yaparken konuşmacı bir ya da daha fazla kişiye konuşmaktadır.      Dinleyicinin konuşmayı takip edebilmesini sağlamak ve gerektiğinde yavaşlatmak, açıklamak veya değiştirmek konuşmacının görevidir. </a:t>
            </a:r>
          </a:p>
          <a:p>
            <a:pPr>
              <a:lnSpc>
                <a:spcPts val="3986"/>
              </a:lnSpc>
            </a:pPr>
            <a:r>
              <a:rPr lang="en-US" sz="2847">
                <a:solidFill>
                  <a:srgbClr val="000000"/>
                </a:solidFill>
                <a:latin typeface="Montserrat Medium"/>
              </a:rPr>
              <a:t>   Ayna oyunu, konuşmanın fiziksel bir tezahürüdür. Ortaklar birbirleriyle senkronize hareket etmeye çalışırlar. Bir kişi önde, diğeri onu takip ederek başlarlar. Amaç hareket etmeye devam etmek ve dışarıdan bir gözlemcinin kimin lider kimin takipçi olduğunu ayırt edemeyeceği şekilde hareket etmekti.  </a:t>
            </a:r>
          </a:p>
          <a:p>
            <a:pPr>
              <a:lnSpc>
                <a:spcPts val="3986"/>
              </a:lnSpc>
              <a:spcBef>
                <a:spcPct val="0"/>
              </a:spcBef>
            </a:pPr>
            <a:r>
              <a:rPr lang="en-US" sz="2847">
                <a:solidFill>
                  <a:srgbClr val="000000"/>
                </a:solidFill>
                <a:latin typeface="Montserrat"/>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778743" y="-6306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768580" y="2730416"/>
            <a:ext cx="15989842" cy="4647789"/>
          </a:xfrm>
          <a:prstGeom prst="rect">
            <a:avLst/>
          </a:prstGeom>
        </p:spPr>
        <p:txBody>
          <a:bodyPr lIns="0" tIns="0" rIns="0" bIns="0" rtlCol="0" anchor="t">
            <a:spAutoFit/>
          </a:bodyPr>
          <a:lstStyle/>
          <a:p>
            <a:pPr>
              <a:lnSpc>
                <a:spcPts val="3697"/>
              </a:lnSpc>
            </a:pPr>
            <a:r>
              <a:rPr lang="en-US" sz="2641">
                <a:solidFill>
                  <a:srgbClr val="000000"/>
                </a:solidFill>
                <a:latin typeface="Montserrat Medium"/>
              </a:rPr>
              <a:t>   Bu etkinlikte lider tek başına başarılı olamayacağı, sürekli takipçiyi izlemesi gerektiği , takipçi ayak uydurmakta zorluk yaşıyorsa liderin hareketi yavaşlatarak ve basitleştirerek değiştirmesi gerektiği ve bu şekilde ancak senkronize kalabilecekleri öğrencilere aktarılmak istenmiştir. </a:t>
            </a:r>
          </a:p>
          <a:p>
            <a:pPr>
              <a:lnSpc>
                <a:spcPts val="3697"/>
              </a:lnSpc>
            </a:pPr>
            <a:r>
              <a:rPr lang="en-US" sz="2641">
                <a:solidFill>
                  <a:srgbClr val="000000"/>
                </a:solidFill>
                <a:latin typeface="Montserrat Medium"/>
              </a:rPr>
              <a:t>   Öğrencilerin partnerlerinin bir sonraki hamlesini tahmin edememelerine benzer şekilde, bir konuşmada birinin bir sonraki adımda ne söyleyeceğini kesin olarak bilemeyeceğimizi açıkladık. Bu nedenle, bize söylenenlere göre yanıtımızı değiştirebilmeliyiz. Bu durum bire bir konuşmalar için geçerli olduğu kadar bir sunum için de geçerlidir; konuşmacı</a:t>
            </a:r>
          </a:p>
          <a:p>
            <a:pPr>
              <a:lnSpc>
                <a:spcPts val="3697"/>
              </a:lnSpc>
            </a:pPr>
            <a:r>
              <a:rPr lang="en-US" sz="2641">
                <a:solidFill>
                  <a:srgbClr val="000000"/>
                </a:solidFill>
                <a:latin typeface="Montserrat Medium"/>
              </a:rPr>
              <a:t>sürekli olarak dinleyicilerinin farkında olmalı ve gerektiğinde yaklaşımını değiştirmelidir.</a:t>
            </a:r>
          </a:p>
          <a:p>
            <a:pPr>
              <a:lnSpc>
                <a:spcPts val="3697"/>
              </a:lnSpc>
              <a:spcBef>
                <a:spcPct val="0"/>
              </a:spcBef>
            </a:pPr>
            <a:endParaRPr lang="en-US" sz="2641">
              <a:solidFill>
                <a:srgbClr val="000000"/>
              </a:solidFill>
              <a:latin typeface="Montserra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8964661" y="0"/>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587034" y="2922580"/>
            <a:ext cx="17073290" cy="5659158"/>
          </a:xfrm>
          <a:prstGeom prst="rect">
            <a:avLst/>
          </a:prstGeom>
        </p:spPr>
        <p:txBody>
          <a:bodyPr lIns="0" tIns="0" rIns="0" bIns="0" rtlCol="0" anchor="t">
            <a:spAutoFit/>
          </a:bodyPr>
          <a:lstStyle/>
          <a:p>
            <a:pPr>
              <a:lnSpc>
                <a:spcPts val="3768"/>
              </a:lnSpc>
            </a:pPr>
            <a:endParaRPr/>
          </a:p>
          <a:p>
            <a:pPr>
              <a:lnSpc>
                <a:spcPts val="3768"/>
              </a:lnSpc>
            </a:pPr>
            <a:r>
              <a:rPr lang="en-US" sz="2691">
                <a:solidFill>
                  <a:srgbClr val="000000"/>
                </a:solidFill>
                <a:latin typeface="Montserrat"/>
              </a:rPr>
              <a:t>   </a:t>
            </a:r>
            <a:r>
              <a:rPr lang="en-US" sz="2691">
                <a:solidFill>
                  <a:srgbClr val="000000"/>
                </a:solidFill>
                <a:latin typeface="Montserrat Medium"/>
              </a:rPr>
              <a:t>Eczacı etkili bir iletişim kurduğunu düşünürken, hasta verilen bilgileri </a:t>
            </a:r>
          </a:p>
          <a:p>
            <a:pPr>
              <a:lnSpc>
                <a:spcPts val="3768"/>
              </a:lnSpc>
            </a:pPr>
            <a:r>
              <a:rPr lang="en-US" sz="2691">
                <a:solidFill>
                  <a:srgbClr val="000000"/>
                </a:solidFill>
                <a:latin typeface="Montserrat Medium"/>
              </a:rPr>
              <a:t>anlamayabilir  ya da yanlış yorumlayabilir. Bu oyun, öğrencilerin bir hastaya danışmanlık yaparken  geri öğretme yönteminin önemini fark etmelerine yardımcı olmuştur. </a:t>
            </a:r>
          </a:p>
          <a:p>
            <a:pPr>
              <a:lnSpc>
                <a:spcPts val="3768"/>
              </a:lnSpc>
            </a:pPr>
            <a:r>
              <a:rPr lang="en-US" sz="2691">
                <a:solidFill>
                  <a:srgbClr val="000000"/>
                </a:solidFill>
                <a:latin typeface="Montserrat Medium"/>
              </a:rPr>
              <a:t>   Klasik "telefon" oyununda oyuncular fısıldanan bir mesajı grup içinde dolaştırırlar. Oyuncular mesajı kasıtlı olarak değiştirmezler, ancak bir kişinin söylediği diğer kişinin duyduğu şey olmayabilir. Bu oyun da benzer bir şekildeydi ancak oyuncular fısıldanan bir mesaj yerine bir eylemi aktardılar. </a:t>
            </a:r>
          </a:p>
          <a:p>
            <a:pPr>
              <a:lnSpc>
                <a:spcPts val="3768"/>
              </a:lnSpc>
            </a:pPr>
            <a:r>
              <a:rPr lang="en-US" sz="2691">
                <a:solidFill>
                  <a:srgbClr val="000000"/>
                </a:solidFill>
                <a:latin typeface="Montserrat Medium"/>
              </a:rPr>
              <a:t>    Oyuncu 1 basit bir hareketle başladı. Oyuncu 2 bu hareketi kopyalamaya ve oyuncu 3'e göstermeye çalıştı. Oyuncular, hareketin oyuncudan oyuncuya geçerken nasıl değiştiğini</a:t>
            </a:r>
          </a:p>
          <a:p>
            <a:pPr>
              <a:lnSpc>
                <a:spcPts val="3768"/>
              </a:lnSpc>
            </a:pPr>
            <a:r>
              <a:rPr lang="en-US" sz="2691">
                <a:solidFill>
                  <a:srgbClr val="000000"/>
                </a:solidFill>
                <a:latin typeface="Montserrat"/>
              </a:rPr>
              <a:t>takip ettiler.</a:t>
            </a:r>
          </a:p>
          <a:p>
            <a:pPr>
              <a:lnSpc>
                <a:spcPts val="3768"/>
              </a:lnSpc>
              <a:spcBef>
                <a:spcPct val="0"/>
              </a:spcBef>
            </a:pPr>
            <a:endParaRPr lang="en-US" sz="2691">
              <a:solidFill>
                <a:srgbClr val="000000"/>
              </a:solidFill>
              <a:latin typeface="Montserrat"/>
            </a:endParaRPr>
          </a:p>
        </p:txBody>
      </p:sp>
      <p:sp>
        <p:nvSpPr>
          <p:cNvPr id="8" name="TextBox 8"/>
          <p:cNvSpPr txBox="1"/>
          <p:nvPr/>
        </p:nvSpPr>
        <p:spPr>
          <a:xfrm>
            <a:off x="1028700" y="1773269"/>
            <a:ext cx="6856820" cy="1196936"/>
          </a:xfrm>
          <a:prstGeom prst="rect">
            <a:avLst/>
          </a:prstGeom>
        </p:spPr>
        <p:txBody>
          <a:bodyPr lIns="0" tIns="0" rIns="0" bIns="0" rtlCol="0" anchor="t">
            <a:spAutoFit/>
          </a:bodyPr>
          <a:lstStyle/>
          <a:p>
            <a:pPr algn="ctr">
              <a:lnSpc>
                <a:spcPts val="9103"/>
              </a:lnSpc>
              <a:spcBef>
                <a:spcPct val="0"/>
              </a:spcBef>
            </a:pPr>
            <a:r>
              <a:rPr lang="en-US" sz="7003" spc="245">
                <a:solidFill>
                  <a:srgbClr val="000000"/>
                </a:solidFill>
                <a:latin typeface="Bryndan Write"/>
              </a:rPr>
              <a:t>Eylem "telefon"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729864" y="396111"/>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628904" y="2051956"/>
            <a:ext cx="16250143" cy="5925185"/>
          </a:xfrm>
          <a:prstGeom prst="rect">
            <a:avLst/>
          </a:prstGeom>
        </p:spPr>
        <p:txBody>
          <a:bodyPr lIns="0" tIns="0" rIns="0" bIns="0" rtlCol="0" anchor="t">
            <a:spAutoFit/>
          </a:bodyPr>
          <a:lstStyle/>
          <a:p>
            <a:pPr>
              <a:lnSpc>
                <a:spcPts val="3639"/>
              </a:lnSpc>
            </a:pPr>
            <a:r>
              <a:rPr lang="en-US" sz="2599">
                <a:solidFill>
                  <a:srgbClr val="000000"/>
                </a:solidFill>
                <a:latin typeface="Montserrat Medium"/>
              </a:rPr>
              <a:t>   Bu oyun için yapılan bilgilendirme toplantısında, bir eylemin gösterilmesinin, alıcı </a:t>
            </a:r>
          </a:p>
          <a:p>
            <a:pPr>
              <a:lnSpc>
                <a:spcPts val="3639"/>
              </a:lnSpc>
            </a:pPr>
            <a:r>
              <a:rPr lang="en-US" sz="2599">
                <a:solidFill>
                  <a:srgbClr val="000000"/>
                </a:solidFill>
                <a:latin typeface="Montserrat Medium"/>
              </a:rPr>
              <a:t>tarafından otomatik olarak anlaşılmasını sağlamadığı vurgulanmıştır. Öğrenciler, çok basit bir hareketin oyuncu çemberinde hareket ederken büyük ölçüde değiştiğini izlemiş ve sonuç olarak kuru toz inhaler veya insülin kalemi kullanmak gibi karmaşık bir şeyin eczacının gösterimi ile hastanın saatler sonra evde cihazı kullanması arasında nasıl değişebileceğini hayal etmeye teşvik edilmiştir.</a:t>
            </a:r>
          </a:p>
          <a:p>
            <a:pPr>
              <a:lnSpc>
                <a:spcPts val="3639"/>
              </a:lnSpc>
            </a:pPr>
            <a:r>
              <a:rPr lang="en-US" sz="2599">
                <a:solidFill>
                  <a:srgbClr val="000000"/>
                </a:solidFill>
                <a:latin typeface="Montserrat"/>
              </a:rPr>
              <a:t>   </a:t>
            </a:r>
            <a:r>
              <a:rPr lang="en-US" sz="2599">
                <a:solidFill>
                  <a:srgbClr val="000000"/>
                </a:solidFill>
                <a:latin typeface="Montserrat Medium"/>
              </a:rPr>
              <a:t>Daha sonra oyunu bu kez daha karmaşık bir eylemle tekrarlanmış ve oyuna geri öğretme dahil edilmiştir. Oyuncu 1, oyuncu 2'ye bir eylem gösterdi, ancak bu sefer oyuncu 2'nin eylemi oyuncu 1'e tekrar etmesi gerekiyordu. Oyuncu 1 herhangi bir hatayı düzeltti ve oyuncu 2 tekrar denedi </a:t>
            </a:r>
          </a:p>
          <a:p>
            <a:pPr>
              <a:lnSpc>
                <a:spcPts val="3639"/>
              </a:lnSpc>
            </a:pPr>
            <a:r>
              <a:rPr lang="en-US" sz="2599">
                <a:solidFill>
                  <a:srgbClr val="000000"/>
                </a:solidFill>
                <a:latin typeface="Montserrat Medium"/>
              </a:rPr>
              <a:t>Bu alıştırma sayesinde öğrenciler, geri öğretme tekniğiyle hataların tespit edilip düzeltilmesi sayesinde karmaşık bir hareketin oyuncular arasında başarılı bir şekilde aktarılabileceğini fark ettiler.</a:t>
            </a:r>
          </a:p>
          <a:p>
            <a:pPr>
              <a:lnSpc>
                <a:spcPts val="3639"/>
              </a:lnSpc>
              <a:spcBef>
                <a:spcPct val="0"/>
              </a:spcBef>
            </a:pPr>
            <a:endParaRPr lang="en-US" sz="2599">
              <a:solidFill>
                <a:srgbClr val="000000"/>
              </a:solidFill>
              <a:latin typeface="Montserra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778743" y="-6306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130724" y="103872"/>
            <a:ext cx="4279108" cy="3252122"/>
          </a:xfrm>
          <a:custGeom>
            <a:avLst/>
            <a:gdLst/>
            <a:ahLst/>
            <a:cxnLst/>
            <a:rect l="l" t="t" r="r" b="b"/>
            <a:pathLst>
              <a:path w="4279108" h="3252122">
                <a:moveTo>
                  <a:pt x="0" y="0"/>
                </a:moveTo>
                <a:lnTo>
                  <a:pt x="4279108" y="0"/>
                </a:lnTo>
                <a:lnTo>
                  <a:pt x="4279108" y="3252122"/>
                </a:lnTo>
                <a:lnTo>
                  <a:pt x="0" y="32521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1028700" y="1698455"/>
            <a:ext cx="8351903" cy="2349461"/>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Hikayenin devamı</a:t>
            </a:r>
          </a:p>
          <a:p>
            <a:pPr>
              <a:lnSpc>
                <a:spcPts val="9103"/>
              </a:lnSpc>
            </a:pPr>
            <a:endParaRPr lang="en-US" sz="7003" spc="245">
              <a:solidFill>
                <a:srgbClr val="000000"/>
              </a:solidFill>
              <a:latin typeface="Bryndan Write"/>
            </a:endParaRPr>
          </a:p>
        </p:txBody>
      </p:sp>
      <p:sp>
        <p:nvSpPr>
          <p:cNvPr id="9" name="TextBox 9"/>
          <p:cNvSpPr txBox="1"/>
          <p:nvPr/>
        </p:nvSpPr>
        <p:spPr>
          <a:xfrm>
            <a:off x="742075" y="3419710"/>
            <a:ext cx="16328358" cy="4836773"/>
          </a:xfrm>
          <a:prstGeom prst="rect">
            <a:avLst/>
          </a:prstGeom>
        </p:spPr>
        <p:txBody>
          <a:bodyPr lIns="0" tIns="0" rIns="0" bIns="0" rtlCol="0" anchor="t">
            <a:spAutoFit/>
          </a:bodyPr>
          <a:lstStyle/>
          <a:p>
            <a:pPr>
              <a:lnSpc>
                <a:spcPts val="3775"/>
              </a:lnSpc>
            </a:pPr>
            <a:r>
              <a:rPr lang="en-US" sz="2697" dirty="0">
                <a:solidFill>
                  <a:srgbClr val="000000"/>
                </a:solidFill>
                <a:latin typeface="Montserrat Medium"/>
              </a:rPr>
              <a:t>   </a:t>
            </a:r>
            <a:r>
              <a:rPr lang="en-US" sz="2697" dirty="0" err="1">
                <a:solidFill>
                  <a:srgbClr val="000000"/>
                </a:solidFill>
                <a:latin typeface="Montserrat Medium"/>
              </a:rPr>
              <a:t>Eczacılar</a:t>
            </a:r>
            <a:r>
              <a:rPr lang="en-US" sz="2697" dirty="0">
                <a:solidFill>
                  <a:srgbClr val="000000"/>
                </a:solidFill>
                <a:latin typeface="Montserrat Medium"/>
              </a:rPr>
              <a:t>, </a:t>
            </a:r>
            <a:r>
              <a:rPr lang="en-US" sz="2697" dirty="0" err="1">
                <a:solidFill>
                  <a:srgbClr val="000000"/>
                </a:solidFill>
                <a:latin typeface="Montserrat Medium"/>
              </a:rPr>
              <a:t>hastalar</a:t>
            </a:r>
            <a:r>
              <a:rPr lang="en-US" sz="2697" dirty="0">
                <a:solidFill>
                  <a:srgbClr val="000000"/>
                </a:solidFill>
                <a:latin typeface="Montserrat Medium"/>
              </a:rPr>
              <a:t> </a:t>
            </a:r>
            <a:r>
              <a:rPr lang="en-US" sz="2697" dirty="0" err="1">
                <a:solidFill>
                  <a:srgbClr val="000000"/>
                </a:solidFill>
                <a:latin typeface="Montserrat Medium"/>
              </a:rPr>
              <a:t>ve</a:t>
            </a:r>
            <a:r>
              <a:rPr lang="en-US" sz="2697" dirty="0">
                <a:solidFill>
                  <a:srgbClr val="000000"/>
                </a:solidFill>
                <a:latin typeface="Montserrat Medium"/>
              </a:rPr>
              <a:t> </a:t>
            </a:r>
            <a:r>
              <a:rPr lang="en-US" sz="2697" dirty="0" err="1">
                <a:solidFill>
                  <a:srgbClr val="000000"/>
                </a:solidFill>
                <a:latin typeface="Montserrat Medium"/>
              </a:rPr>
              <a:t>tedavi</a:t>
            </a:r>
            <a:r>
              <a:rPr lang="en-US" sz="2697" dirty="0">
                <a:solidFill>
                  <a:srgbClr val="000000"/>
                </a:solidFill>
                <a:latin typeface="Montserrat Medium"/>
              </a:rPr>
              <a:t> </a:t>
            </a:r>
            <a:r>
              <a:rPr lang="en-US" sz="2697" dirty="0" err="1">
                <a:solidFill>
                  <a:srgbClr val="000000"/>
                </a:solidFill>
                <a:latin typeface="Montserrat Medium"/>
              </a:rPr>
              <a:t>ekibinin</a:t>
            </a:r>
            <a:r>
              <a:rPr lang="en-US" sz="2697" dirty="0">
                <a:solidFill>
                  <a:srgbClr val="000000"/>
                </a:solidFill>
                <a:latin typeface="Montserrat Medium"/>
              </a:rPr>
              <a:t> </a:t>
            </a:r>
            <a:r>
              <a:rPr lang="en-US" sz="2697" dirty="0" err="1">
                <a:solidFill>
                  <a:srgbClr val="000000"/>
                </a:solidFill>
                <a:latin typeface="Montserrat Medium"/>
              </a:rPr>
              <a:t>diğer</a:t>
            </a:r>
            <a:r>
              <a:rPr lang="en-US" sz="2697" dirty="0">
                <a:solidFill>
                  <a:srgbClr val="000000"/>
                </a:solidFill>
                <a:latin typeface="Montserrat Medium"/>
              </a:rPr>
              <a:t> </a:t>
            </a:r>
            <a:r>
              <a:rPr lang="en-US" sz="2697" dirty="0" err="1">
                <a:solidFill>
                  <a:srgbClr val="000000"/>
                </a:solidFill>
                <a:latin typeface="Montserrat Medium"/>
              </a:rPr>
              <a:t>üyeleri</a:t>
            </a:r>
            <a:r>
              <a:rPr lang="en-US" sz="2697" dirty="0">
                <a:solidFill>
                  <a:srgbClr val="000000"/>
                </a:solidFill>
                <a:latin typeface="Montserrat Medium"/>
              </a:rPr>
              <a:t> </a:t>
            </a:r>
            <a:r>
              <a:rPr lang="en-US" sz="2697" dirty="0" err="1">
                <a:solidFill>
                  <a:srgbClr val="000000"/>
                </a:solidFill>
                <a:latin typeface="Montserrat Medium"/>
              </a:rPr>
              <a:t>tarafından</a:t>
            </a:r>
            <a:r>
              <a:rPr lang="en-US" sz="2697" dirty="0">
                <a:solidFill>
                  <a:srgbClr val="000000"/>
                </a:solidFill>
                <a:latin typeface="Montserrat Medium"/>
              </a:rPr>
              <a:t> </a:t>
            </a:r>
            <a:r>
              <a:rPr lang="en-US" sz="2697" dirty="0" err="1">
                <a:solidFill>
                  <a:srgbClr val="000000"/>
                </a:solidFill>
                <a:latin typeface="Montserrat Medium"/>
              </a:rPr>
              <a:t>güvenilmek</a:t>
            </a:r>
            <a:r>
              <a:rPr lang="en-US" sz="2697" dirty="0">
                <a:solidFill>
                  <a:srgbClr val="000000"/>
                </a:solidFill>
                <a:latin typeface="Montserrat Medium"/>
              </a:rPr>
              <a:t> </a:t>
            </a:r>
            <a:r>
              <a:rPr lang="en-US" sz="2697" dirty="0" err="1">
                <a:solidFill>
                  <a:srgbClr val="000000"/>
                </a:solidFill>
                <a:latin typeface="Montserrat Medium"/>
              </a:rPr>
              <a:t>için</a:t>
            </a:r>
            <a:r>
              <a:rPr lang="en-US" sz="2697" dirty="0">
                <a:solidFill>
                  <a:srgbClr val="000000"/>
                </a:solidFill>
                <a:latin typeface="Montserrat Medium"/>
              </a:rPr>
              <a:t> </a:t>
            </a:r>
            <a:r>
              <a:rPr lang="en-US" sz="2697" dirty="0" err="1">
                <a:solidFill>
                  <a:srgbClr val="000000"/>
                </a:solidFill>
                <a:latin typeface="Montserrat Medium"/>
              </a:rPr>
              <a:t>kendinden</a:t>
            </a:r>
            <a:r>
              <a:rPr lang="en-US" sz="2697" dirty="0">
                <a:solidFill>
                  <a:srgbClr val="000000"/>
                </a:solidFill>
                <a:latin typeface="Montserrat Medium"/>
              </a:rPr>
              <a:t> </a:t>
            </a:r>
            <a:r>
              <a:rPr lang="en-US" sz="2697" dirty="0" err="1">
                <a:solidFill>
                  <a:srgbClr val="000000"/>
                </a:solidFill>
                <a:latin typeface="Montserrat Medium"/>
              </a:rPr>
              <a:t>emin</a:t>
            </a:r>
            <a:r>
              <a:rPr lang="en-US" sz="2697" dirty="0">
                <a:solidFill>
                  <a:srgbClr val="000000"/>
                </a:solidFill>
                <a:latin typeface="Montserrat Medium"/>
              </a:rPr>
              <a:t> </a:t>
            </a:r>
            <a:r>
              <a:rPr lang="en-US" sz="2697" dirty="0" err="1">
                <a:solidFill>
                  <a:srgbClr val="000000"/>
                </a:solidFill>
                <a:latin typeface="Montserrat Medium"/>
              </a:rPr>
              <a:t>ve</a:t>
            </a:r>
            <a:r>
              <a:rPr lang="en-US" sz="2697" dirty="0">
                <a:solidFill>
                  <a:srgbClr val="000000"/>
                </a:solidFill>
                <a:latin typeface="Montserrat Medium"/>
              </a:rPr>
              <a:t> </a:t>
            </a:r>
            <a:r>
              <a:rPr lang="en-US" sz="2697" dirty="0" err="1">
                <a:solidFill>
                  <a:srgbClr val="000000"/>
                </a:solidFill>
                <a:latin typeface="Montserrat Medium"/>
              </a:rPr>
              <a:t>bilgili</a:t>
            </a:r>
            <a:r>
              <a:rPr lang="en-US" sz="2697" dirty="0">
                <a:solidFill>
                  <a:srgbClr val="000000"/>
                </a:solidFill>
                <a:latin typeface="Montserrat Medium"/>
              </a:rPr>
              <a:t> </a:t>
            </a:r>
            <a:r>
              <a:rPr lang="en-US" sz="2697" dirty="0" err="1">
                <a:solidFill>
                  <a:srgbClr val="000000"/>
                </a:solidFill>
                <a:latin typeface="Montserrat Medium"/>
              </a:rPr>
              <a:t>görünmelidir</a:t>
            </a:r>
            <a:r>
              <a:rPr lang="en-US" sz="2697" dirty="0">
                <a:solidFill>
                  <a:srgbClr val="000000"/>
                </a:solidFill>
                <a:latin typeface="Montserrat Medium"/>
              </a:rPr>
              <a:t>.</a:t>
            </a:r>
          </a:p>
          <a:p>
            <a:pPr>
              <a:lnSpc>
                <a:spcPts val="3775"/>
              </a:lnSpc>
            </a:pPr>
            <a:r>
              <a:rPr lang="en-US" sz="2697" dirty="0">
                <a:solidFill>
                  <a:srgbClr val="000000"/>
                </a:solidFill>
                <a:latin typeface="Montserrat Medium"/>
              </a:rPr>
              <a:t>   Bu </a:t>
            </a:r>
            <a:r>
              <a:rPr lang="en-US" sz="2697" dirty="0" err="1">
                <a:solidFill>
                  <a:srgbClr val="000000"/>
                </a:solidFill>
                <a:latin typeface="Montserrat Medium"/>
              </a:rPr>
              <a:t>egzersizde</a:t>
            </a:r>
            <a:r>
              <a:rPr lang="en-US" sz="2697" dirty="0">
                <a:solidFill>
                  <a:srgbClr val="000000"/>
                </a:solidFill>
                <a:latin typeface="Montserrat Medium"/>
              </a:rPr>
              <a:t> </a:t>
            </a:r>
            <a:r>
              <a:rPr lang="en-US" sz="2697" dirty="0" err="1">
                <a:solidFill>
                  <a:srgbClr val="000000"/>
                </a:solidFill>
                <a:latin typeface="Montserrat Medium"/>
              </a:rPr>
              <a:t>oyuncular</a:t>
            </a:r>
            <a:r>
              <a:rPr lang="en-US" sz="2697" dirty="0">
                <a:solidFill>
                  <a:srgbClr val="000000"/>
                </a:solidFill>
                <a:latin typeface="Montserrat Medium"/>
              </a:rPr>
              <a:t> </a:t>
            </a:r>
            <a:r>
              <a:rPr lang="en-US" sz="2697" dirty="0" err="1">
                <a:solidFill>
                  <a:srgbClr val="000000"/>
                </a:solidFill>
                <a:latin typeface="Montserrat Medium"/>
              </a:rPr>
              <a:t>bir</a:t>
            </a:r>
            <a:r>
              <a:rPr lang="en-US" sz="2697" dirty="0">
                <a:solidFill>
                  <a:srgbClr val="000000"/>
                </a:solidFill>
                <a:latin typeface="Montserrat Medium"/>
              </a:rPr>
              <a:t> </a:t>
            </a:r>
            <a:r>
              <a:rPr lang="en-US" sz="2697" dirty="0" err="1">
                <a:solidFill>
                  <a:srgbClr val="000000"/>
                </a:solidFill>
                <a:latin typeface="Montserrat Medium"/>
              </a:rPr>
              <a:t>daire</a:t>
            </a:r>
            <a:r>
              <a:rPr lang="en-US" sz="2697" dirty="0">
                <a:solidFill>
                  <a:srgbClr val="000000"/>
                </a:solidFill>
                <a:latin typeface="Montserrat Medium"/>
              </a:rPr>
              <a:t> </a:t>
            </a:r>
            <a:r>
              <a:rPr lang="en-US" sz="2697" dirty="0" err="1">
                <a:solidFill>
                  <a:srgbClr val="000000"/>
                </a:solidFill>
                <a:latin typeface="Montserrat Medium"/>
              </a:rPr>
              <a:t>şeklinde</a:t>
            </a:r>
            <a:r>
              <a:rPr lang="en-US" sz="2697" dirty="0">
                <a:solidFill>
                  <a:srgbClr val="000000"/>
                </a:solidFill>
                <a:latin typeface="Montserrat Medium"/>
              </a:rPr>
              <a:t> </a:t>
            </a:r>
            <a:r>
              <a:rPr lang="en-US" sz="2697" dirty="0" err="1">
                <a:solidFill>
                  <a:srgbClr val="000000"/>
                </a:solidFill>
                <a:latin typeface="Montserrat Medium"/>
              </a:rPr>
              <a:t>durdu</a:t>
            </a:r>
            <a:r>
              <a:rPr lang="en-US" sz="2697" dirty="0">
                <a:solidFill>
                  <a:srgbClr val="000000"/>
                </a:solidFill>
                <a:latin typeface="Montserrat Medium"/>
              </a:rPr>
              <a:t> </a:t>
            </a:r>
            <a:r>
              <a:rPr lang="en-US" sz="2697" dirty="0" err="1">
                <a:solidFill>
                  <a:srgbClr val="000000"/>
                </a:solidFill>
                <a:latin typeface="Montserrat Medium"/>
              </a:rPr>
              <a:t>ve</a:t>
            </a:r>
            <a:r>
              <a:rPr lang="en-US" sz="2697" dirty="0">
                <a:solidFill>
                  <a:srgbClr val="000000"/>
                </a:solidFill>
                <a:latin typeface="Montserrat Medium"/>
              </a:rPr>
              <a:t> </a:t>
            </a:r>
            <a:r>
              <a:rPr lang="en-US" sz="2697" dirty="0" err="1">
                <a:solidFill>
                  <a:srgbClr val="000000"/>
                </a:solidFill>
                <a:latin typeface="Montserrat Medium"/>
              </a:rPr>
              <a:t>bir</a:t>
            </a:r>
            <a:r>
              <a:rPr lang="en-US" sz="2697" dirty="0">
                <a:solidFill>
                  <a:srgbClr val="000000"/>
                </a:solidFill>
                <a:latin typeface="Montserrat Medium"/>
              </a:rPr>
              <a:t> </a:t>
            </a:r>
            <a:r>
              <a:rPr lang="en-US" sz="2697" dirty="0" err="1">
                <a:solidFill>
                  <a:srgbClr val="000000"/>
                </a:solidFill>
                <a:latin typeface="Montserrat Medium"/>
              </a:rPr>
              <a:t>hikaye</a:t>
            </a:r>
            <a:r>
              <a:rPr lang="en-US" sz="2697" dirty="0">
                <a:solidFill>
                  <a:srgbClr val="000000"/>
                </a:solidFill>
                <a:latin typeface="Montserrat Medium"/>
              </a:rPr>
              <a:t> </a:t>
            </a:r>
            <a:r>
              <a:rPr lang="en-US" sz="2697" dirty="0" err="1">
                <a:solidFill>
                  <a:srgbClr val="000000"/>
                </a:solidFill>
                <a:latin typeface="Montserrat Medium"/>
              </a:rPr>
              <a:t>oluşturmak</a:t>
            </a:r>
            <a:r>
              <a:rPr lang="en-US" sz="2697" dirty="0">
                <a:solidFill>
                  <a:srgbClr val="000000"/>
                </a:solidFill>
                <a:latin typeface="Montserrat Medium"/>
              </a:rPr>
              <a:t> </a:t>
            </a:r>
            <a:r>
              <a:rPr lang="en-US" sz="2697" dirty="0" err="1">
                <a:solidFill>
                  <a:srgbClr val="000000"/>
                </a:solidFill>
                <a:latin typeface="Montserrat Medium"/>
              </a:rPr>
              <a:t>için</a:t>
            </a:r>
            <a:r>
              <a:rPr lang="en-US" sz="2697" dirty="0">
                <a:solidFill>
                  <a:srgbClr val="000000"/>
                </a:solidFill>
                <a:latin typeface="Montserrat Medium"/>
              </a:rPr>
              <a:t> </a:t>
            </a:r>
            <a:r>
              <a:rPr lang="en-US" sz="2697" dirty="0" err="1">
                <a:solidFill>
                  <a:srgbClr val="000000"/>
                </a:solidFill>
                <a:latin typeface="Montserrat Medium"/>
              </a:rPr>
              <a:t>birlikte</a:t>
            </a:r>
            <a:r>
              <a:rPr lang="en-US" sz="2697" dirty="0">
                <a:solidFill>
                  <a:srgbClr val="000000"/>
                </a:solidFill>
                <a:latin typeface="Montserrat Medium"/>
              </a:rPr>
              <a:t> </a:t>
            </a:r>
            <a:r>
              <a:rPr lang="en-US" sz="2697" dirty="0" err="1">
                <a:solidFill>
                  <a:srgbClr val="000000"/>
                </a:solidFill>
                <a:latin typeface="Montserrat Medium"/>
              </a:rPr>
              <a:t>çalıştı</a:t>
            </a:r>
            <a:r>
              <a:rPr lang="en-US" sz="2697" dirty="0">
                <a:solidFill>
                  <a:srgbClr val="000000"/>
                </a:solidFill>
                <a:latin typeface="Montserrat Medium"/>
              </a:rPr>
              <a:t>. 1. </a:t>
            </a:r>
            <a:r>
              <a:rPr lang="en-US" sz="2697" dirty="0" err="1">
                <a:solidFill>
                  <a:srgbClr val="000000"/>
                </a:solidFill>
                <a:latin typeface="Montserrat Medium"/>
              </a:rPr>
              <a:t>kişi</a:t>
            </a:r>
            <a:r>
              <a:rPr lang="en-US" sz="2697" dirty="0">
                <a:solidFill>
                  <a:srgbClr val="000000"/>
                </a:solidFill>
                <a:latin typeface="Montserrat Medium"/>
              </a:rPr>
              <a:t> 30 </a:t>
            </a:r>
            <a:r>
              <a:rPr lang="en-US" sz="2697" dirty="0" err="1">
                <a:solidFill>
                  <a:srgbClr val="000000"/>
                </a:solidFill>
                <a:latin typeface="Montserrat Medium"/>
              </a:rPr>
              <a:t>saniye</a:t>
            </a:r>
            <a:r>
              <a:rPr lang="en-US" sz="2697" dirty="0">
                <a:solidFill>
                  <a:srgbClr val="000000"/>
                </a:solidFill>
                <a:latin typeface="Montserrat Medium"/>
              </a:rPr>
              <a:t> </a:t>
            </a:r>
            <a:r>
              <a:rPr lang="en-US" sz="2697" dirty="0" err="1">
                <a:solidFill>
                  <a:srgbClr val="000000"/>
                </a:solidFill>
                <a:latin typeface="Montserrat Medium"/>
              </a:rPr>
              <a:t>boyunca</a:t>
            </a:r>
            <a:r>
              <a:rPr lang="en-US" sz="2697" dirty="0">
                <a:solidFill>
                  <a:srgbClr val="000000"/>
                </a:solidFill>
                <a:latin typeface="Montserrat Medium"/>
              </a:rPr>
              <a:t> </a:t>
            </a:r>
            <a:r>
              <a:rPr lang="en-US" sz="2697" dirty="0" err="1">
                <a:solidFill>
                  <a:srgbClr val="000000"/>
                </a:solidFill>
                <a:latin typeface="Montserrat Medium"/>
              </a:rPr>
              <a:t>konuştu</a:t>
            </a:r>
            <a:r>
              <a:rPr lang="en-US" sz="2697" dirty="0">
                <a:solidFill>
                  <a:srgbClr val="000000"/>
                </a:solidFill>
                <a:latin typeface="Montserrat Medium"/>
              </a:rPr>
              <a:t>. 2. </a:t>
            </a:r>
            <a:r>
              <a:rPr lang="en-US" sz="2697" dirty="0" err="1">
                <a:solidFill>
                  <a:srgbClr val="000000"/>
                </a:solidFill>
                <a:latin typeface="Montserrat Medium"/>
              </a:rPr>
              <a:t>kişi</a:t>
            </a:r>
            <a:r>
              <a:rPr lang="en-US" sz="2697" dirty="0">
                <a:solidFill>
                  <a:srgbClr val="000000"/>
                </a:solidFill>
                <a:latin typeface="Montserrat Medium"/>
              </a:rPr>
              <a:t> 1. </a:t>
            </a:r>
            <a:r>
              <a:rPr lang="en-US" sz="2697" dirty="0" err="1">
                <a:solidFill>
                  <a:srgbClr val="000000"/>
                </a:solidFill>
                <a:latin typeface="Montserrat Medium"/>
              </a:rPr>
              <a:t>kişinin</a:t>
            </a:r>
            <a:r>
              <a:rPr lang="en-US" sz="2697" dirty="0">
                <a:solidFill>
                  <a:srgbClr val="000000"/>
                </a:solidFill>
                <a:latin typeface="Montserrat Medium"/>
              </a:rPr>
              <a:t> </a:t>
            </a:r>
            <a:r>
              <a:rPr lang="en-US" sz="2697" dirty="0" err="1">
                <a:solidFill>
                  <a:srgbClr val="000000"/>
                </a:solidFill>
                <a:latin typeface="Montserrat Medium"/>
              </a:rPr>
              <a:t>bıraktığı</a:t>
            </a:r>
            <a:r>
              <a:rPr lang="en-US" sz="2697" dirty="0">
                <a:solidFill>
                  <a:srgbClr val="000000"/>
                </a:solidFill>
                <a:latin typeface="Montserrat Medium"/>
              </a:rPr>
              <a:t> </a:t>
            </a:r>
            <a:r>
              <a:rPr lang="en-US" sz="2697" dirty="0" err="1">
                <a:solidFill>
                  <a:srgbClr val="000000"/>
                </a:solidFill>
                <a:latin typeface="Montserrat Medium"/>
              </a:rPr>
              <a:t>yerden</a:t>
            </a:r>
            <a:r>
              <a:rPr lang="en-US" sz="2697" dirty="0">
                <a:solidFill>
                  <a:srgbClr val="000000"/>
                </a:solidFill>
                <a:latin typeface="Montserrat Medium"/>
              </a:rPr>
              <a:t> </a:t>
            </a:r>
            <a:r>
              <a:rPr lang="en-US" sz="2697" dirty="0" err="1">
                <a:solidFill>
                  <a:srgbClr val="000000"/>
                </a:solidFill>
                <a:latin typeface="Montserrat Medium"/>
              </a:rPr>
              <a:t>devraldı</a:t>
            </a:r>
            <a:r>
              <a:rPr lang="en-US" sz="2697" dirty="0">
                <a:solidFill>
                  <a:srgbClr val="000000"/>
                </a:solidFill>
                <a:latin typeface="Montserrat Medium"/>
              </a:rPr>
              <a:t> </a:t>
            </a:r>
            <a:r>
              <a:rPr lang="en-US" sz="2697" dirty="0" err="1">
                <a:solidFill>
                  <a:srgbClr val="000000"/>
                </a:solidFill>
                <a:latin typeface="Montserrat Medium"/>
              </a:rPr>
              <a:t>ve</a:t>
            </a:r>
            <a:r>
              <a:rPr lang="en-US" sz="2697" dirty="0">
                <a:solidFill>
                  <a:srgbClr val="000000"/>
                </a:solidFill>
                <a:latin typeface="Montserrat Medium"/>
              </a:rPr>
              <a:t> </a:t>
            </a:r>
            <a:r>
              <a:rPr lang="en-US" sz="2697" dirty="0" err="1">
                <a:solidFill>
                  <a:srgbClr val="000000"/>
                </a:solidFill>
                <a:latin typeface="Montserrat Medium"/>
              </a:rPr>
              <a:t>otuz</a:t>
            </a:r>
            <a:r>
              <a:rPr lang="en-US" sz="2697" dirty="0">
                <a:solidFill>
                  <a:srgbClr val="000000"/>
                </a:solidFill>
                <a:latin typeface="Montserrat Medium"/>
              </a:rPr>
              <a:t> </a:t>
            </a:r>
            <a:r>
              <a:rPr lang="en-US" sz="2697" dirty="0" err="1">
                <a:solidFill>
                  <a:srgbClr val="000000"/>
                </a:solidFill>
                <a:latin typeface="Montserrat Medium"/>
              </a:rPr>
              <a:t>saniye</a:t>
            </a:r>
            <a:r>
              <a:rPr lang="en-US" sz="2697" dirty="0">
                <a:solidFill>
                  <a:srgbClr val="000000"/>
                </a:solidFill>
                <a:latin typeface="Montserrat Medium"/>
              </a:rPr>
              <a:t> </a:t>
            </a:r>
            <a:r>
              <a:rPr lang="en-US" sz="2697" dirty="0" err="1">
                <a:solidFill>
                  <a:srgbClr val="000000"/>
                </a:solidFill>
                <a:latin typeface="Montserrat Medium"/>
              </a:rPr>
              <a:t>boyunca</a:t>
            </a:r>
            <a:r>
              <a:rPr lang="en-US" sz="2697" dirty="0">
                <a:solidFill>
                  <a:srgbClr val="000000"/>
                </a:solidFill>
                <a:latin typeface="Montserrat Medium"/>
              </a:rPr>
              <a:t> </a:t>
            </a:r>
            <a:r>
              <a:rPr lang="en-US" sz="2697" dirty="0" err="1">
                <a:solidFill>
                  <a:srgbClr val="000000"/>
                </a:solidFill>
                <a:latin typeface="Montserrat Medium"/>
              </a:rPr>
              <a:t>konuştu</a:t>
            </a:r>
            <a:r>
              <a:rPr lang="en-US" sz="2697" dirty="0">
                <a:solidFill>
                  <a:srgbClr val="000000"/>
                </a:solidFill>
                <a:latin typeface="Montserrat Medium"/>
              </a:rPr>
              <a:t>, </a:t>
            </a:r>
            <a:r>
              <a:rPr lang="en-US" sz="2697" dirty="0" err="1">
                <a:solidFill>
                  <a:srgbClr val="000000"/>
                </a:solidFill>
                <a:latin typeface="Montserrat Medium"/>
              </a:rPr>
              <a:t>ardından</a:t>
            </a:r>
            <a:r>
              <a:rPr lang="en-US" sz="2697" dirty="0">
                <a:solidFill>
                  <a:srgbClr val="000000"/>
                </a:solidFill>
                <a:latin typeface="Montserrat Medium"/>
              </a:rPr>
              <a:t> 3. </a:t>
            </a:r>
            <a:r>
              <a:rPr lang="en-US" sz="2697" dirty="0" err="1">
                <a:solidFill>
                  <a:srgbClr val="000000"/>
                </a:solidFill>
                <a:latin typeface="Montserrat Medium"/>
              </a:rPr>
              <a:t>kişi</a:t>
            </a:r>
            <a:r>
              <a:rPr lang="en-US" sz="2697" dirty="0">
                <a:solidFill>
                  <a:srgbClr val="000000"/>
                </a:solidFill>
                <a:latin typeface="Montserrat Medium"/>
              </a:rPr>
              <a:t> </a:t>
            </a:r>
            <a:r>
              <a:rPr lang="en-US" sz="2697" dirty="0" err="1">
                <a:solidFill>
                  <a:srgbClr val="000000"/>
                </a:solidFill>
                <a:latin typeface="Montserrat Medium"/>
              </a:rPr>
              <a:t>konuştu</a:t>
            </a:r>
            <a:r>
              <a:rPr lang="en-US" sz="2697" dirty="0">
                <a:solidFill>
                  <a:srgbClr val="000000"/>
                </a:solidFill>
                <a:latin typeface="Montserrat Medium"/>
              </a:rPr>
              <a:t>. Bu </a:t>
            </a:r>
            <a:r>
              <a:rPr lang="en-US" sz="2697" dirty="0" err="1">
                <a:solidFill>
                  <a:srgbClr val="000000"/>
                </a:solidFill>
                <a:latin typeface="Montserrat Medium"/>
              </a:rPr>
              <a:t>çalışmadaki</a:t>
            </a:r>
            <a:r>
              <a:rPr lang="en-US" sz="2697" dirty="0">
                <a:solidFill>
                  <a:srgbClr val="000000"/>
                </a:solidFill>
                <a:latin typeface="Montserrat Medium"/>
              </a:rPr>
              <a:t> </a:t>
            </a:r>
            <a:r>
              <a:rPr lang="en-US" sz="2697" dirty="0" err="1">
                <a:solidFill>
                  <a:srgbClr val="000000"/>
                </a:solidFill>
                <a:latin typeface="Montserrat Medium"/>
              </a:rPr>
              <a:t>zorluk</a:t>
            </a:r>
            <a:r>
              <a:rPr lang="en-US" sz="2697" dirty="0">
                <a:solidFill>
                  <a:srgbClr val="000000"/>
                </a:solidFill>
                <a:latin typeface="Montserrat Medium"/>
              </a:rPr>
              <a:t> </a:t>
            </a:r>
            <a:r>
              <a:rPr lang="en-US" sz="2697" dirty="0" err="1">
                <a:solidFill>
                  <a:srgbClr val="000000"/>
                </a:solidFill>
                <a:latin typeface="Montserrat Medium"/>
              </a:rPr>
              <a:t>çok</a:t>
            </a:r>
            <a:r>
              <a:rPr lang="en-US" sz="2697" dirty="0">
                <a:solidFill>
                  <a:srgbClr val="000000"/>
                </a:solidFill>
                <a:latin typeface="Montserrat Medium"/>
              </a:rPr>
              <a:t> </a:t>
            </a:r>
            <a:r>
              <a:rPr lang="en-US" sz="2697" dirty="0" err="1">
                <a:solidFill>
                  <a:srgbClr val="000000"/>
                </a:solidFill>
                <a:latin typeface="Montserrat Medium"/>
              </a:rPr>
              <a:t>uzun</a:t>
            </a:r>
            <a:r>
              <a:rPr lang="en-US" sz="2697" dirty="0">
                <a:solidFill>
                  <a:srgbClr val="000000"/>
                </a:solidFill>
                <a:latin typeface="Montserrat Medium"/>
              </a:rPr>
              <a:t> </a:t>
            </a:r>
            <a:r>
              <a:rPr lang="en-US" sz="2697" dirty="0" err="1">
                <a:solidFill>
                  <a:srgbClr val="000000"/>
                </a:solidFill>
                <a:latin typeface="Montserrat Medium"/>
              </a:rPr>
              <a:t>süre</a:t>
            </a:r>
            <a:r>
              <a:rPr lang="en-US" sz="2697" dirty="0">
                <a:solidFill>
                  <a:srgbClr val="000000"/>
                </a:solidFill>
                <a:latin typeface="Montserrat Medium"/>
              </a:rPr>
              <a:t> </a:t>
            </a:r>
            <a:r>
              <a:rPr lang="en-US" sz="2697" dirty="0" err="1">
                <a:solidFill>
                  <a:srgbClr val="000000"/>
                </a:solidFill>
                <a:latin typeface="Montserrat Medium"/>
              </a:rPr>
              <a:t>duraklamaktan</a:t>
            </a:r>
            <a:r>
              <a:rPr lang="en-US" sz="2697" dirty="0">
                <a:solidFill>
                  <a:srgbClr val="000000"/>
                </a:solidFill>
                <a:latin typeface="Montserrat Medium"/>
              </a:rPr>
              <a:t> </a:t>
            </a:r>
            <a:r>
              <a:rPr lang="en-US" sz="2697" dirty="0" err="1">
                <a:solidFill>
                  <a:srgbClr val="000000"/>
                </a:solidFill>
                <a:latin typeface="Montserrat Medium"/>
              </a:rPr>
              <a:t>kaçınmak</a:t>
            </a:r>
            <a:r>
              <a:rPr lang="en-US" sz="2697" dirty="0">
                <a:solidFill>
                  <a:srgbClr val="000000"/>
                </a:solidFill>
                <a:latin typeface="Montserrat Medium"/>
              </a:rPr>
              <a:t>, </a:t>
            </a:r>
            <a:r>
              <a:rPr lang="en-US" sz="2697" dirty="0" err="1">
                <a:solidFill>
                  <a:srgbClr val="000000"/>
                </a:solidFill>
                <a:latin typeface="Montserrat Medium"/>
              </a:rPr>
              <a:t>kelimeler</a:t>
            </a:r>
            <a:r>
              <a:rPr lang="en-US" sz="2697" dirty="0">
                <a:solidFill>
                  <a:srgbClr val="000000"/>
                </a:solidFill>
                <a:latin typeface="Montserrat Medium"/>
              </a:rPr>
              <a:t> </a:t>
            </a:r>
            <a:r>
              <a:rPr lang="en-US" sz="2697" dirty="0" err="1">
                <a:solidFill>
                  <a:srgbClr val="000000"/>
                </a:solidFill>
                <a:latin typeface="Montserrat Medium"/>
              </a:rPr>
              <a:t>üzerinde</a:t>
            </a:r>
            <a:r>
              <a:rPr lang="en-US" sz="2697" dirty="0">
                <a:solidFill>
                  <a:srgbClr val="000000"/>
                </a:solidFill>
                <a:latin typeface="Montserrat Medium"/>
              </a:rPr>
              <a:t> </a:t>
            </a:r>
            <a:r>
              <a:rPr lang="en-US" sz="2697" dirty="0" err="1">
                <a:solidFill>
                  <a:srgbClr val="000000"/>
                </a:solidFill>
                <a:latin typeface="Montserrat Medium"/>
              </a:rPr>
              <a:t>tökezlemek</a:t>
            </a:r>
            <a:r>
              <a:rPr lang="en-US" sz="2697" dirty="0">
                <a:solidFill>
                  <a:srgbClr val="000000"/>
                </a:solidFill>
                <a:latin typeface="Montserrat Medium"/>
              </a:rPr>
              <a:t> </a:t>
            </a:r>
            <a:r>
              <a:rPr lang="en-US" sz="2697" dirty="0" err="1">
                <a:solidFill>
                  <a:srgbClr val="000000"/>
                </a:solidFill>
                <a:latin typeface="Montserrat Medium"/>
              </a:rPr>
              <a:t>gibi</a:t>
            </a:r>
            <a:r>
              <a:rPr lang="en-US" sz="2697" dirty="0">
                <a:solidFill>
                  <a:srgbClr val="000000"/>
                </a:solidFill>
                <a:latin typeface="Montserrat Medium"/>
              </a:rPr>
              <a:t> </a:t>
            </a:r>
            <a:r>
              <a:rPr lang="en-US" sz="2697" dirty="0" err="1">
                <a:solidFill>
                  <a:srgbClr val="000000"/>
                </a:solidFill>
                <a:latin typeface="Montserrat Medium"/>
              </a:rPr>
              <a:t>durumlardı</a:t>
            </a:r>
            <a:r>
              <a:rPr lang="en-US" sz="2697" dirty="0">
                <a:solidFill>
                  <a:srgbClr val="000000"/>
                </a:solidFill>
                <a:latin typeface="Montserrat Medium"/>
              </a:rPr>
              <a:t>. Bu </a:t>
            </a:r>
            <a:r>
              <a:rPr lang="en-US" sz="2697" dirty="0" err="1">
                <a:solidFill>
                  <a:srgbClr val="000000"/>
                </a:solidFill>
                <a:latin typeface="Montserrat Medium"/>
              </a:rPr>
              <a:t>sözel</a:t>
            </a:r>
            <a:r>
              <a:rPr lang="en-US" sz="2697" dirty="0">
                <a:solidFill>
                  <a:srgbClr val="000000"/>
                </a:solidFill>
                <a:latin typeface="Montserrat Medium"/>
              </a:rPr>
              <a:t> </a:t>
            </a:r>
            <a:r>
              <a:rPr lang="en-US" sz="2697" dirty="0" err="1">
                <a:solidFill>
                  <a:srgbClr val="000000"/>
                </a:solidFill>
                <a:latin typeface="Montserrat Medium"/>
              </a:rPr>
              <a:t>destekle</a:t>
            </a:r>
            <a:r>
              <a:rPr lang="tr-TR" sz="2697" dirty="0" err="1">
                <a:solidFill>
                  <a:srgbClr val="000000"/>
                </a:solidFill>
                <a:latin typeface="Montserrat Medium"/>
              </a:rPr>
              <a:t>rd</a:t>
            </a:r>
            <a:r>
              <a:rPr lang="en-US" sz="2697" dirty="0" err="1">
                <a:solidFill>
                  <a:srgbClr val="000000"/>
                </a:solidFill>
                <a:latin typeface="Montserrat Medium"/>
              </a:rPr>
              <a:t>en</a:t>
            </a:r>
            <a:r>
              <a:rPr lang="en-US" sz="2697" dirty="0">
                <a:solidFill>
                  <a:srgbClr val="000000"/>
                </a:solidFill>
                <a:latin typeface="Montserrat Medium"/>
              </a:rPr>
              <a:t> </a:t>
            </a:r>
            <a:r>
              <a:rPr lang="en-US" sz="2697" dirty="0" err="1">
                <a:solidFill>
                  <a:srgbClr val="000000"/>
                </a:solidFill>
                <a:latin typeface="Montserrat Medium"/>
              </a:rPr>
              <a:t>yararlanan</a:t>
            </a:r>
            <a:r>
              <a:rPr lang="en-US" sz="2697" dirty="0">
                <a:solidFill>
                  <a:srgbClr val="000000"/>
                </a:solidFill>
                <a:latin typeface="Montserrat Medium"/>
              </a:rPr>
              <a:t> </a:t>
            </a:r>
            <a:r>
              <a:rPr lang="en-US" sz="2697" dirty="0" err="1">
                <a:solidFill>
                  <a:srgbClr val="000000"/>
                </a:solidFill>
                <a:latin typeface="Montserrat Medium"/>
              </a:rPr>
              <a:t>öğrenciler</a:t>
            </a:r>
            <a:r>
              <a:rPr lang="en-US" sz="2697" dirty="0">
                <a:solidFill>
                  <a:srgbClr val="000000"/>
                </a:solidFill>
                <a:latin typeface="Montserrat Medium"/>
              </a:rPr>
              <a:t> </a:t>
            </a:r>
            <a:r>
              <a:rPr lang="en-US" sz="2697" dirty="0" err="1">
                <a:solidFill>
                  <a:srgbClr val="000000"/>
                </a:solidFill>
                <a:latin typeface="Montserrat Medium"/>
              </a:rPr>
              <a:t>oyun</a:t>
            </a:r>
            <a:r>
              <a:rPr lang="en-US" sz="2697" dirty="0">
                <a:solidFill>
                  <a:srgbClr val="000000"/>
                </a:solidFill>
                <a:latin typeface="Montserrat Medium"/>
              </a:rPr>
              <a:t> </a:t>
            </a:r>
            <a:r>
              <a:rPr lang="en-US" sz="2697" dirty="0" err="1">
                <a:solidFill>
                  <a:srgbClr val="000000"/>
                </a:solidFill>
                <a:latin typeface="Montserrat Medium"/>
              </a:rPr>
              <a:t>dışı</a:t>
            </a:r>
            <a:r>
              <a:rPr lang="en-US" sz="2697" dirty="0">
                <a:solidFill>
                  <a:srgbClr val="000000"/>
                </a:solidFill>
                <a:latin typeface="Montserrat Medium"/>
              </a:rPr>
              <a:t> </a:t>
            </a:r>
            <a:r>
              <a:rPr lang="en-US" sz="2697" dirty="0" err="1">
                <a:solidFill>
                  <a:srgbClr val="000000"/>
                </a:solidFill>
                <a:latin typeface="Montserrat Medium"/>
              </a:rPr>
              <a:t>kaldı</a:t>
            </a:r>
            <a:r>
              <a:rPr lang="en-US" sz="2697" dirty="0">
                <a:solidFill>
                  <a:srgbClr val="000000"/>
                </a:solidFill>
                <a:latin typeface="Montserrat Medium"/>
              </a:rPr>
              <a:t>. </a:t>
            </a:r>
          </a:p>
          <a:p>
            <a:pPr>
              <a:lnSpc>
                <a:spcPts val="3775"/>
              </a:lnSpc>
            </a:pPr>
            <a:r>
              <a:rPr lang="en-US" sz="2697" dirty="0">
                <a:solidFill>
                  <a:srgbClr val="000000"/>
                </a:solidFill>
                <a:latin typeface="Montserrat Medium"/>
              </a:rPr>
              <a:t>   Bu </a:t>
            </a:r>
            <a:r>
              <a:rPr lang="en-US" sz="2697" dirty="0" err="1">
                <a:solidFill>
                  <a:srgbClr val="000000"/>
                </a:solidFill>
                <a:latin typeface="Montserrat Medium"/>
              </a:rPr>
              <a:t>çalışma</a:t>
            </a:r>
            <a:r>
              <a:rPr lang="en-US" sz="2697" dirty="0">
                <a:solidFill>
                  <a:srgbClr val="000000"/>
                </a:solidFill>
                <a:latin typeface="Montserrat Medium"/>
              </a:rPr>
              <a:t>, </a:t>
            </a:r>
            <a:r>
              <a:rPr lang="en-US" sz="2697" dirty="0" err="1">
                <a:solidFill>
                  <a:srgbClr val="000000"/>
                </a:solidFill>
                <a:latin typeface="Montserrat Medium"/>
              </a:rPr>
              <a:t>öğrencilerin</a:t>
            </a:r>
            <a:r>
              <a:rPr lang="en-US" sz="2697" dirty="0">
                <a:solidFill>
                  <a:srgbClr val="000000"/>
                </a:solidFill>
                <a:latin typeface="Montserrat Medium"/>
              </a:rPr>
              <a:t> </a:t>
            </a:r>
            <a:r>
              <a:rPr lang="en-US" sz="2697" dirty="0" err="1">
                <a:solidFill>
                  <a:srgbClr val="000000"/>
                </a:solidFill>
                <a:latin typeface="Montserrat Medium"/>
              </a:rPr>
              <a:t>düzgün</a:t>
            </a:r>
            <a:r>
              <a:rPr lang="en-US" sz="2697" dirty="0">
                <a:solidFill>
                  <a:srgbClr val="000000"/>
                </a:solidFill>
                <a:latin typeface="Montserrat Medium"/>
              </a:rPr>
              <a:t> </a:t>
            </a:r>
            <a:r>
              <a:rPr lang="en-US" sz="2697" dirty="0" err="1">
                <a:solidFill>
                  <a:srgbClr val="000000"/>
                </a:solidFill>
                <a:latin typeface="Montserrat Medium"/>
              </a:rPr>
              <a:t>ve</a:t>
            </a:r>
            <a:r>
              <a:rPr lang="en-US" sz="2697" dirty="0">
                <a:solidFill>
                  <a:srgbClr val="000000"/>
                </a:solidFill>
                <a:latin typeface="Montserrat Medium"/>
              </a:rPr>
              <a:t> </a:t>
            </a:r>
            <a:r>
              <a:rPr lang="en-US" sz="2697" dirty="0" err="1">
                <a:solidFill>
                  <a:srgbClr val="000000"/>
                </a:solidFill>
                <a:latin typeface="Montserrat Medium"/>
              </a:rPr>
              <a:t>kendinden</a:t>
            </a:r>
            <a:r>
              <a:rPr lang="en-US" sz="2697" dirty="0">
                <a:solidFill>
                  <a:srgbClr val="000000"/>
                </a:solidFill>
                <a:latin typeface="Montserrat Medium"/>
              </a:rPr>
              <a:t> </a:t>
            </a:r>
            <a:r>
              <a:rPr lang="en-US" sz="2697" dirty="0" err="1">
                <a:solidFill>
                  <a:srgbClr val="000000"/>
                </a:solidFill>
                <a:latin typeface="Montserrat Medium"/>
              </a:rPr>
              <a:t>emin</a:t>
            </a:r>
            <a:r>
              <a:rPr lang="en-US" sz="2697" dirty="0">
                <a:solidFill>
                  <a:srgbClr val="000000"/>
                </a:solidFill>
                <a:latin typeface="Montserrat Medium"/>
              </a:rPr>
              <a:t> </a:t>
            </a:r>
            <a:r>
              <a:rPr lang="en-US" sz="2697" dirty="0" err="1">
                <a:solidFill>
                  <a:srgbClr val="000000"/>
                </a:solidFill>
                <a:latin typeface="Montserrat Medium"/>
              </a:rPr>
              <a:t>bir</a:t>
            </a:r>
            <a:r>
              <a:rPr lang="en-US" sz="2697" dirty="0">
                <a:solidFill>
                  <a:srgbClr val="000000"/>
                </a:solidFill>
                <a:latin typeface="Montserrat Medium"/>
              </a:rPr>
              <a:t> </a:t>
            </a:r>
            <a:r>
              <a:rPr lang="en-US" sz="2697" dirty="0" err="1">
                <a:solidFill>
                  <a:srgbClr val="000000"/>
                </a:solidFill>
                <a:latin typeface="Montserrat Medium"/>
              </a:rPr>
              <a:t>şekilde</a:t>
            </a:r>
            <a:r>
              <a:rPr lang="en-US" sz="2697" dirty="0">
                <a:solidFill>
                  <a:srgbClr val="000000"/>
                </a:solidFill>
                <a:latin typeface="Montserrat Medium"/>
              </a:rPr>
              <a:t> </a:t>
            </a:r>
            <a:r>
              <a:rPr lang="en-US" sz="2697" dirty="0" err="1">
                <a:solidFill>
                  <a:srgbClr val="000000"/>
                </a:solidFill>
                <a:latin typeface="Montserrat Medium"/>
              </a:rPr>
              <a:t>konuşmayı</a:t>
            </a:r>
            <a:r>
              <a:rPr lang="en-US" sz="2697" dirty="0">
                <a:solidFill>
                  <a:srgbClr val="000000"/>
                </a:solidFill>
                <a:latin typeface="Montserrat Medium"/>
              </a:rPr>
              <a:t> </a:t>
            </a:r>
            <a:r>
              <a:rPr lang="en-US" sz="2697" dirty="0" err="1">
                <a:solidFill>
                  <a:srgbClr val="000000"/>
                </a:solidFill>
                <a:latin typeface="Montserrat Medium"/>
              </a:rPr>
              <a:t>öğrenmelerine</a:t>
            </a:r>
            <a:r>
              <a:rPr lang="en-US" sz="2697" dirty="0">
                <a:solidFill>
                  <a:srgbClr val="000000"/>
                </a:solidFill>
                <a:latin typeface="Montserrat Medium"/>
              </a:rPr>
              <a:t> </a:t>
            </a:r>
            <a:r>
              <a:rPr lang="en-US" sz="2697" dirty="0" err="1">
                <a:solidFill>
                  <a:srgbClr val="000000"/>
                </a:solidFill>
                <a:latin typeface="Montserrat Medium"/>
              </a:rPr>
              <a:t>yardımcı</a:t>
            </a:r>
            <a:r>
              <a:rPr lang="en-US" sz="2697" dirty="0">
                <a:solidFill>
                  <a:srgbClr val="000000"/>
                </a:solidFill>
                <a:latin typeface="Montserrat Medium"/>
              </a:rPr>
              <a:t> </a:t>
            </a:r>
            <a:r>
              <a:rPr lang="en-US" sz="2697" dirty="0" err="1">
                <a:solidFill>
                  <a:srgbClr val="000000"/>
                </a:solidFill>
                <a:latin typeface="Montserrat Medium"/>
              </a:rPr>
              <a:t>olmuştur</a:t>
            </a:r>
            <a:r>
              <a:rPr lang="en-US" sz="2697" dirty="0">
                <a:solidFill>
                  <a:srgbClr val="000000"/>
                </a:solidFill>
                <a:latin typeface="Montserrat Medium"/>
              </a:rPr>
              <a:t>.</a:t>
            </a:r>
          </a:p>
          <a:p>
            <a:pPr>
              <a:lnSpc>
                <a:spcPts val="3775"/>
              </a:lnSpc>
              <a:spcBef>
                <a:spcPct val="0"/>
              </a:spcBef>
            </a:pPr>
            <a:endParaRPr lang="en-US" sz="2697" dirty="0">
              <a:solidFill>
                <a:srgbClr val="000000"/>
              </a:solidFill>
              <a:latin typeface="Montserra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778743" y="-6306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028700" y="1698455"/>
            <a:ext cx="8351903" cy="2349461"/>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Sıra dışı hikaye</a:t>
            </a:r>
          </a:p>
          <a:p>
            <a:pPr>
              <a:lnSpc>
                <a:spcPts val="9103"/>
              </a:lnSpc>
            </a:pPr>
            <a:endParaRPr lang="en-US" sz="7003" spc="245">
              <a:solidFill>
                <a:srgbClr val="000000"/>
              </a:solidFill>
              <a:latin typeface="Bryndan Write"/>
            </a:endParaRPr>
          </a:p>
        </p:txBody>
      </p:sp>
      <p:sp>
        <p:nvSpPr>
          <p:cNvPr id="8" name="TextBox 8"/>
          <p:cNvSpPr txBox="1"/>
          <p:nvPr/>
        </p:nvSpPr>
        <p:spPr>
          <a:xfrm>
            <a:off x="606001" y="3472418"/>
            <a:ext cx="17075998" cy="2958102"/>
          </a:xfrm>
          <a:prstGeom prst="rect">
            <a:avLst/>
          </a:prstGeom>
        </p:spPr>
        <p:txBody>
          <a:bodyPr lIns="0" tIns="0" rIns="0" bIns="0" rtlCol="0" anchor="t">
            <a:spAutoFit/>
          </a:bodyPr>
          <a:lstStyle/>
          <a:p>
            <a:pPr>
              <a:lnSpc>
                <a:spcPts val="3948"/>
              </a:lnSpc>
            </a:pPr>
            <a:r>
              <a:rPr lang="en-US" sz="2820">
                <a:solidFill>
                  <a:srgbClr val="000000"/>
                </a:solidFill>
                <a:latin typeface="Montserrat Medium"/>
              </a:rPr>
              <a:t>   Bir eczacının işinin bir parçası da tıbbi öykü almaktır. Hastalar hangi bilginin önemli olduğunu her zaman bilmedikleri ve bilgileri her zaman mantıklı bir sırayla vermedikleri için, bu önemli miktarda zihinsel jimnastik gerektirir. Bir sağlık hizmeti sağlayıcısı hikayedeki boşlukları fark edebilmeli ve bu boşlukları doldurmak için hangi soruları soracağını bilmelidir. Sıra dışı hikaye, öğrencilerin bu becerileri uygulamalarına olanak sağlamıştır.</a:t>
            </a:r>
          </a:p>
          <a:p>
            <a:pPr>
              <a:lnSpc>
                <a:spcPts val="3948"/>
              </a:lnSpc>
              <a:spcBef>
                <a:spcPct val="0"/>
              </a:spcBef>
            </a:pPr>
            <a:endParaRPr lang="en-US" sz="2820">
              <a:solidFill>
                <a:srgbClr val="000000"/>
              </a:solidFill>
              <a:latin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729864" y="396111"/>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258360" y="3085987"/>
            <a:ext cx="15771280" cy="4599523"/>
          </a:xfrm>
          <a:prstGeom prst="rect">
            <a:avLst/>
          </a:prstGeom>
        </p:spPr>
        <p:txBody>
          <a:bodyPr lIns="0" tIns="0" rIns="0" bIns="0" rtlCol="0" anchor="t">
            <a:spAutoFit/>
          </a:bodyPr>
          <a:lstStyle/>
          <a:p>
            <a:pPr>
              <a:lnSpc>
                <a:spcPts val="3669"/>
              </a:lnSpc>
            </a:pPr>
            <a:r>
              <a:rPr lang="en-US" sz="2620">
                <a:solidFill>
                  <a:srgbClr val="000000"/>
                </a:solidFill>
                <a:latin typeface="Montserrat Medium"/>
              </a:rPr>
              <a:t>   Oyun 10 oyuncu ile oynandığı varsayılırsa öncelikle 1. sıradaki oyuncu hikayenin ilk cümlesini,  10. oyuncu hikayenin son cümlesini söyledi. Sonrasında rastgele sıralamalarla oyuncular kendinden önce bilinen şeyleri kendinden sonra bilinen şeylere bağlayarak  hikayeyi tamamlamaya yardımcı olacak cümleler kurmaya çalıştılar. Bu şekilde anlamlı bir hikaye oluşturuldu.</a:t>
            </a:r>
          </a:p>
          <a:p>
            <a:pPr>
              <a:lnSpc>
                <a:spcPts val="3669"/>
              </a:lnSpc>
            </a:pPr>
            <a:r>
              <a:rPr lang="en-US" sz="2620">
                <a:solidFill>
                  <a:srgbClr val="000000"/>
                </a:solidFill>
                <a:latin typeface="Montserrat Medium"/>
              </a:rPr>
              <a:t>   Bu etkinliğin bilgilendirme bölümünde hastanın öyküsünün alınması tartışıldı. Bir eczacı bir hastanın hikayesindeki boşlukları doldurmak için hangi bilgilerin gerekli olduğunu belirlemelidir. Ayrıca, eczacılar hastalardan sıra dışı bilgiler edinebileceğinden, resmin tamamını anlamak için bu bilgileri organize etmeleri gerekecektir.</a:t>
            </a:r>
          </a:p>
          <a:p>
            <a:pPr>
              <a:lnSpc>
                <a:spcPts val="3669"/>
              </a:lnSpc>
              <a:spcBef>
                <a:spcPct val="0"/>
              </a:spcBef>
            </a:pPr>
            <a:endParaRPr lang="en-US" sz="2620">
              <a:solidFill>
                <a:srgbClr val="000000"/>
              </a:solidFill>
              <a:latin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TextBox 5"/>
          <p:cNvSpPr txBox="1"/>
          <p:nvPr/>
        </p:nvSpPr>
        <p:spPr>
          <a:xfrm>
            <a:off x="1028700" y="1698455"/>
            <a:ext cx="11431330" cy="1196936"/>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Hikayeyi kısaltmak</a:t>
            </a:r>
          </a:p>
        </p:txBody>
      </p:sp>
      <p:sp>
        <p:nvSpPr>
          <p:cNvPr id="6" name="TextBox 6"/>
          <p:cNvSpPr txBox="1"/>
          <p:nvPr/>
        </p:nvSpPr>
        <p:spPr>
          <a:xfrm>
            <a:off x="1422862" y="3258101"/>
            <a:ext cx="13765907" cy="4192119"/>
          </a:xfrm>
          <a:prstGeom prst="rect">
            <a:avLst/>
          </a:prstGeom>
        </p:spPr>
        <p:txBody>
          <a:bodyPr lIns="0" tIns="0" rIns="0" bIns="0" rtlCol="0" anchor="t">
            <a:spAutoFit/>
          </a:bodyPr>
          <a:lstStyle/>
          <a:p>
            <a:pPr>
              <a:lnSpc>
                <a:spcPts val="4791"/>
              </a:lnSpc>
            </a:pPr>
            <a:r>
              <a:rPr lang="en-US" sz="3422">
                <a:solidFill>
                  <a:srgbClr val="000000"/>
                </a:solidFill>
                <a:latin typeface="Montserrat Medium"/>
              </a:rPr>
              <a:t>   Etkili ve etkisiz danışmanlık seanslarının video örneklerini izledikten sonra, bir öğrenci "etkili" örneğin yedi dakika sürdüğünü, alternatif örneğin ise 90 saniye sürdüğünü belirtmiş ve yoğun bir ortamda çalışırken daha kısa bir danışmanlık seansının daha pratik ve gerçekçi olacağını ifade etmiştir. </a:t>
            </a:r>
          </a:p>
          <a:p>
            <a:pPr>
              <a:lnSpc>
                <a:spcPts val="4791"/>
              </a:lnSpc>
              <a:spcBef>
                <a:spcPct val="0"/>
              </a:spcBef>
            </a:pPr>
            <a:endParaRPr lang="en-US" sz="3422">
              <a:solidFill>
                <a:srgbClr val="000000"/>
              </a:solidFill>
              <a:latin typeface="Montserrat Medium"/>
            </a:endParaRPr>
          </a:p>
        </p:txBody>
      </p:sp>
      <p:sp>
        <p:nvSpPr>
          <p:cNvPr id="7" name="Freeform 7"/>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729864" y="396111"/>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097245" y="2990653"/>
            <a:ext cx="16162055" cy="4248543"/>
          </a:xfrm>
          <a:prstGeom prst="rect">
            <a:avLst/>
          </a:prstGeom>
        </p:spPr>
        <p:txBody>
          <a:bodyPr lIns="0" tIns="0" rIns="0" bIns="0" rtlCol="0" anchor="t">
            <a:spAutoFit/>
          </a:bodyPr>
          <a:lstStyle/>
          <a:p>
            <a:pPr>
              <a:lnSpc>
                <a:spcPts val="3760"/>
              </a:lnSpc>
            </a:pPr>
            <a:r>
              <a:rPr lang="en-US" sz="2685">
                <a:solidFill>
                  <a:srgbClr val="000000"/>
                </a:solidFill>
                <a:latin typeface="Montserrat Medium"/>
              </a:rPr>
              <a:t>   Öğrencilerden, hayatlarında güçlü bir duygusal tepkiye yol açan bir olay düşünmeleri istenmiştir . Daha sonra partnerlerine hikayelerini anlatmak için bir dakika verildi.</a:t>
            </a:r>
          </a:p>
          <a:p>
            <a:pPr>
              <a:lnSpc>
                <a:spcPts val="3760"/>
              </a:lnSpc>
            </a:pPr>
            <a:r>
              <a:rPr lang="en-US" sz="2685">
                <a:solidFill>
                  <a:srgbClr val="000000"/>
                </a:solidFill>
                <a:latin typeface="Montserrat Medium"/>
              </a:rPr>
              <a:t>Hikayelerini paylaştıktan sonra, aynı kişi aynı hikayeyi önce 30 saniye, sonra 15 saniye ve son olarak da yedi saniyeye kısaltarak anlatmak zorunda kalmıştır. Bu etkinliğin sonunda, öğrenciler büyük ölçüde hikayelerinin yoğunlaştırılmış bir versiyonunu yedi saniyede anlatabilmişlerdir. Süreyi aşamalı olarak kısaltmak, bilgiyi en önemli olana indirgemelerini sağladı.</a:t>
            </a:r>
          </a:p>
          <a:p>
            <a:pPr>
              <a:lnSpc>
                <a:spcPts val="3760"/>
              </a:lnSpc>
            </a:pPr>
            <a:endParaRPr lang="en-US" sz="2685">
              <a:solidFill>
                <a:srgbClr val="000000"/>
              </a:solidFill>
              <a:latin typeface="Montserrat Medium"/>
            </a:endParaRPr>
          </a:p>
          <a:p>
            <a:pPr>
              <a:lnSpc>
                <a:spcPts val="3760"/>
              </a:lnSpc>
              <a:spcBef>
                <a:spcPct val="0"/>
              </a:spcBef>
            </a:pPr>
            <a:endParaRPr lang="en-US" sz="2685">
              <a:solidFill>
                <a:srgbClr val="000000"/>
              </a:solidFill>
              <a:latin typeface="Montserra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778743" y="-6306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130724" y="103872"/>
            <a:ext cx="4279108" cy="3252122"/>
          </a:xfrm>
          <a:custGeom>
            <a:avLst/>
            <a:gdLst/>
            <a:ahLst/>
            <a:cxnLst/>
            <a:rect l="l" t="t" r="r" b="b"/>
            <a:pathLst>
              <a:path w="4279108" h="3252122">
                <a:moveTo>
                  <a:pt x="0" y="0"/>
                </a:moveTo>
                <a:lnTo>
                  <a:pt x="4279108" y="0"/>
                </a:lnTo>
                <a:lnTo>
                  <a:pt x="4279108" y="3252122"/>
                </a:lnTo>
                <a:lnTo>
                  <a:pt x="0" y="32521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1028700" y="1698455"/>
            <a:ext cx="8351903" cy="2349461"/>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Değerlendirme</a:t>
            </a:r>
          </a:p>
          <a:p>
            <a:pPr>
              <a:lnSpc>
                <a:spcPts val="9103"/>
              </a:lnSpc>
            </a:pPr>
            <a:endParaRPr lang="en-US" sz="7003" spc="245">
              <a:solidFill>
                <a:srgbClr val="000000"/>
              </a:solidFill>
              <a:latin typeface="Bryndan Write"/>
            </a:endParaRPr>
          </a:p>
        </p:txBody>
      </p:sp>
      <p:sp>
        <p:nvSpPr>
          <p:cNvPr id="9" name="TextBox 9"/>
          <p:cNvSpPr txBox="1"/>
          <p:nvPr/>
        </p:nvSpPr>
        <p:spPr>
          <a:xfrm>
            <a:off x="742075" y="3419710"/>
            <a:ext cx="16328358" cy="4256449"/>
          </a:xfrm>
          <a:prstGeom prst="rect">
            <a:avLst/>
          </a:prstGeom>
        </p:spPr>
        <p:txBody>
          <a:bodyPr lIns="0" tIns="0" rIns="0" bIns="0" rtlCol="0" anchor="t">
            <a:spAutoFit/>
          </a:bodyPr>
          <a:lstStyle/>
          <a:p>
            <a:pPr>
              <a:lnSpc>
                <a:spcPts val="3775"/>
              </a:lnSpc>
            </a:pPr>
            <a:r>
              <a:rPr lang="en-US" sz="2697">
                <a:solidFill>
                  <a:srgbClr val="000000"/>
                </a:solidFill>
                <a:latin typeface="Montserrat Medium"/>
              </a:rPr>
              <a:t>   Doğaçlama oyunlarıyla ilgili bir dizi soru, öğrencilerin doğaçlama etkinliklerinden algıladıkları faydayı ve genel memnuniyeti değerlendirmek için çevrimiçi kurs değerlendirmelerine yerleştirilmiştir. </a:t>
            </a:r>
          </a:p>
          <a:p>
            <a:pPr>
              <a:lnSpc>
                <a:spcPts val="3775"/>
              </a:lnSpc>
            </a:pPr>
            <a:r>
              <a:rPr lang="en-US" sz="2697">
                <a:solidFill>
                  <a:srgbClr val="000000"/>
                </a:solidFill>
                <a:latin typeface="Montserrat Medium"/>
              </a:rPr>
              <a:t>   Birkaç istisna dışında, öğrenciler bu doğaçlama oyunların eczacılık pratiğinde kullanılacak becerilerle ilgisini anlamışlardır.  Öğrencilerin yaklaşık %70'i doğaçlama oyunlarının özgüvenlerini ve iletişim kurma becerilerini geliştirdiğini belirtmiştir ve öğrencilerin yaklaşık %77'si doğaçlama yoluyla öğrendikleri becerileri bir eczacılık öğrencisi ve geleceğin eczacısı olarak işlerine uygulayabilecekleri konusunda hemfikirdir. </a:t>
            </a:r>
          </a:p>
          <a:p>
            <a:pPr>
              <a:lnSpc>
                <a:spcPts val="3775"/>
              </a:lnSpc>
              <a:spcBef>
                <a:spcPct val="0"/>
              </a:spcBef>
            </a:pPr>
            <a:r>
              <a:rPr lang="en-US" sz="2697">
                <a:solidFill>
                  <a:srgbClr val="000000"/>
                </a:solidFill>
                <a:latin typeface="Montserrat Medium"/>
              </a:rPr>
              <a:t>    Anket sonuçları Şekil 2'de gösterilmektedir.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9902699" y="2645556"/>
            <a:ext cx="7941440" cy="4995888"/>
          </a:xfrm>
          <a:custGeom>
            <a:avLst/>
            <a:gdLst/>
            <a:ahLst/>
            <a:cxnLst/>
            <a:rect l="l" t="t" r="r" b="b"/>
            <a:pathLst>
              <a:path w="7941440" h="4995888">
                <a:moveTo>
                  <a:pt x="0" y="0"/>
                </a:moveTo>
                <a:lnTo>
                  <a:pt x="7941440" y="0"/>
                </a:lnTo>
                <a:lnTo>
                  <a:pt x="7941440" y="4995888"/>
                </a:lnTo>
                <a:lnTo>
                  <a:pt x="0" y="49958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183339" y="1306262"/>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571425" y="1698455"/>
            <a:ext cx="6856820" cy="1196936"/>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AMAÇ</a:t>
            </a:r>
          </a:p>
        </p:txBody>
      </p:sp>
      <p:sp>
        <p:nvSpPr>
          <p:cNvPr id="8" name="TextBox 8"/>
          <p:cNvSpPr txBox="1"/>
          <p:nvPr/>
        </p:nvSpPr>
        <p:spPr>
          <a:xfrm>
            <a:off x="783238" y="3292414"/>
            <a:ext cx="9505124" cy="5163109"/>
          </a:xfrm>
          <a:prstGeom prst="rect">
            <a:avLst/>
          </a:prstGeom>
        </p:spPr>
        <p:txBody>
          <a:bodyPr lIns="0" tIns="0" rIns="0" bIns="0" rtlCol="0" anchor="t">
            <a:spAutoFit/>
          </a:bodyPr>
          <a:lstStyle/>
          <a:p>
            <a:pPr>
              <a:lnSpc>
                <a:spcPts val="4116"/>
              </a:lnSpc>
            </a:pPr>
            <a:r>
              <a:rPr lang="en-US" sz="2940">
                <a:solidFill>
                  <a:srgbClr val="000000"/>
                </a:solidFill>
                <a:latin typeface="Montserrat Medium"/>
              </a:rPr>
              <a:t>  Tıbbi doğaçlama, doktorlara, hemşirelere ve diğer sağlık çalışanlarına hastalarla ve sağlık ekibinin diğer üyeleriyle nasıl daha iyi iletişim kuracaklarını öğretmeyi amaçlamaktadır. </a:t>
            </a:r>
          </a:p>
          <a:p>
            <a:pPr>
              <a:lnSpc>
                <a:spcPts val="4116"/>
              </a:lnSpc>
            </a:pPr>
            <a:r>
              <a:rPr lang="en-US" sz="2940">
                <a:solidFill>
                  <a:srgbClr val="000000"/>
                </a:solidFill>
                <a:latin typeface="Montserrat Medium"/>
              </a:rPr>
              <a:t>   Bu makalede, doğaçlama etkinliklerinin</a:t>
            </a:r>
          </a:p>
          <a:p>
            <a:pPr>
              <a:lnSpc>
                <a:spcPts val="4116"/>
              </a:lnSpc>
            </a:pPr>
            <a:r>
              <a:rPr lang="en-US" sz="2940">
                <a:solidFill>
                  <a:srgbClr val="000000"/>
                </a:solidFill>
                <a:latin typeface="Montserrat Medium"/>
              </a:rPr>
              <a:t>mevcut bir eczacılık uygulama laboratuvarı dersine nasıl dahil edildiği ve belirli iletişim</a:t>
            </a:r>
          </a:p>
          <a:p>
            <a:pPr>
              <a:lnSpc>
                <a:spcPts val="4116"/>
              </a:lnSpc>
            </a:pPr>
            <a:r>
              <a:rPr lang="en-US" sz="2940">
                <a:solidFill>
                  <a:srgbClr val="000000"/>
                </a:solidFill>
                <a:latin typeface="Montserrat Medium"/>
              </a:rPr>
              <a:t>becerilerini hedefleyen doğaçlama oyunlarının nasıl uygulandığı anlatılmaktadır.</a:t>
            </a:r>
          </a:p>
          <a:p>
            <a:pPr>
              <a:lnSpc>
                <a:spcPts val="4116"/>
              </a:lnSpc>
              <a:spcBef>
                <a:spcPct val="0"/>
              </a:spcBef>
            </a:pPr>
            <a:endParaRPr lang="en-US" sz="2940">
              <a:solidFill>
                <a:srgbClr val="000000"/>
              </a:solidFill>
              <a:latin typeface="Montserra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0D2C981-6A9F-415F-BF4A-DFA1973C5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99"/>
            <a:ext cx="18288000" cy="1000664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3">
            <a:extLst>
              <a:ext uri="{FF2B5EF4-FFF2-40B4-BE49-F238E27FC236}">
                <a16:creationId xmlns:a16="http://schemas.microsoft.com/office/drawing/2014/main" id="{81B1CC8A-DB00-48D9-9600-D8F48DDCB3AB}"/>
              </a:ext>
            </a:extLst>
          </p:cNvPr>
          <p:cNvGraphicFramePr>
            <a:graphicFrameLocks noGrp="1"/>
          </p:cNvGraphicFramePr>
          <p:nvPr>
            <p:extLst>
              <p:ext uri="{D42A27DB-BD31-4B8C-83A1-F6EECF244321}">
                <p14:modId xmlns:p14="http://schemas.microsoft.com/office/powerpoint/2010/main" val="2332212873"/>
              </p:ext>
            </p:extLst>
          </p:nvPr>
        </p:nvGraphicFramePr>
        <p:xfrm>
          <a:off x="0" y="0"/>
          <a:ext cx="11125200" cy="10287002"/>
        </p:xfrm>
        <a:graphic>
          <a:graphicData uri="http://schemas.openxmlformats.org/drawingml/2006/table">
            <a:tbl>
              <a:tblPr firstRow="1" bandRow="1">
                <a:tableStyleId>{5C22544A-7EE6-4342-B048-85BDC9FD1C3A}</a:tableStyleId>
              </a:tblPr>
              <a:tblGrid>
                <a:gridCol w="11125200">
                  <a:extLst>
                    <a:ext uri="{9D8B030D-6E8A-4147-A177-3AD203B41FA5}">
                      <a16:colId xmlns:a16="http://schemas.microsoft.com/office/drawing/2014/main" val="4000493468"/>
                    </a:ext>
                  </a:extLst>
                </a:gridCol>
              </a:tblGrid>
              <a:tr h="801910">
                <a:tc>
                  <a:txBody>
                    <a:bodyPr/>
                    <a:lstStyle/>
                    <a:p>
                      <a:r>
                        <a:rPr lang="tr-TR" sz="3500" dirty="0"/>
                        <a:t>Doğaçlama etkinliklerinin ölçekli değerlendirilmesi</a:t>
                      </a:r>
                    </a:p>
                  </a:txBody>
                  <a:tcPr/>
                </a:tc>
                <a:extLst>
                  <a:ext uri="{0D108BD9-81ED-4DB2-BD59-A6C34878D82A}">
                    <a16:rowId xmlns:a16="http://schemas.microsoft.com/office/drawing/2014/main" val="3657978599"/>
                  </a:ext>
                </a:extLst>
              </a:tr>
              <a:tr h="1891846">
                <a:tc>
                  <a:txBody>
                    <a:bodyPr/>
                    <a:lstStyle/>
                    <a:p>
                      <a:r>
                        <a:rPr lang="tr-TR" sz="3500" dirty="0"/>
                        <a:t>Bir öğrenci ve geleceğin eczacısı olarak kariyerim boyunca doğaçlama aracılığıyla öğrendiğim becerileri uygulayabileceğim</a:t>
                      </a:r>
                    </a:p>
                  </a:txBody>
                  <a:tcPr/>
                </a:tc>
                <a:extLst>
                  <a:ext uri="{0D108BD9-81ED-4DB2-BD59-A6C34878D82A}">
                    <a16:rowId xmlns:a16="http://schemas.microsoft.com/office/drawing/2014/main" val="2891367046"/>
                  </a:ext>
                </a:extLst>
              </a:tr>
              <a:tr h="801910">
                <a:tc>
                  <a:txBody>
                    <a:bodyPr/>
                    <a:lstStyle/>
                    <a:p>
                      <a:r>
                        <a:rPr lang="tr-TR" sz="3500" dirty="0"/>
                        <a:t>Bu derse doğaçlama oyunlar eklenmelidir</a:t>
                      </a:r>
                    </a:p>
                  </a:txBody>
                  <a:tcPr/>
                </a:tc>
                <a:extLst>
                  <a:ext uri="{0D108BD9-81ED-4DB2-BD59-A6C34878D82A}">
                    <a16:rowId xmlns:a16="http://schemas.microsoft.com/office/drawing/2014/main" val="1402298109"/>
                  </a:ext>
                </a:extLst>
              </a:tr>
              <a:tr h="801910">
                <a:tc>
                  <a:txBody>
                    <a:bodyPr/>
                    <a:lstStyle/>
                    <a:p>
                      <a:r>
                        <a:rPr lang="tr-TR" sz="3500" dirty="0"/>
                        <a:t>Doğaçlama oyunlar gelecek yıllar için bu kursta tutulmalıdır</a:t>
                      </a:r>
                    </a:p>
                  </a:txBody>
                  <a:tcPr/>
                </a:tc>
                <a:extLst>
                  <a:ext uri="{0D108BD9-81ED-4DB2-BD59-A6C34878D82A}">
                    <a16:rowId xmlns:a16="http://schemas.microsoft.com/office/drawing/2014/main" val="3825667884"/>
                  </a:ext>
                </a:extLst>
              </a:tr>
              <a:tr h="1486468">
                <a:tc>
                  <a:txBody>
                    <a:bodyPr/>
                    <a:lstStyle/>
                    <a:p>
                      <a:r>
                        <a:rPr lang="tr-TR" sz="3500" dirty="0"/>
                        <a:t>Bu kurs sırasında daha fazla doğaçlama oyuna katılmaktan fayda sağlayabilirdim</a:t>
                      </a:r>
                    </a:p>
                  </a:txBody>
                  <a:tcPr/>
                </a:tc>
                <a:extLst>
                  <a:ext uri="{0D108BD9-81ED-4DB2-BD59-A6C34878D82A}">
                    <a16:rowId xmlns:a16="http://schemas.microsoft.com/office/drawing/2014/main" val="639688826"/>
                  </a:ext>
                </a:extLst>
              </a:tr>
              <a:tr h="801910">
                <a:tc>
                  <a:txBody>
                    <a:bodyPr/>
                    <a:lstStyle/>
                    <a:p>
                      <a:r>
                        <a:rPr lang="tr-TR" sz="3500" dirty="0"/>
                        <a:t>Doğaçlama oyunlar değerli bir öğrenme deneyimi sağladı</a:t>
                      </a:r>
                    </a:p>
                  </a:txBody>
                  <a:tcPr/>
                </a:tc>
                <a:extLst>
                  <a:ext uri="{0D108BD9-81ED-4DB2-BD59-A6C34878D82A}">
                    <a16:rowId xmlns:a16="http://schemas.microsoft.com/office/drawing/2014/main" val="3472644656"/>
                  </a:ext>
                </a:extLst>
              </a:tr>
              <a:tr h="801910">
                <a:tc>
                  <a:txBody>
                    <a:bodyPr/>
                    <a:lstStyle/>
                    <a:p>
                      <a:r>
                        <a:rPr lang="tr-TR" sz="3500" dirty="0"/>
                        <a:t>Doğaçlama oyunlara katılmaktan keyif aldım</a:t>
                      </a:r>
                    </a:p>
                  </a:txBody>
                  <a:tcPr/>
                </a:tc>
                <a:extLst>
                  <a:ext uri="{0D108BD9-81ED-4DB2-BD59-A6C34878D82A}">
                    <a16:rowId xmlns:a16="http://schemas.microsoft.com/office/drawing/2014/main" val="81760802"/>
                  </a:ext>
                </a:extLst>
              </a:tr>
              <a:tr h="801910">
                <a:tc>
                  <a:txBody>
                    <a:bodyPr/>
                    <a:lstStyle/>
                    <a:p>
                      <a:r>
                        <a:rPr lang="tr-TR" sz="3500" dirty="0"/>
                        <a:t>Doğaçlama oyunlar iletişim becerilerimi </a:t>
                      </a:r>
                      <a:r>
                        <a:rPr lang="tr-TR" sz="3500" dirty="0" err="1"/>
                        <a:t>geliştridi</a:t>
                      </a:r>
                      <a:endParaRPr lang="tr-TR" sz="3500" dirty="0"/>
                    </a:p>
                  </a:txBody>
                  <a:tcPr/>
                </a:tc>
                <a:extLst>
                  <a:ext uri="{0D108BD9-81ED-4DB2-BD59-A6C34878D82A}">
                    <a16:rowId xmlns:a16="http://schemas.microsoft.com/office/drawing/2014/main" val="1378034012"/>
                  </a:ext>
                </a:extLst>
              </a:tr>
              <a:tr h="1295318">
                <a:tc>
                  <a:txBody>
                    <a:bodyPr/>
                    <a:lstStyle/>
                    <a:p>
                      <a:r>
                        <a:rPr lang="tr-TR" sz="3500" dirty="0"/>
                        <a:t>Doğaçlama oyunlar iletişim kurarken </a:t>
                      </a:r>
                      <a:r>
                        <a:rPr lang="tr-TR" sz="3500" dirty="0" err="1"/>
                        <a:t>kendme</a:t>
                      </a:r>
                      <a:r>
                        <a:rPr lang="tr-TR" sz="3500" dirty="0"/>
                        <a:t> olan güvenimi artırdı</a:t>
                      </a:r>
                    </a:p>
                  </a:txBody>
                  <a:tcPr/>
                </a:tc>
                <a:extLst>
                  <a:ext uri="{0D108BD9-81ED-4DB2-BD59-A6C34878D82A}">
                    <a16:rowId xmlns:a16="http://schemas.microsoft.com/office/drawing/2014/main" val="712536417"/>
                  </a:ext>
                </a:extLst>
              </a:tr>
              <a:tr h="801910">
                <a:tc>
                  <a:txBody>
                    <a:bodyPr/>
                    <a:lstStyle/>
                    <a:p>
                      <a:r>
                        <a:rPr lang="tr-TR" sz="3500" dirty="0"/>
                        <a:t>Tablo:2</a:t>
                      </a:r>
                    </a:p>
                  </a:txBody>
                  <a:tcPr/>
                </a:tc>
                <a:extLst>
                  <a:ext uri="{0D108BD9-81ED-4DB2-BD59-A6C34878D82A}">
                    <a16:rowId xmlns:a16="http://schemas.microsoft.com/office/drawing/2014/main" val="1675279751"/>
                  </a:ext>
                </a:extLst>
              </a:tr>
            </a:tbl>
          </a:graphicData>
        </a:graphic>
      </p:graphicFrame>
      <p:pic>
        <p:nvPicPr>
          <p:cNvPr id="5" name="Resim 4">
            <a:extLst>
              <a:ext uri="{FF2B5EF4-FFF2-40B4-BE49-F238E27FC236}">
                <a16:creationId xmlns:a16="http://schemas.microsoft.com/office/drawing/2014/main" id="{4FA494C6-E328-4F8A-A3DE-750B434C8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5200" y="1028700"/>
            <a:ext cx="7162800" cy="8229600"/>
          </a:xfrm>
          <a:prstGeom prst="rect">
            <a:avLst/>
          </a:prstGeom>
        </p:spPr>
      </p:pic>
    </p:spTree>
    <p:extLst>
      <p:ext uri="{BB962C8B-B14F-4D97-AF65-F5344CB8AC3E}">
        <p14:creationId xmlns:p14="http://schemas.microsoft.com/office/powerpoint/2010/main" val="4253547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778743" y="-6306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130724" y="103872"/>
            <a:ext cx="4279108" cy="3252122"/>
          </a:xfrm>
          <a:custGeom>
            <a:avLst/>
            <a:gdLst/>
            <a:ahLst/>
            <a:cxnLst/>
            <a:rect l="l" t="t" r="r" b="b"/>
            <a:pathLst>
              <a:path w="4279108" h="3252122">
                <a:moveTo>
                  <a:pt x="0" y="0"/>
                </a:moveTo>
                <a:lnTo>
                  <a:pt x="4279108" y="0"/>
                </a:lnTo>
                <a:lnTo>
                  <a:pt x="4279108" y="3252122"/>
                </a:lnTo>
                <a:lnTo>
                  <a:pt x="0" y="32521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1028700" y="1698455"/>
            <a:ext cx="8351903" cy="3501986"/>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Öğrenci yorumları</a:t>
            </a:r>
          </a:p>
          <a:p>
            <a:pPr>
              <a:lnSpc>
                <a:spcPts val="9103"/>
              </a:lnSpc>
            </a:pPr>
            <a:endParaRPr lang="en-US" sz="7003" spc="245">
              <a:solidFill>
                <a:srgbClr val="000000"/>
              </a:solidFill>
              <a:latin typeface="Bryndan Write"/>
            </a:endParaRPr>
          </a:p>
          <a:p>
            <a:pPr>
              <a:lnSpc>
                <a:spcPts val="9103"/>
              </a:lnSpc>
            </a:pPr>
            <a:endParaRPr lang="en-US" sz="7003" spc="245">
              <a:solidFill>
                <a:srgbClr val="000000"/>
              </a:solidFill>
              <a:latin typeface="Bryndan Write"/>
            </a:endParaRPr>
          </a:p>
        </p:txBody>
      </p:sp>
      <p:sp>
        <p:nvSpPr>
          <p:cNvPr id="9" name="TextBox 9"/>
          <p:cNvSpPr txBox="1"/>
          <p:nvPr/>
        </p:nvSpPr>
        <p:spPr>
          <a:xfrm>
            <a:off x="742075" y="3419710"/>
            <a:ext cx="16328358" cy="5217869"/>
          </a:xfrm>
          <a:prstGeom prst="rect">
            <a:avLst/>
          </a:prstGeom>
        </p:spPr>
        <p:txBody>
          <a:bodyPr lIns="0" tIns="0" rIns="0" bIns="0" rtlCol="0" anchor="t">
            <a:spAutoFit/>
          </a:bodyPr>
          <a:lstStyle/>
          <a:p>
            <a:pPr marL="582302" lvl="1" indent="-291151">
              <a:lnSpc>
                <a:spcPts val="3775"/>
              </a:lnSpc>
              <a:buFont typeface="Arial"/>
              <a:buChar char="•"/>
            </a:pPr>
            <a:r>
              <a:rPr lang="en-US" sz="2697">
                <a:solidFill>
                  <a:srgbClr val="000000"/>
                </a:solidFill>
                <a:latin typeface="Montserrat Medium"/>
              </a:rPr>
              <a:t>"Özellikle sunum yaparken topluluk önünde konuşma konusunda pek çok beceri öğrendim. Başka bir sunum yapmam gerekirse, artık 'Hımm' veya 'gibi' demeyene kadar pratik yapmaya devam edeceğim.”</a:t>
            </a:r>
          </a:p>
          <a:p>
            <a:pPr marL="582302" lvl="1" indent="-291151">
              <a:lnSpc>
                <a:spcPts val="3775"/>
              </a:lnSpc>
              <a:buFont typeface="Arial"/>
              <a:buChar char="•"/>
            </a:pPr>
            <a:r>
              <a:rPr lang="en-US" sz="2697">
                <a:solidFill>
                  <a:srgbClr val="000000"/>
                </a:solidFill>
                <a:latin typeface="Montserrat Medium"/>
              </a:rPr>
              <a:t>"Bir hastaya söylemek istediklerimi 10 dakikadan, hastaya danışmanlık yapmak için sahip olduğum üç ila dört dakikaya nasıl kısaltacağımı öğrendim.”</a:t>
            </a:r>
          </a:p>
          <a:p>
            <a:pPr marL="582302" lvl="1" indent="-291151">
              <a:lnSpc>
                <a:spcPts val="3775"/>
              </a:lnSpc>
              <a:buFont typeface="Arial"/>
              <a:buChar char="•"/>
            </a:pPr>
            <a:r>
              <a:rPr lang="en-US" sz="2697">
                <a:solidFill>
                  <a:srgbClr val="000000"/>
                </a:solidFill>
                <a:latin typeface="Montserrat Medium"/>
              </a:rPr>
              <a:t>"Doğaçlama oyunlar bana başkalarıyla nasıl daha iyi iletişim kurabileceğimi öğretti. Karşımdaki kişinin söylediklerimi benim istediğim şekilde anlamayabileceğini fark etmemi sağladı, bu yüzden geri öğretmenin önemini daha iyi anladım."</a:t>
            </a:r>
          </a:p>
          <a:p>
            <a:pPr marL="582302" lvl="1" indent="-291151">
              <a:lnSpc>
                <a:spcPts val="3775"/>
              </a:lnSpc>
              <a:buFont typeface="Arial"/>
              <a:buChar char="•"/>
            </a:pPr>
            <a:r>
              <a:rPr lang="en-US" sz="2697">
                <a:solidFill>
                  <a:srgbClr val="000000"/>
                </a:solidFill>
                <a:latin typeface="Montserrat Medium"/>
              </a:rPr>
              <a:t>“Doğaçlama oyunlar gevşememize yardımcı oluyor ve topluluk önünde konuşma ve meslektaşlarımızla iletişim kurma konusunda daha rahat olmamızı sağlıyor."</a:t>
            </a:r>
          </a:p>
          <a:p>
            <a:pPr>
              <a:lnSpc>
                <a:spcPts val="3775"/>
              </a:lnSpc>
            </a:pPr>
            <a:endParaRPr lang="en-US" sz="2697">
              <a:solidFill>
                <a:srgbClr val="000000"/>
              </a:solidFill>
              <a:latin typeface="Montserra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1596467" y="1831805"/>
            <a:ext cx="6470820" cy="4070734"/>
          </a:xfrm>
          <a:custGeom>
            <a:avLst/>
            <a:gdLst/>
            <a:ahLst/>
            <a:cxnLst/>
            <a:rect l="l" t="t" r="r" b="b"/>
            <a:pathLst>
              <a:path w="6470820" h="4070734">
                <a:moveTo>
                  <a:pt x="0" y="0"/>
                </a:moveTo>
                <a:lnTo>
                  <a:pt x="6470819" y="0"/>
                </a:lnTo>
                <a:lnTo>
                  <a:pt x="6470819" y="4070734"/>
                </a:lnTo>
                <a:lnTo>
                  <a:pt x="0" y="40707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4704180" y="1442703"/>
            <a:ext cx="1646106" cy="1452689"/>
          </a:xfrm>
          <a:custGeom>
            <a:avLst/>
            <a:gdLst/>
            <a:ahLst/>
            <a:cxnLst/>
            <a:rect l="l" t="t" r="r" b="b"/>
            <a:pathLst>
              <a:path w="1646106" h="1452689">
                <a:moveTo>
                  <a:pt x="0" y="0"/>
                </a:moveTo>
                <a:lnTo>
                  <a:pt x="1646106" y="0"/>
                </a:lnTo>
                <a:lnTo>
                  <a:pt x="1646106" y="1452689"/>
                </a:lnTo>
                <a:lnTo>
                  <a:pt x="0" y="14526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571425" y="1698455"/>
            <a:ext cx="6856820" cy="1196936"/>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SONUÇ</a:t>
            </a:r>
          </a:p>
        </p:txBody>
      </p:sp>
      <p:sp>
        <p:nvSpPr>
          <p:cNvPr id="8" name="TextBox 8"/>
          <p:cNvSpPr txBox="1"/>
          <p:nvPr/>
        </p:nvSpPr>
        <p:spPr>
          <a:xfrm>
            <a:off x="783238" y="3292414"/>
            <a:ext cx="11134096" cy="5163109"/>
          </a:xfrm>
          <a:prstGeom prst="rect">
            <a:avLst/>
          </a:prstGeom>
        </p:spPr>
        <p:txBody>
          <a:bodyPr lIns="0" tIns="0" rIns="0" bIns="0" rtlCol="0" anchor="t">
            <a:spAutoFit/>
          </a:bodyPr>
          <a:lstStyle/>
          <a:p>
            <a:pPr>
              <a:lnSpc>
                <a:spcPts val="4116"/>
              </a:lnSpc>
            </a:pPr>
            <a:r>
              <a:rPr lang="en-US" sz="2940">
                <a:solidFill>
                  <a:srgbClr val="000000"/>
                </a:solidFill>
                <a:latin typeface="Montserrat Medium"/>
              </a:rPr>
              <a:t>   Doğaçlama etkinlikler, hastalara etkili bir şekilde danışmanlık yapmak için gereken iletişim becerilerini pekiştirmek için benzersiz ve etkileşimli bir ortam sağlayabilir. Bu beceriler hastane, devlet ve endüstri gibi topluluk dışı ortamlarda hastalar ve meslektaşlarla iletişim kurarken de uygulanabilir. </a:t>
            </a:r>
          </a:p>
          <a:p>
            <a:pPr>
              <a:lnSpc>
                <a:spcPts val="4116"/>
              </a:lnSpc>
              <a:spcBef>
                <a:spcPct val="0"/>
              </a:spcBef>
            </a:pPr>
            <a:r>
              <a:rPr lang="en-US" sz="2940">
                <a:solidFill>
                  <a:srgbClr val="000000"/>
                </a:solidFill>
                <a:latin typeface="Montserrat Medium"/>
              </a:rPr>
              <a:t>  Öğrenciler yaptıkları bu egzersizleri hem faydalı hem de eğlenceli buldular ve dersleri hem danışmanlık değerlendirmelerinde hem de sınıf içi sunumlarında başarıyla uygulayabildiler.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TextBox 5"/>
          <p:cNvSpPr txBox="1"/>
          <p:nvPr/>
        </p:nvSpPr>
        <p:spPr>
          <a:xfrm>
            <a:off x="3428335" y="3437958"/>
            <a:ext cx="11431330" cy="3664566"/>
          </a:xfrm>
          <a:prstGeom prst="rect">
            <a:avLst/>
          </a:prstGeom>
        </p:spPr>
        <p:txBody>
          <a:bodyPr lIns="0" tIns="0" rIns="0" bIns="0" rtlCol="0" anchor="t">
            <a:spAutoFit/>
          </a:bodyPr>
          <a:lstStyle/>
          <a:p>
            <a:pPr>
              <a:lnSpc>
                <a:spcPts val="18720"/>
              </a:lnSpc>
            </a:pPr>
            <a:r>
              <a:rPr lang="en-US" sz="14400" spc="504">
                <a:solidFill>
                  <a:srgbClr val="000000"/>
                </a:solidFill>
                <a:latin typeface="Bryndan Write"/>
              </a:rPr>
              <a:t>SORULAR ?</a:t>
            </a:r>
          </a:p>
          <a:p>
            <a:pPr>
              <a:lnSpc>
                <a:spcPts val="9103"/>
              </a:lnSpc>
            </a:pPr>
            <a:endParaRPr lang="en-US" sz="14400" spc="504">
              <a:solidFill>
                <a:srgbClr val="000000"/>
              </a:solidFill>
              <a:latin typeface="Bryndan Write"/>
            </a:endParaRPr>
          </a:p>
        </p:txBody>
      </p:sp>
      <p:sp>
        <p:nvSpPr>
          <p:cNvPr id="6" name="Freeform 6"/>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TextBox 5"/>
          <p:cNvSpPr txBox="1"/>
          <p:nvPr/>
        </p:nvSpPr>
        <p:spPr>
          <a:xfrm>
            <a:off x="783238" y="1166662"/>
            <a:ext cx="11431330" cy="1196936"/>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Soru 1</a:t>
            </a:r>
          </a:p>
        </p:txBody>
      </p:sp>
      <p:sp>
        <p:nvSpPr>
          <p:cNvPr id="6" name="TextBox 6"/>
          <p:cNvSpPr txBox="1"/>
          <p:nvPr/>
        </p:nvSpPr>
        <p:spPr>
          <a:xfrm>
            <a:off x="2114617" y="2306448"/>
            <a:ext cx="13765907" cy="6725624"/>
          </a:xfrm>
          <a:prstGeom prst="rect">
            <a:avLst/>
          </a:prstGeom>
        </p:spPr>
        <p:txBody>
          <a:bodyPr lIns="0" tIns="0" rIns="0" bIns="0" rtlCol="0" anchor="t">
            <a:spAutoFit/>
          </a:bodyPr>
          <a:lstStyle/>
          <a:p>
            <a:pPr>
              <a:lnSpc>
                <a:spcPts val="4791"/>
              </a:lnSpc>
            </a:pPr>
            <a:r>
              <a:rPr lang="en-US" sz="3422" dirty="0" err="1">
                <a:solidFill>
                  <a:srgbClr val="000000"/>
                </a:solidFill>
                <a:latin typeface="Montserrat"/>
              </a:rPr>
              <a:t>Karmaşık</a:t>
            </a:r>
            <a:r>
              <a:rPr lang="en-US" sz="3422" dirty="0">
                <a:solidFill>
                  <a:srgbClr val="000000"/>
                </a:solidFill>
                <a:latin typeface="Montserrat"/>
              </a:rPr>
              <a:t> </a:t>
            </a:r>
            <a:r>
              <a:rPr lang="en-US" sz="3422" dirty="0" err="1">
                <a:solidFill>
                  <a:srgbClr val="000000"/>
                </a:solidFill>
                <a:latin typeface="Montserrat"/>
              </a:rPr>
              <a:t>ilaç</a:t>
            </a:r>
            <a:r>
              <a:rPr lang="en-US" sz="3422" dirty="0">
                <a:solidFill>
                  <a:srgbClr val="000000"/>
                </a:solidFill>
                <a:latin typeface="Montserrat"/>
              </a:rPr>
              <a:t> </a:t>
            </a:r>
            <a:r>
              <a:rPr lang="en-US" sz="3422" dirty="0" err="1">
                <a:solidFill>
                  <a:srgbClr val="000000"/>
                </a:solidFill>
                <a:latin typeface="Montserrat"/>
              </a:rPr>
              <a:t>isimlerine</a:t>
            </a:r>
            <a:r>
              <a:rPr lang="en-US" sz="3422" dirty="0">
                <a:solidFill>
                  <a:srgbClr val="000000"/>
                </a:solidFill>
                <a:latin typeface="Montserrat"/>
              </a:rPr>
              <a:t> </a:t>
            </a:r>
            <a:r>
              <a:rPr lang="en-US" sz="3422" dirty="0" err="1">
                <a:solidFill>
                  <a:srgbClr val="000000"/>
                </a:solidFill>
                <a:latin typeface="Montserrat"/>
              </a:rPr>
              <a:t>karşı</a:t>
            </a:r>
            <a:r>
              <a:rPr lang="en-US" sz="3422" dirty="0">
                <a:solidFill>
                  <a:srgbClr val="000000"/>
                </a:solidFill>
                <a:latin typeface="Montserrat"/>
              </a:rPr>
              <a:t> </a:t>
            </a:r>
            <a:r>
              <a:rPr lang="en-US" sz="3422" dirty="0" err="1">
                <a:solidFill>
                  <a:srgbClr val="000000"/>
                </a:solidFill>
                <a:latin typeface="Montserrat"/>
              </a:rPr>
              <a:t>benzer</a:t>
            </a:r>
            <a:r>
              <a:rPr lang="en-US" sz="3422" dirty="0">
                <a:solidFill>
                  <a:srgbClr val="000000"/>
                </a:solidFill>
                <a:latin typeface="Montserrat"/>
              </a:rPr>
              <a:t> </a:t>
            </a:r>
            <a:r>
              <a:rPr lang="en-US" sz="3422" dirty="0" err="1">
                <a:solidFill>
                  <a:srgbClr val="000000"/>
                </a:solidFill>
                <a:latin typeface="Montserrat"/>
              </a:rPr>
              <a:t>ilaç</a:t>
            </a:r>
            <a:r>
              <a:rPr lang="en-US" sz="3422" dirty="0">
                <a:solidFill>
                  <a:srgbClr val="000000"/>
                </a:solidFill>
                <a:latin typeface="Montserrat"/>
              </a:rPr>
              <a:t> </a:t>
            </a:r>
            <a:r>
              <a:rPr lang="en-US" sz="3422" dirty="0" err="1">
                <a:solidFill>
                  <a:srgbClr val="000000"/>
                </a:solidFill>
                <a:latin typeface="Montserrat"/>
              </a:rPr>
              <a:t>çiftlerinin</a:t>
            </a:r>
            <a:r>
              <a:rPr lang="en-US" sz="3422" dirty="0">
                <a:solidFill>
                  <a:srgbClr val="000000"/>
                </a:solidFill>
                <a:latin typeface="Montserrat"/>
              </a:rPr>
              <a:t> </a:t>
            </a:r>
            <a:r>
              <a:rPr lang="en-US" sz="3422" dirty="0" err="1">
                <a:solidFill>
                  <a:srgbClr val="000000"/>
                </a:solidFill>
                <a:latin typeface="Montserrat"/>
              </a:rPr>
              <a:t>söylenmesi</a:t>
            </a:r>
            <a:r>
              <a:rPr lang="en-US" sz="3422" dirty="0">
                <a:solidFill>
                  <a:srgbClr val="000000"/>
                </a:solidFill>
                <a:latin typeface="Montserrat"/>
              </a:rPr>
              <a:t> </a:t>
            </a:r>
            <a:r>
              <a:rPr lang="en-US" sz="3422" dirty="0" err="1">
                <a:solidFill>
                  <a:srgbClr val="000000"/>
                </a:solidFill>
                <a:latin typeface="Montserrat"/>
              </a:rPr>
              <a:t>ile</a:t>
            </a:r>
            <a:r>
              <a:rPr lang="en-US" sz="3422" dirty="0">
                <a:solidFill>
                  <a:srgbClr val="000000"/>
                </a:solidFill>
                <a:latin typeface="Montserrat"/>
              </a:rPr>
              <a:t> </a:t>
            </a:r>
            <a:r>
              <a:rPr lang="en-US" sz="3422" dirty="0" err="1">
                <a:solidFill>
                  <a:srgbClr val="000000"/>
                </a:solidFill>
                <a:latin typeface="Montserrat"/>
              </a:rPr>
              <a:t>tekerleme</a:t>
            </a:r>
            <a:r>
              <a:rPr lang="en-US" sz="3422" dirty="0">
                <a:solidFill>
                  <a:srgbClr val="000000"/>
                </a:solidFill>
                <a:latin typeface="Montserrat"/>
              </a:rPr>
              <a:t> </a:t>
            </a:r>
            <a:r>
              <a:rPr lang="en-US" sz="3422" dirty="0" err="1">
                <a:solidFill>
                  <a:srgbClr val="000000"/>
                </a:solidFill>
                <a:latin typeface="Montserrat"/>
              </a:rPr>
              <a:t>egzersizlerinin</a:t>
            </a:r>
            <a:r>
              <a:rPr lang="en-US" sz="3422" dirty="0">
                <a:solidFill>
                  <a:srgbClr val="000000"/>
                </a:solidFill>
                <a:latin typeface="Montserrat"/>
              </a:rPr>
              <a:t> </a:t>
            </a:r>
            <a:r>
              <a:rPr lang="en-US" sz="3422" dirty="0" err="1">
                <a:solidFill>
                  <a:srgbClr val="000000"/>
                </a:solidFill>
                <a:latin typeface="Montserrat"/>
              </a:rPr>
              <a:t>yapıldığı</a:t>
            </a:r>
            <a:r>
              <a:rPr lang="en-US" sz="3422" dirty="0">
                <a:solidFill>
                  <a:srgbClr val="000000"/>
                </a:solidFill>
                <a:latin typeface="Montserrat"/>
              </a:rPr>
              <a:t> </a:t>
            </a:r>
            <a:r>
              <a:rPr lang="en-US" sz="3422" dirty="0" err="1">
                <a:solidFill>
                  <a:srgbClr val="000000"/>
                </a:solidFill>
                <a:latin typeface="Montserrat"/>
              </a:rPr>
              <a:t>doğaçlama</a:t>
            </a:r>
            <a:r>
              <a:rPr lang="en-US" sz="3422" dirty="0">
                <a:solidFill>
                  <a:srgbClr val="000000"/>
                </a:solidFill>
                <a:latin typeface="Montserrat"/>
              </a:rPr>
              <a:t> </a:t>
            </a:r>
            <a:r>
              <a:rPr lang="en-US" sz="3422" dirty="0" err="1">
                <a:solidFill>
                  <a:srgbClr val="000000"/>
                </a:solidFill>
                <a:latin typeface="Montserrat"/>
              </a:rPr>
              <a:t>çalışmasının</a:t>
            </a:r>
            <a:r>
              <a:rPr lang="en-US" sz="3422" dirty="0">
                <a:solidFill>
                  <a:srgbClr val="000000"/>
                </a:solidFill>
                <a:latin typeface="Montserrat"/>
              </a:rPr>
              <a:t> </a:t>
            </a:r>
            <a:r>
              <a:rPr lang="en-US" sz="3422" dirty="0" err="1">
                <a:solidFill>
                  <a:srgbClr val="000000"/>
                </a:solidFill>
                <a:latin typeface="Montserrat"/>
              </a:rPr>
              <a:t>adı</a:t>
            </a:r>
            <a:r>
              <a:rPr lang="en-US" sz="3422" dirty="0">
                <a:solidFill>
                  <a:srgbClr val="000000"/>
                </a:solidFill>
                <a:latin typeface="Montserrat"/>
              </a:rPr>
              <a:t> </a:t>
            </a:r>
            <a:r>
              <a:rPr lang="en-US" sz="3422" dirty="0" err="1">
                <a:solidFill>
                  <a:srgbClr val="000000"/>
                </a:solidFill>
                <a:latin typeface="Montserrat"/>
              </a:rPr>
              <a:t>aşağıdakilerden</a:t>
            </a:r>
            <a:r>
              <a:rPr lang="en-US" sz="3422" dirty="0">
                <a:solidFill>
                  <a:srgbClr val="000000"/>
                </a:solidFill>
                <a:latin typeface="Montserrat"/>
              </a:rPr>
              <a:t> </a:t>
            </a:r>
            <a:r>
              <a:rPr lang="en-US" sz="3422" dirty="0" err="1">
                <a:solidFill>
                  <a:srgbClr val="000000"/>
                </a:solidFill>
                <a:latin typeface="Montserrat"/>
              </a:rPr>
              <a:t>hangisidir</a:t>
            </a:r>
            <a:r>
              <a:rPr lang="en-US" sz="3422" dirty="0">
                <a:solidFill>
                  <a:srgbClr val="000000"/>
                </a:solidFill>
                <a:latin typeface="Montserrat"/>
              </a:rPr>
              <a:t>?  </a:t>
            </a:r>
          </a:p>
          <a:p>
            <a:pPr>
              <a:lnSpc>
                <a:spcPts val="4791"/>
              </a:lnSpc>
            </a:pPr>
            <a:endParaRPr lang="en-US" sz="3422" dirty="0">
              <a:solidFill>
                <a:srgbClr val="000000"/>
              </a:solidFill>
              <a:latin typeface="Montserrat"/>
            </a:endParaRPr>
          </a:p>
          <a:p>
            <a:pPr>
              <a:lnSpc>
                <a:spcPts val="4791"/>
              </a:lnSpc>
            </a:pPr>
            <a:r>
              <a:rPr lang="en-US" sz="3422" dirty="0">
                <a:solidFill>
                  <a:srgbClr val="000000"/>
                </a:solidFill>
                <a:latin typeface="Montserrat Bold"/>
              </a:rPr>
              <a:t>A)</a:t>
            </a:r>
            <a:r>
              <a:rPr lang="en-US" sz="3422" dirty="0" err="1">
                <a:solidFill>
                  <a:srgbClr val="000000"/>
                </a:solidFill>
                <a:latin typeface="Montserrat Bold"/>
              </a:rPr>
              <a:t>Vokal</a:t>
            </a:r>
            <a:r>
              <a:rPr lang="en-US" sz="3422" dirty="0">
                <a:solidFill>
                  <a:srgbClr val="000000"/>
                </a:solidFill>
                <a:latin typeface="Montserrat Bold"/>
              </a:rPr>
              <a:t> </a:t>
            </a:r>
            <a:r>
              <a:rPr lang="en-US" sz="3422" dirty="0" err="1">
                <a:solidFill>
                  <a:srgbClr val="000000"/>
                </a:solidFill>
                <a:latin typeface="Montserrat Bold"/>
              </a:rPr>
              <a:t>Isınma</a:t>
            </a:r>
            <a:endParaRPr lang="en-US" sz="3422" dirty="0">
              <a:solidFill>
                <a:srgbClr val="000000"/>
              </a:solidFill>
              <a:latin typeface="Montserrat Bold"/>
            </a:endParaRPr>
          </a:p>
          <a:p>
            <a:pPr>
              <a:lnSpc>
                <a:spcPts val="4791"/>
              </a:lnSpc>
            </a:pPr>
            <a:r>
              <a:rPr lang="en-US" sz="3422" dirty="0">
                <a:solidFill>
                  <a:srgbClr val="000000"/>
                </a:solidFill>
                <a:latin typeface="Montserrat"/>
              </a:rPr>
              <a:t>B)</a:t>
            </a:r>
            <a:r>
              <a:rPr lang="en-US" sz="3422" dirty="0" err="1">
                <a:solidFill>
                  <a:srgbClr val="000000"/>
                </a:solidFill>
                <a:latin typeface="Montserrat"/>
              </a:rPr>
              <a:t>Ayna</a:t>
            </a:r>
            <a:r>
              <a:rPr lang="en-US" sz="3422" dirty="0">
                <a:solidFill>
                  <a:srgbClr val="000000"/>
                </a:solidFill>
                <a:latin typeface="Montserrat"/>
              </a:rPr>
              <a:t> </a:t>
            </a:r>
            <a:r>
              <a:rPr lang="en-US" sz="3422" dirty="0" err="1">
                <a:solidFill>
                  <a:srgbClr val="000000"/>
                </a:solidFill>
                <a:latin typeface="Montserrat"/>
              </a:rPr>
              <a:t>Oyunu</a:t>
            </a:r>
            <a:endParaRPr lang="en-US" sz="3422" dirty="0">
              <a:solidFill>
                <a:srgbClr val="000000"/>
              </a:solidFill>
              <a:latin typeface="Montserrat"/>
            </a:endParaRPr>
          </a:p>
          <a:p>
            <a:pPr>
              <a:lnSpc>
                <a:spcPts val="4791"/>
              </a:lnSpc>
            </a:pPr>
            <a:r>
              <a:rPr lang="en-US" sz="3422" dirty="0">
                <a:solidFill>
                  <a:srgbClr val="000000"/>
                </a:solidFill>
                <a:latin typeface="Montserrat"/>
              </a:rPr>
              <a:t>C)</a:t>
            </a:r>
            <a:r>
              <a:rPr lang="en-US" sz="3422" dirty="0" err="1">
                <a:solidFill>
                  <a:srgbClr val="000000"/>
                </a:solidFill>
                <a:latin typeface="Montserrat"/>
              </a:rPr>
              <a:t>Hikayenin</a:t>
            </a:r>
            <a:r>
              <a:rPr lang="en-US" sz="3422" dirty="0">
                <a:solidFill>
                  <a:srgbClr val="000000"/>
                </a:solidFill>
                <a:latin typeface="Montserrat"/>
              </a:rPr>
              <a:t> </a:t>
            </a:r>
            <a:r>
              <a:rPr lang="en-US" sz="3422" dirty="0" err="1">
                <a:solidFill>
                  <a:srgbClr val="000000"/>
                </a:solidFill>
                <a:latin typeface="Montserrat"/>
              </a:rPr>
              <a:t>Devamı</a:t>
            </a:r>
            <a:endParaRPr lang="en-US" sz="3422" dirty="0">
              <a:solidFill>
                <a:srgbClr val="000000"/>
              </a:solidFill>
              <a:latin typeface="Montserrat"/>
            </a:endParaRPr>
          </a:p>
          <a:p>
            <a:pPr>
              <a:lnSpc>
                <a:spcPts val="4791"/>
              </a:lnSpc>
            </a:pPr>
            <a:r>
              <a:rPr lang="en-US" sz="3422" dirty="0">
                <a:solidFill>
                  <a:srgbClr val="000000"/>
                </a:solidFill>
                <a:latin typeface="Montserrat"/>
              </a:rPr>
              <a:t>D)</a:t>
            </a:r>
            <a:r>
              <a:rPr lang="en-US" sz="3422" dirty="0" err="1">
                <a:solidFill>
                  <a:srgbClr val="000000"/>
                </a:solidFill>
                <a:latin typeface="Montserrat"/>
              </a:rPr>
              <a:t>Sıra</a:t>
            </a:r>
            <a:r>
              <a:rPr lang="en-US" sz="3422" dirty="0">
                <a:solidFill>
                  <a:srgbClr val="000000"/>
                </a:solidFill>
                <a:latin typeface="Montserrat"/>
              </a:rPr>
              <a:t> </a:t>
            </a:r>
            <a:r>
              <a:rPr lang="en-US" sz="3422" dirty="0" err="1">
                <a:solidFill>
                  <a:srgbClr val="000000"/>
                </a:solidFill>
                <a:latin typeface="Montserrat"/>
              </a:rPr>
              <a:t>Dışı</a:t>
            </a:r>
            <a:r>
              <a:rPr lang="en-US" sz="3422" dirty="0">
                <a:solidFill>
                  <a:srgbClr val="000000"/>
                </a:solidFill>
                <a:latin typeface="Montserrat"/>
              </a:rPr>
              <a:t> </a:t>
            </a:r>
            <a:r>
              <a:rPr lang="en-US" sz="3422" dirty="0" err="1">
                <a:solidFill>
                  <a:srgbClr val="000000"/>
                </a:solidFill>
                <a:latin typeface="Montserrat"/>
              </a:rPr>
              <a:t>Hikaye</a:t>
            </a:r>
            <a:endParaRPr lang="en-US" sz="3422" dirty="0">
              <a:solidFill>
                <a:srgbClr val="000000"/>
              </a:solidFill>
              <a:latin typeface="Montserrat"/>
            </a:endParaRPr>
          </a:p>
          <a:p>
            <a:pPr>
              <a:lnSpc>
                <a:spcPts val="4791"/>
              </a:lnSpc>
            </a:pPr>
            <a:r>
              <a:rPr lang="en-US" sz="3422" dirty="0">
                <a:solidFill>
                  <a:srgbClr val="000000"/>
                </a:solidFill>
                <a:latin typeface="Montserrat"/>
              </a:rPr>
              <a:t>E)</a:t>
            </a:r>
            <a:r>
              <a:rPr lang="en-US" sz="3422" dirty="0" err="1">
                <a:solidFill>
                  <a:srgbClr val="000000"/>
                </a:solidFill>
                <a:latin typeface="Montserrat"/>
              </a:rPr>
              <a:t>Hikayeyi</a:t>
            </a:r>
            <a:r>
              <a:rPr lang="en-US" sz="3422" dirty="0">
                <a:solidFill>
                  <a:srgbClr val="000000"/>
                </a:solidFill>
                <a:latin typeface="Montserrat"/>
              </a:rPr>
              <a:t> </a:t>
            </a:r>
            <a:r>
              <a:rPr lang="en-US" sz="3422" dirty="0" err="1">
                <a:solidFill>
                  <a:srgbClr val="000000"/>
                </a:solidFill>
                <a:latin typeface="Montserrat"/>
              </a:rPr>
              <a:t>Kısaltmak</a:t>
            </a:r>
            <a:endParaRPr lang="en-US" sz="3422" dirty="0">
              <a:solidFill>
                <a:srgbClr val="000000"/>
              </a:solidFill>
              <a:latin typeface="Montserrat"/>
            </a:endParaRPr>
          </a:p>
          <a:p>
            <a:pPr>
              <a:lnSpc>
                <a:spcPts val="4791"/>
              </a:lnSpc>
            </a:pPr>
            <a:endParaRPr lang="en-US" sz="3422" dirty="0">
              <a:solidFill>
                <a:srgbClr val="000000"/>
              </a:solidFill>
              <a:latin typeface="Montserrat"/>
            </a:endParaRPr>
          </a:p>
          <a:p>
            <a:pPr>
              <a:lnSpc>
                <a:spcPts val="4791"/>
              </a:lnSpc>
              <a:spcBef>
                <a:spcPct val="0"/>
              </a:spcBef>
            </a:pPr>
            <a:endParaRPr lang="en-US" sz="3422" dirty="0">
              <a:solidFill>
                <a:srgbClr val="000000"/>
              </a:solidFill>
              <a:latin typeface="Montserrat"/>
            </a:endParaRPr>
          </a:p>
        </p:txBody>
      </p:sp>
      <p:sp>
        <p:nvSpPr>
          <p:cNvPr id="7" name="Freeform 7"/>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TextBox 5"/>
          <p:cNvSpPr txBox="1"/>
          <p:nvPr/>
        </p:nvSpPr>
        <p:spPr>
          <a:xfrm>
            <a:off x="1028700" y="1479380"/>
            <a:ext cx="11431330" cy="1196936"/>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Soru 2</a:t>
            </a:r>
          </a:p>
        </p:txBody>
      </p:sp>
      <p:sp>
        <p:nvSpPr>
          <p:cNvPr id="6" name="TextBox 6"/>
          <p:cNvSpPr txBox="1"/>
          <p:nvPr/>
        </p:nvSpPr>
        <p:spPr>
          <a:xfrm>
            <a:off x="2069988" y="2838242"/>
            <a:ext cx="13765907" cy="5370887"/>
          </a:xfrm>
          <a:prstGeom prst="rect">
            <a:avLst/>
          </a:prstGeom>
        </p:spPr>
        <p:txBody>
          <a:bodyPr lIns="0" tIns="0" rIns="0" bIns="0" rtlCol="0" anchor="t">
            <a:spAutoFit/>
          </a:bodyPr>
          <a:lstStyle/>
          <a:p>
            <a:pPr>
              <a:lnSpc>
                <a:spcPts val="4791"/>
              </a:lnSpc>
            </a:pPr>
            <a:r>
              <a:rPr lang="en-US" sz="3422">
                <a:solidFill>
                  <a:srgbClr val="000000"/>
                </a:solidFill>
                <a:latin typeface="Montserrat Medium"/>
              </a:rPr>
              <a:t>Konuşmanın fiziksel bir tezahürü olan ve ortakların birbirleriyle senkronize hareket etmeye çalıştıkları doğaçlama egzersizi aşağıdakilerden hangisidir?</a:t>
            </a:r>
          </a:p>
          <a:p>
            <a:pPr>
              <a:lnSpc>
                <a:spcPts val="4791"/>
              </a:lnSpc>
            </a:pPr>
            <a:endParaRPr lang="en-US" sz="3422">
              <a:solidFill>
                <a:srgbClr val="000000"/>
              </a:solidFill>
              <a:latin typeface="Montserrat Medium"/>
            </a:endParaRPr>
          </a:p>
          <a:p>
            <a:pPr>
              <a:lnSpc>
                <a:spcPts val="4791"/>
              </a:lnSpc>
            </a:pPr>
            <a:r>
              <a:rPr lang="en-US" sz="3422">
                <a:solidFill>
                  <a:srgbClr val="000000"/>
                </a:solidFill>
                <a:latin typeface="Montserrat Medium"/>
              </a:rPr>
              <a:t>A) Hikayeyi kısaltmak</a:t>
            </a:r>
          </a:p>
          <a:p>
            <a:pPr>
              <a:lnSpc>
                <a:spcPts val="4791"/>
              </a:lnSpc>
            </a:pPr>
            <a:r>
              <a:rPr lang="en-US" sz="3422">
                <a:solidFill>
                  <a:srgbClr val="000000"/>
                </a:solidFill>
                <a:latin typeface="Montserrat Medium"/>
              </a:rPr>
              <a:t>B) Sıradışı hikaye</a:t>
            </a:r>
          </a:p>
          <a:p>
            <a:pPr>
              <a:lnSpc>
                <a:spcPts val="4791"/>
              </a:lnSpc>
            </a:pPr>
            <a:r>
              <a:rPr lang="en-US" sz="3422">
                <a:solidFill>
                  <a:srgbClr val="000000"/>
                </a:solidFill>
                <a:latin typeface="Montserrat Medium"/>
              </a:rPr>
              <a:t>C) Hikayenin devamı</a:t>
            </a:r>
          </a:p>
          <a:p>
            <a:pPr>
              <a:lnSpc>
                <a:spcPts val="4791"/>
              </a:lnSpc>
            </a:pPr>
            <a:r>
              <a:rPr lang="en-US" sz="3422">
                <a:solidFill>
                  <a:srgbClr val="000000"/>
                </a:solidFill>
                <a:latin typeface="Montserrat Medium"/>
              </a:rPr>
              <a:t>D) Eylem ‘telefon’</a:t>
            </a:r>
          </a:p>
          <a:p>
            <a:pPr>
              <a:lnSpc>
                <a:spcPts val="4791"/>
              </a:lnSpc>
              <a:spcBef>
                <a:spcPct val="0"/>
              </a:spcBef>
            </a:pPr>
            <a:r>
              <a:rPr lang="en-US" sz="3422">
                <a:solidFill>
                  <a:srgbClr val="000000"/>
                </a:solidFill>
                <a:latin typeface="Montserrat Bold"/>
              </a:rPr>
              <a:t>E) Ayna oyunu</a:t>
            </a:r>
          </a:p>
        </p:txBody>
      </p:sp>
      <p:sp>
        <p:nvSpPr>
          <p:cNvPr id="7" name="Freeform 7"/>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TextBox 5"/>
          <p:cNvSpPr txBox="1"/>
          <p:nvPr/>
        </p:nvSpPr>
        <p:spPr>
          <a:xfrm>
            <a:off x="1028700" y="895350"/>
            <a:ext cx="11431330" cy="1196936"/>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Soru 3</a:t>
            </a:r>
          </a:p>
        </p:txBody>
      </p:sp>
      <p:sp>
        <p:nvSpPr>
          <p:cNvPr id="6" name="TextBox 6"/>
          <p:cNvSpPr txBox="1"/>
          <p:nvPr/>
        </p:nvSpPr>
        <p:spPr>
          <a:xfrm>
            <a:off x="1579065" y="2087188"/>
            <a:ext cx="13765907" cy="7771187"/>
          </a:xfrm>
          <a:prstGeom prst="rect">
            <a:avLst/>
          </a:prstGeom>
        </p:spPr>
        <p:txBody>
          <a:bodyPr lIns="0" tIns="0" rIns="0" bIns="0" rtlCol="0" anchor="t">
            <a:spAutoFit/>
          </a:bodyPr>
          <a:lstStyle/>
          <a:p>
            <a:pPr>
              <a:lnSpc>
                <a:spcPts val="4791"/>
              </a:lnSpc>
            </a:pPr>
            <a:r>
              <a:rPr lang="en-US" sz="3422">
                <a:solidFill>
                  <a:srgbClr val="000000"/>
                </a:solidFill>
                <a:latin typeface="Montserrat"/>
              </a:rPr>
              <a:t>Yoğun çalışma ortamlarında danışmanlık seansının daha gerçekçi ve pratik olması için süreyi kısaltmak ve bilgiyi en önemli olana indirgemeyi sağlamak amacıyla yapılan doğaçlama egzersiz aşağıdakilerden hangisidir?</a:t>
            </a:r>
          </a:p>
          <a:p>
            <a:pPr>
              <a:lnSpc>
                <a:spcPts val="4791"/>
              </a:lnSpc>
            </a:pPr>
            <a:endParaRPr lang="en-US" sz="3422">
              <a:solidFill>
                <a:srgbClr val="000000"/>
              </a:solidFill>
              <a:latin typeface="Montserrat"/>
            </a:endParaRPr>
          </a:p>
          <a:p>
            <a:pPr>
              <a:lnSpc>
                <a:spcPts val="4791"/>
              </a:lnSpc>
            </a:pPr>
            <a:r>
              <a:rPr lang="en-US" sz="3422">
                <a:solidFill>
                  <a:srgbClr val="000000"/>
                </a:solidFill>
                <a:latin typeface="Montserrat Bold"/>
              </a:rPr>
              <a:t>A) Hikayeyi kısaltmak</a:t>
            </a:r>
          </a:p>
          <a:p>
            <a:pPr>
              <a:lnSpc>
                <a:spcPts val="4791"/>
              </a:lnSpc>
            </a:pPr>
            <a:r>
              <a:rPr lang="en-US" sz="3422">
                <a:solidFill>
                  <a:srgbClr val="000000"/>
                </a:solidFill>
                <a:latin typeface="Montserrat"/>
              </a:rPr>
              <a:t>B) Vokal ısınma</a:t>
            </a:r>
          </a:p>
          <a:p>
            <a:pPr>
              <a:lnSpc>
                <a:spcPts val="4791"/>
              </a:lnSpc>
            </a:pPr>
            <a:r>
              <a:rPr lang="en-US" sz="3422">
                <a:solidFill>
                  <a:srgbClr val="000000"/>
                </a:solidFill>
                <a:latin typeface="Montserrat"/>
              </a:rPr>
              <a:t>C) Hikayenin devamı</a:t>
            </a:r>
          </a:p>
          <a:p>
            <a:pPr>
              <a:lnSpc>
                <a:spcPts val="4791"/>
              </a:lnSpc>
            </a:pPr>
            <a:r>
              <a:rPr lang="en-US" sz="3422">
                <a:solidFill>
                  <a:srgbClr val="000000"/>
                </a:solidFill>
                <a:latin typeface="Montserrat"/>
              </a:rPr>
              <a:t>D) Eylem ‘telefon’</a:t>
            </a:r>
          </a:p>
          <a:p>
            <a:pPr>
              <a:lnSpc>
                <a:spcPts val="4791"/>
              </a:lnSpc>
            </a:pPr>
            <a:r>
              <a:rPr lang="en-US" sz="3422">
                <a:solidFill>
                  <a:srgbClr val="000000"/>
                </a:solidFill>
                <a:latin typeface="Montserrat"/>
              </a:rPr>
              <a:t>E) Ayna oyunu</a:t>
            </a:r>
          </a:p>
          <a:p>
            <a:pPr>
              <a:lnSpc>
                <a:spcPts val="4791"/>
              </a:lnSpc>
            </a:pPr>
            <a:endParaRPr lang="en-US" sz="3422">
              <a:solidFill>
                <a:srgbClr val="000000"/>
              </a:solidFill>
              <a:latin typeface="Montserrat"/>
            </a:endParaRPr>
          </a:p>
          <a:p>
            <a:pPr>
              <a:lnSpc>
                <a:spcPts val="4791"/>
              </a:lnSpc>
            </a:pPr>
            <a:r>
              <a:rPr lang="en-US" sz="3422">
                <a:solidFill>
                  <a:srgbClr val="000000"/>
                </a:solidFill>
                <a:latin typeface="Montserrat"/>
              </a:rPr>
              <a:t> </a:t>
            </a:r>
          </a:p>
          <a:p>
            <a:pPr>
              <a:lnSpc>
                <a:spcPts val="4791"/>
              </a:lnSpc>
              <a:spcBef>
                <a:spcPct val="0"/>
              </a:spcBef>
            </a:pPr>
            <a:endParaRPr lang="en-US" sz="3422">
              <a:solidFill>
                <a:srgbClr val="000000"/>
              </a:solidFill>
              <a:latin typeface="Montserrat"/>
            </a:endParaRPr>
          </a:p>
        </p:txBody>
      </p:sp>
      <p:sp>
        <p:nvSpPr>
          <p:cNvPr id="7" name="Freeform 7"/>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TextBox 5"/>
          <p:cNvSpPr txBox="1"/>
          <p:nvPr/>
        </p:nvSpPr>
        <p:spPr>
          <a:xfrm>
            <a:off x="1028700" y="1698455"/>
            <a:ext cx="11431330" cy="1196936"/>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KAYNAKÇA</a:t>
            </a:r>
          </a:p>
        </p:txBody>
      </p:sp>
      <p:sp>
        <p:nvSpPr>
          <p:cNvPr id="6" name="TextBox 6"/>
          <p:cNvSpPr txBox="1"/>
          <p:nvPr/>
        </p:nvSpPr>
        <p:spPr>
          <a:xfrm>
            <a:off x="1735268" y="3458933"/>
            <a:ext cx="13765907" cy="1779601"/>
          </a:xfrm>
          <a:prstGeom prst="rect">
            <a:avLst/>
          </a:prstGeom>
        </p:spPr>
        <p:txBody>
          <a:bodyPr lIns="0" tIns="0" rIns="0" bIns="0" rtlCol="0" anchor="t">
            <a:spAutoFit/>
          </a:bodyPr>
          <a:lstStyle/>
          <a:p>
            <a:pPr>
              <a:lnSpc>
                <a:spcPts val="4791"/>
              </a:lnSpc>
              <a:spcBef>
                <a:spcPct val="0"/>
              </a:spcBef>
            </a:pPr>
            <a:r>
              <a:rPr lang="en-US" sz="3422">
                <a:solidFill>
                  <a:srgbClr val="000000"/>
                </a:solidFill>
                <a:latin typeface="Montserrat"/>
              </a:rPr>
              <a:t>Alexander A.J. ve Tetenbaum-Novatt J.E. (2023). Connecting improvisational exercises and pharmacy communication skills A how to guide. Currents in Pharmacy Teaching and Learning.</a:t>
            </a:r>
          </a:p>
        </p:txBody>
      </p:sp>
      <p:sp>
        <p:nvSpPr>
          <p:cNvPr id="7" name="Freeform 7"/>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2181352" y="2286453"/>
            <a:ext cx="13579520" cy="6042886"/>
          </a:xfrm>
          <a:custGeom>
            <a:avLst/>
            <a:gdLst/>
            <a:ahLst/>
            <a:cxnLst/>
            <a:rect l="l" t="t" r="r" b="b"/>
            <a:pathLst>
              <a:path w="13579520" h="6042886">
                <a:moveTo>
                  <a:pt x="0" y="0"/>
                </a:moveTo>
                <a:lnTo>
                  <a:pt x="13579520" y="0"/>
                </a:lnTo>
                <a:lnTo>
                  <a:pt x="13579520" y="6042886"/>
                </a:lnTo>
                <a:lnTo>
                  <a:pt x="0" y="6042886"/>
                </a:lnTo>
                <a:lnTo>
                  <a:pt x="0" y="0"/>
                </a:lnTo>
                <a:close/>
              </a:path>
            </a:pathLst>
          </a:custGeom>
          <a:blipFill>
            <a:blip r:embed="rId3"/>
            <a:stretch>
              <a:fillRect/>
            </a:stretch>
          </a:blipFill>
        </p:spPr>
      </p:sp>
      <p:sp>
        <p:nvSpPr>
          <p:cNvPr id="4" name="Freeform 4"/>
          <p:cNvSpPr/>
          <p:nvPr/>
        </p:nvSpPr>
        <p:spPr>
          <a:xfrm rot="1838892">
            <a:off x="2937506" y="2154944"/>
            <a:ext cx="1043254" cy="982556"/>
          </a:xfrm>
          <a:custGeom>
            <a:avLst/>
            <a:gdLst/>
            <a:ahLst/>
            <a:cxnLst/>
            <a:rect l="l" t="t" r="r" b="b"/>
            <a:pathLst>
              <a:path w="1043254" h="982556">
                <a:moveTo>
                  <a:pt x="0" y="0"/>
                </a:moveTo>
                <a:lnTo>
                  <a:pt x="1043255" y="0"/>
                </a:lnTo>
                <a:lnTo>
                  <a:pt x="1043255" y="982556"/>
                </a:lnTo>
                <a:lnTo>
                  <a:pt x="0" y="9825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4216006" y="3467514"/>
            <a:ext cx="9855988" cy="3468371"/>
          </a:xfrm>
          <a:prstGeom prst="rect">
            <a:avLst/>
          </a:prstGeom>
        </p:spPr>
        <p:txBody>
          <a:bodyPr lIns="0" tIns="0" rIns="0" bIns="0" rtlCol="0" anchor="t">
            <a:spAutoFit/>
          </a:bodyPr>
          <a:lstStyle/>
          <a:p>
            <a:pPr algn="ctr">
              <a:lnSpc>
                <a:spcPts val="12740"/>
              </a:lnSpc>
            </a:pPr>
            <a:r>
              <a:rPr lang="en-US" sz="14000">
                <a:solidFill>
                  <a:srgbClr val="000000"/>
                </a:solidFill>
                <a:latin typeface="Bryndan Write Bold"/>
              </a:rPr>
              <a:t>Thank you very much!</a:t>
            </a: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104911">
            <a:off x="13370625" y="2371241"/>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8100000">
            <a:off x="2900487" y="6716817"/>
            <a:ext cx="1800574" cy="1143364"/>
          </a:xfrm>
          <a:custGeom>
            <a:avLst/>
            <a:gdLst/>
            <a:ahLst/>
            <a:cxnLst/>
            <a:rect l="l" t="t" r="r" b="b"/>
            <a:pathLst>
              <a:path w="1800574" h="1143364">
                <a:moveTo>
                  <a:pt x="0" y="0"/>
                </a:moveTo>
                <a:lnTo>
                  <a:pt x="1800573" y="0"/>
                </a:lnTo>
                <a:lnTo>
                  <a:pt x="1800573" y="1143365"/>
                </a:lnTo>
                <a:lnTo>
                  <a:pt x="0" y="11433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529032" y="396111"/>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571425" y="1698455"/>
            <a:ext cx="6856820" cy="1196936"/>
          </a:xfrm>
          <a:prstGeom prst="rect">
            <a:avLst/>
          </a:prstGeom>
        </p:spPr>
        <p:txBody>
          <a:bodyPr lIns="0" tIns="0" rIns="0" bIns="0" rtlCol="0" anchor="t">
            <a:spAutoFit/>
          </a:bodyPr>
          <a:lstStyle/>
          <a:p>
            <a:pPr>
              <a:lnSpc>
                <a:spcPts val="9103"/>
              </a:lnSpc>
            </a:pPr>
            <a:r>
              <a:rPr lang="en-US" sz="7003" spc="245">
                <a:solidFill>
                  <a:srgbClr val="000000"/>
                </a:solidFill>
                <a:latin typeface="Bryndan Write"/>
              </a:rPr>
              <a:t>YÖNTEM</a:t>
            </a:r>
          </a:p>
        </p:txBody>
      </p:sp>
      <p:sp>
        <p:nvSpPr>
          <p:cNvPr id="7" name="TextBox 7"/>
          <p:cNvSpPr txBox="1"/>
          <p:nvPr/>
        </p:nvSpPr>
        <p:spPr>
          <a:xfrm>
            <a:off x="1184903" y="3310023"/>
            <a:ext cx="16074397" cy="4269086"/>
          </a:xfrm>
          <a:prstGeom prst="rect">
            <a:avLst/>
          </a:prstGeom>
        </p:spPr>
        <p:txBody>
          <a:bodyPr lIns="0" tIns="0" rIns="0" bIns="0" rtlCol="0" anchor="t">
            <a:spAutoFit/>
          </a:bodyPr>
          <a:lstStyle/>
          <a:p>
            <a:pPr>
              <a:lnSpc>
                <a:spcPts val="4259"/>
              </a:lnSpc>
            </a:pPr>
            <a:r>
              <a:rPr lang="en-US" sz="3042">
                <a:solidFill>
                  <a:srgbClr val="000000"/>
                </a:solidFill>
                <a:latin typeface="Montserrat Medium"/>
              </a:rPr>
              <a:t>   Bir dönem süren eczacılık uygulama laboratuvarı dersine üç saatlik doğaçlama etkinlikleri dahil edilmiştir. "Ayna" gibi eşli oyunlar ve "sıra dışı hikaye" gibi grup oyunları oynanmış,  danışmanlık veya hasta öyküsü alma ile ilgili iletişim becerilerine bağlanmıştır. Biçimlendirici bir değerlendirmede belirlenen belirli zayıflık alanlarını hedefleyen ek faaliyetler sunulmuştur. </a:t>
            </a:r>
          </a:p>
          <a:p>
            <a:pPr>
              <a:lnSpc>
                <a:spcPts val="4259"/>
              </a:lnSpc>
            </a:pPr>
            <a:r>
              <a:rPr lang="en-US" sz="3042">
                <a:solidFill>
                  <a:srgbClr val="000000"/>
                </a:solidFill>
                <a:latin typeface="Montserrat Medium"/>
              </a:rPr>
              <a:t>   </a:t>
            </a:r>
          </a:p>
          <a:p>
            <a:pPr>
              <a:lnSpc>
                <a:spcPts val="4259"/>
              </a:lnSpc>
            </a:pPr>
            <a:endParaRPr lang="en-US" sz="3042">
              <a:solidFill>
                <a:srgbClr val="000000"/>
              </a:solidFill>
              <a:latin typeface="Montserrat Medium"/>
            </a:endParaRPr>
          </a:p>
          <a:p>
            <a:pPr>
              <a:lnSpc>
                <a:spcPts val="4259"/>
              </a:lnSpc>
              <a:spcBef>
                <a:spcPct val="0"/>
              </a:spcBef>
            </a:pPr>
            <a:endParaRPr lang="en-US" sz="3042">
              <a:solidFill>
                <a:srgbClr val="000000"/>
              </a:solidFill>
              <a:latin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729864" y="396111"/>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280369" y="2549769"/>
            <a:ext cx="17678941" cy="4124214"/>
          </a:xfrm>
          <a:prstGeom prst="rect">
            <a:avLst/>
          </a:prstGeom>
        </p:spPr>
        <p:txBody>
          <a:bodyPr lIns="0" tIns="0" rIns="0" bIns="0" rtlCol="0" anchor="t">
            <a:spAutoFit/>
          </a:bodyPr>
          <a:lstStyle/>
          <a:p>
            <a:pPr>
              <a:lnSpc>
                <a:spcPts val="4113"/>
              </a:lnSpc>
            </a:pPr>
            <a:r>
              <a:rPr lang="en-US" sz="2938">
                <a:solidFill>
                  <a:srgbClr val="000000"/>
                </a:solidFill>
                <a:latin typeface="Montserrat Medium"/>
              </a:rPr>
              <a:t>   Doğaçlama, oyuncuların sahneleri hazırlık yapmadan oynadıkları bir tiyatro tarzıdır</a:t>
            </a:r>
          </a:p>
          <a:p>
            <a:pPr>
              <a:lnSpc>
                <a:spcPts val="4113"/>
              </a:lnSpc>
            </a:pPr>
            <a:r>
              <a:rPr lang="en-US" sz="2938">
                <a:solidFill>
                  <a:srgbClr val="000000"/>
                </a:solidFill>
                <a:latin typeface="Montserrat Medium"/>
              </a:rPr>
              <a:t>   Stony Brook Üniversitesi'ndeki Alan Alda Bilim İletişimi Merkezi'ndeki ekibi, uygulamalı</a:t>
            </a:r>
          </a:p>
          <a:p>
            <a:pPr>
              <a:lnSpc>
                <a:spcPts val="4113"/>
              </a:lnSpc>
            </a:pPr>
            <a:r>
              <a:rPr lang="en-US" sz="2938">
                <a:solidFill>
                  <a:srgbClr val="000000"/>
                </a:solidFill>
                <a:latin typeface="Montserrat Medium"/>
              </a:rPr>
              <a:t>doğaçlamanın bilim insanlarının ve halk sağlığı uzmanlarının halkla daha iyi iletişim kurmasına yardımcı olabileceğini göstermiştir.</a:t>
            </a:r>
          </a:p>
          <a:p>
            <a:pPr>
              <a:lnSpc>
                <a:spcPts val="4113"/>
              </a:lnSpc>
            </a:pPr>
            <a:r>
              <a:rPr lang="en-US" sz="2938">
                <a:solidFill>
                  <a:srgbClr val="000000"/>
                </a:solidFill>
                <a:latin typeface="Montserrat Medium"/>
              </a:rPr>
              <a:t>   Doğaçlama daha önce eczacılık eğitimine "eğitim kampı" olarak uygulanmıştır. Doğaçlama etkinliklerinin eklenmesinin bir danışmanlık egzersizinde öğrenci performansını önemli ölçüde artırdığı gösterilmiştir</a:t>
            </a:r>
          </a:p>
          <a:p>
            <a:pPr>
              <a:lnSpc>
                <a:spcPts val="4113"/>
              </a:lnSpc>
              <a:spcBef>
                <a:spcPct val="0"/>
              </a:spcBef>
            </a:pPr>
            <a:endParaRPr lang="en-US" sz="2938">
              <a:solidFill>
                <a:srgbClr val="000000"/>
              </a:solidFill>
              <a:latin typeface="Montserra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729864" y="396111"/>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773713" y="2549769"/>
            <a:ext cx="16061349" cy="5163109"/>
          </a:xfrm>
          <a:prstGeom prst="rect">
            <a:avLst/>
          </a:prstGeom>
        </p:spPr>
        <p:txBody>
          <a:bodyPr lIns="0" tIns="0" rIns="0" bIns="0" rtlCol="0" anchor="t">
            <a:spAutoFit/>
          </a:bodyPr>
          <a:lstStyle/>
          <a:p>
            <a:pPr>
              <a:lnSpc>
                <a:spcPts val="3736"/>
              </a:lnSpc>
            </a:pPr>
            <a:r>
              <a:rPr lang="en-US" sz="2669">
                <a:solidFill>
                  <a:srgbClr val="000000"/>
                </a:solidFill>
                <a:latin typeface="Montserrat Medium"/>
              </a:rPr>
              <a:t>   Öğrencilerin danışmanlık ve sözlü sunum becerilerini geliştirmelerine yardımcı olmak amacıyla tiyatro deneyimi olan bir öğretim üyesi eşliğinde Eczacılık Uygulama Laboratuvarı dersi eczacılık fakültesi müfredatına eklenmiştir. Bu ders ile çeşitli eczacılık ortamlarında güvenli ve etkili bir şekilde uygulama yapmak için gereken becerileri öğretmeyi amaçlamıştır.</a:t>
            </a:r>
          </a:p>
          <a:p>
            <a:pPr>
              <a:lnSpc>
                <a:spcPts val="3736"/>
              </a:lnSpc>
            </a:pPr>
            <a:r>
              <a:rPr lang="en-US" sz="2669">
                <a:solidFill>
                  <a:srgbClr val="000000"/>
                </a:solidFill>
                <a:latin typeface="Montserrat Medium"/>
              </a:rPr>
              <a:t>   Bu derste öğrencilerden, tıbbi bir cihazın veya yeni bir ilacın kullanımı konusunda sahte bir hastaya danışmanlık yapmaları istenmiştir. Bu danışmanlık oturumları videoya kaydedilmiştir. Öğrencilerin, hastayla bağlantı kurma ve doğru bilgi aktarma</a:t>
            </a:r>
          </a:p>
          <a:p>
            <a:pPr>
              <a:lnSpc>
                <a:spcPts val="3736"/>
              </a:lnSpc>
            </a:pPr>
            <a:r>
              <a:rPr lang="en-US" sz="2669">
                <a:solidFill>
                  <a:srgbClr val="000000"/>
                </a:solidFill>
                <a:latin typeface="Montserrat Medium"/>
              </a:rPr>
              <a:t>becerilerini, sözlü ifadelerini ve sözsüz iletişimlerini değerlendiren standartlaştırılmış bir dereceli puanlama anahtarı (Tablo 1) kullanılarak değerlendirilmiştir.</a:t>
            </a:r>
          </a:p>
          <a:p>
            <a:pPr>
              <a:lnSpc>
                <a:spcPts val="3736"/>
              </a:lnSpc>
              <a:spcBef>
                <a:spcPct val="0"/>
              </a:spcBef>
            </a:pPr>
            <a:endParaRPr lang="en-US" sz="2669">
              <a:solidFill>
                <a:srgbClr val="000000"/>
              </a:solidFill>
              <a:latin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B77F8B2-FC6B-4E12-A924-3E52B152A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700" y="0"/>
            <a:ext cx="10134600" cy="102838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4">
            <a:extLst>
              <a:ext uri="{FF2B5EF4-FFF2-40B4-BE49-F238E27FC236}">
                <a16:creationId xmlns:a16="http://schemas.microsoft.com/office/drawing/2014/main" id="{00BB2C00-6D0F-4009-9029-26CEF1B7DB2A}"/>
              </a:ext>
            </a:extLst>
          </p:cNvPr>
          <p:cNvGraphicFramePr>
            <a:graphicFrameLocks noGrp="1"/>
          </p:cNvGraphicFramePr>
          <p:nvPr>
            <p:extLst>
              <p:ext uri="{D42A27DB-BD31-4B8C-83A1-F6EECF244321}">
                <p14:modId xmlns:p14="http://schemas.microsoft.com/office/powerpoint/2010/main" val="1793967164"/>
              </p:ext>
            </p:extLst>
          </p:nvPr>
        </p:nvGraphicFramePr>
        <p:xfrm>
          <a:off x="29308" y="46893"/>
          <a:ext cx="18288000" cy="10713281"/>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3159960646"/>
                    </a:ext>
                  </a:extLst>
                </a:gridCol>
                <a:gridCol w="9144000">
                  <a:extLst>
                    <a:ext uri="{9D8B030D-6E8A-4147-A177-3AD203B41FA5}">
                      <a16:colId xmlns:a16="http://schemas.microsoft.com/office/drawing/2014/main" val="3068609918"/>
                    </a:ext>
                  </a:extLst>
                </a:gridCol>
              </a:tblGrid>
              <a:tr h="491954">
                <a:tc>
                  <a:txBody>
                    <a:bodyPr/>
                    <a:lstStyle/>
                    <a:p>
                      <a:endParaRPr lang="tr-TR" sz="3000" dirty="0"/>
                    </a:p>
                  </a:txBody>
                  <a:tcPr/>
                </a:tc>
                <a:tc>
                  <a:txBody>
                    <a:bodyPr/>
                    <a:lstStyle/>
                    <a:p>
                      <a:endParaRPr lang="tr-TR" sz="3000"/>
                    </a:p>
                  </a:txBody>
                  <a:tcPr/>
                </a:tc>
                <a:extLst>
                  <a:ext uri="{0D108BD9-81ED-4DB2-BD59-A6C34878D82A}">
                    <a16:rowId xmlns:a16="http://schemas.microsoft.com/office/drawing/2014/main" val="2257992141"/>
                  </a:ext>
                </a:extLst>
              </a:tr>
              <a:tr h="545431">
                <a:tc>
                  <a:txBody>
                    <a:bodyPr/>
                    <a:lstStyle/>
                    <a:p>
                      <a:r>
                        <a:rPr lang="tr-TR" sz="3000" dirty="0"/>
                        <a:t>Hastaya uygun şekilde hitap eder</a:t>
                      </a:r>
                    </a:p>
                  </a:txBody>
                  <a:tcPr/>
                </a:tc>
                <a:tc>
                  <a:txBody>
                    <a:bodyPr/>
                    <a:lstStyle/>
                    <a:p>
                      <a:r>
                        <a:rPr lang="tr-TR" sz="3000" dirty="0"/>
                        <a:t>Oturumu sonlandırır ve hasta iletişim bilgilerini sunar</a:t>
                      </a:r>
                    </a:p>
                  </a:txBody>
                  <a:tcPr/>
                </a:tc>
                <a:extLst>
                  <a:ext uri="{0D108BD9-81ED-4DB2-BD59-A6C34878D82A}">
                    <a16:rowId xmlns:a16="http://schemas.microsoft.com/office/drawing/2014/main" val="2548083639"/>
                  </a:ext>
                </a:extLst>
              </a:tr>
              <a:tr h="545431">
                <a:tc>
                  <a:txBody>
                    <a:bodyPr/>
                    <a:lstStyle/>
                    <a:p>
                      <a:r>
                        <a:rPr lang="tr-TR" sz="3000" dirty="0"/>
                        <a:t>Hastaya kendini tanıtır ve görevini belirtir</a:t>
                      </a:r>
                    </a:p>
                  </a:txBody>
                  <a:tcPr/>
                </a:tc>
                <a:tc>
                  <a:txBody>
                    <a:bodyPr/>
                    <a:lstStyle/>
                    <a:p>
                      <a:r>
                        <a:rPr lang="tr-TR" sz="3000" dirty="0"/>
                        <a:t>hasta ile uygun göz temasını sürdürür</a:t>
                      </a:r>
                    </a:p>
                  </a:txBody>
                  <a:tcPr/>
                </a:tc>
                <a:extLst>
                  <a:ext uri="{0D108BD9-81ED-4DB2-BD59-A6C34878D82A}">
                    <a16:rowId xmlns:a16="http://schemas.microsoft.com/office/drawing/2014/main" val="4055983217"/>
                  </a:ext>
                </a:extLst>
              </a:tr>
              <a:tr h="545431">
                <a:tc>
                  <a:txBody>
                    <a:bodyPr/>
                    <a:lstStyle/>
                    <a:p>
                      <a:r>
                        <a:rPr lang="tr-TR" sz="3000" dirty="0"/>
                        <a:t>Danışma oturumunun amacını belirtir</a:t>
                      </a:r>
                    </a:p>
                  </a:txBody>
                  <a:tcPr/>
                </a:tc>
                <a:tc>
                  <a:txBody>
                    <a:bodyPr/>
                    <a:lstStyle/>
                    <a:p>
                      <a:r>
                        <a:rPr lang="tr-TR" sz="3000" dirty="0"/>
                        <a:t>uygun beden dili sergiler</a:t>
                      </a:r>
                    </a:p>
                  </a:txBody>
                  <a:tcPr/>
                </a:tc>
                <a:extLst>
                  <a:ext uri="{0D108BD9-81ED-4DB2-BD59-A6C34878D82A}">
                    <a16:rowId xmlns:a16="http://schemas.microsoft.com/office/drawing/2014/main" val="1008733690"/>
                  </a:ext>
                </a:extLst>
              </a:tr>
              <a:tr h="827357">
                <a:tc>
                  <a:txBody>
                    <a:bodyPr/>
                    <a:lstStyle/>
                    <a:p>
                      <a:r>
                        <a:rPr lang="tr-TR" sz="3000" dirty="0"/>
                        <a:t>kuru toz </a:t>
                      </a:r>
                      <a:r>
                        <a:rPr lang="tr-TR" sz="3000" dirty="0" err="1"/>
                        <a:t>inhaler</a:t>
                      </a:r>
                      <a:r>
                        <a:rPr lang="tr-TR" sz="3000" dirty="0"/>
                        <a:t> cihazının 4 ana bileşenin tanımlar</a:t>
                      </a:r>
                    </a:p>
                  </a:txBody>
                  <a:tcPr/>
                </a:tc>
                <a:tc>
                  <a:txBody>
                    <a:bodyPr/>
                    <a:lstStyle/>
                    <a:p>
                      <a:r>
                        <a:rPr lang="tr-TR" sz="3000" dirty="0" err="1"/>
                        <a:t>dpı</a:t>
                      </a:r>
                      <a:r>
                        <a:rPr lang="tr-TR" sz="3000" dirty="0"/>
                        <a:t> cihazını etkin bir şekilde kullanır</a:t>
                      </a:r>
                    </a:p>
                  </a:txBody>
                  <a:tcPr/>
                </a:tc>
                <a:extLst>
                  <a:ext uri="{0D108BD9-81ED-4DB2-BD59-A6C34878D82A}">
                    <a16:rowId xmlns:a16="http://schemas.microsoft.com/office/drawing/2014/main" val="4005600399"/>
                  </a:ext>
                </a:extLst>
              </a:tr>
              <a:tr h="901915">
                <a:tc>
                  <a:txBody>
                    <a:bodyPr/>
                    <a:lstStyle/>
                    <a:p>
                      <a:r>
                        <a:rPr lang="tr-TR" sz="3000" dirty="0"/>
                        <a:t>Hastayı doz hazırlığı konusunda eğitir</a:t>
                      </a:r>
                    </a:p>
                  </a:txBody>
                  <a:tcPr/>
                </a:tc>
                <a:tc>
                  <a:txBody>
                    <a:bodyPr/>
                    <a:lstStyle/>
                    <a:p>
                      <a:r>
                        <a:rPr lang="tr-TR" sz="3000" dirty="0"/>
                        <a:t>fiziksel görünüm, tavır ve davranışlar profesyonelliği yansıtır</a:t>
                      </a:r>
                    </a:p>
                  </a:txBody>
                  <a:tcPr/>
                </a:tc>
                <a:extLst>
                  <a:ext uri="{0D108BD9-81ED-4DB2-BD59-A6C34878D82A}">
                    <a16:rowId xmlns:a16="http://schemas.microsoft.com/office/drawing/2014/main" val="693096817"/>
                  </a:ext>
                </a:extLst>
              </a:tr>
              <a:tr h="545431">
                <a:tc>
                  <a:txBody>
                    <a:bodyPr/>
                    <a:lstStyle/>
                    <a:p>
                      <a:r>
                        <a:rPr lang="tr-TR" sz="3000" dirty="0"/>
                        <a:t>Doz sayacının işlevini açıklar</a:t>
                      </a:r>
                    </a:p>
                  </a:txBody>
                  <a:tcPr/>
                </a:tc>
                <a:tc>
                  <a:txBody>
                    <a:bodyPr/>
                    <a:lstStyle/>
                    <a:p>
                      <a:r>
                        <a:rPr lang="tr-TR" sz="3000" dirty="0"/>
                        <a:t>konuşma tonunu, ses seviyesini ve konuşma hızını korur</a:t>
                      </a:r>
                    </a:p>
                  </a:txBody>
                  <a:tcPr/>
                </a:tc>
                <a:extLst>
                  <a:ext uri="{0D108BD9-81ED-4DB2-BD59-A6C34878D82A}">
                    <a16:rowId xmlns:a16="http://schemas.microsoft.com/office/drawing/2014/main" val="2672362916"/>
                  </a:ext>
                </a:extLst>
              </a:tr>
              <a:tr h="1011042">
                <a:tc>
                  <a:txBody>
                    <a:bodyPr/>
                    <a:lstStyle/>
                    <a:p>
                      <a:r>
                        <a:rPr lang="tr-TR" sz="3000" dirty="0" err="1"/>
                        <a:t>İnhaler</a:t>
                      </a:r>
                      <a:r>
                        <a:rPr lang="tr-TR" sz="3000" dirty="0"/>
                        <a:t> kullanımı için doğru nefes alma tekniğini gösterir.</a:t>
                      </a:r>
                    </a:p>
                  </a:txBody>
                  <a:tcPr/>
                </a:tc>
                <a:tc>
                  <a:txBody>
                    <a:bodyPr/>
                    <a:lstStyle/>
                    <a:p>
                      <a:r>
                        <a:rPr lang="tr-TR" sz="3000" dirty="0"/>
                        <a:t>Oturum iyi yapılandırılmış ve bilgiler mantıklı bir sırayla sunulmuştur</a:t>
                      </a:r>
                    </a:p>
                  </a:txBody>
                  <a:tcPr/>
                </a:tc>
                <a:extLst>
                  <a:ext uri="{0D108BD9-81ED-4DB2-BD59-A6C34878D82A}">
                    <a16:rowId xmlns:a16="http://schemas.microsoft.com/office/drawing/2014/main" val="2233467829"/>
                  </a:ext>
                </a:extLst>
              </a:tr>
              <a:tr h="901915">
                <a:tc>
                  <a:txBody>
                    <a:bodyPr/>
                    <a:lstStyle/>
                    <a:p>
                      <a:r>
                        <a:rPr lang="tr-TR" sz="3000" dirty="0"/>
                        <a:t>DPI cihazının doğru kullanımını gösterir</a:t>
                      </a:r>
                    </a:p>
                  </a:txBody>
                  <a:tcPr/>
                </a:tc>
                <a:tc>
                  <a:txBody>
                    <a:bodyPr/>
                    <a:lstStyle/>
                    <a:p>
                      <a:r>
                        <a:rPr lang="tr-TR" sz="3000" dirty="0"/>
                        <a:t>net bir şekilde ifade eder ve terminolojiyi doğru telaffuz eder</a:t>
                      </a:r>
                    </a:p>
                  </a:txBody>
                  <a:tcPr/>
                </a:tc>
                <a:extLst>
                  <a:ext uri="{0D108BD9-81ED-4DB2-BD59-A6C34878D82A}">
                    <a16:rowId xmlns:a16="http://schemas.microsoft.com/office/drawing/2014/main" val="1888153887"/>
                  </a:ext>
                </a:extLst>
              </a:tr>
              <a:tr h="545431">
                <a:tc>
                  <a:txBody>
                    <a:bodyPr/>
                    <a:lstStyle/>
                    <a:p>
                      <a:r>
                        <a:rPr lang="tr-TR" sz="3000" dirty="0"/>
                        <a:t>Hastanın anlayacağı bir dil kullanır</a:t>
                      </a:r>
                    </a:p>
                  </a:txBody>
                  <a:tcPr/>
                </a:tc>
                <a:tc>
                  <a:txBody>
                    <a:bodyPr/>
                    <a:lstStyle/>
                    <a:p>
                      <a:r>
                        <a:rPr lang="tr-TR" sz="3000" dirty="0"/>
                        <a:t>uygun dilbilgisi ve kelime dağarcığını kullanır</a:t>
                      </a:r>
                    </a:p>
                  </a:txBody>
                  <a:tcPr/>
                </a:tc>
                <a:extLst>
                  <a:ext uri="{0D108BD9-81ED-4DB2-BD59-A6C34878D82A}">
                    <a16:rowId xmlns:a16="http://schemas.microsoft.com/office/drawing/2014/main" val="3486812095"/>
                  </a:ext>
                </a:extLst>
              </a:tr>
              <a:tr h="1011042">
                <a:tc>
                  <a:txBody>
                    <a:bodyPr/>
                    <a:lstStyle/>
                    <a:p>
                      <a:r>
                        <a:rPr lang="tr-TR" sz="3000" dirty="0"/>
                        <a:t>Hastanın herhangi bir sorusu ve endişesi olup olmadığını değerlendirir</a:t>
                      </a:r>
                    </a:p>
                  </a:txBody>
                  <a:tcPr/>
                </a:tc>
                <a:tc>
                  <a:txBody>
                    <a:bodyPr/>
                    <a:lstStyle/>
                    <a:p>
                      <a:r>
                        <a:rPr lang="tr-TR" sz="3000" dirty="0"/>
                        <a:t>hastaya hitap etmek için açık uçlu sorular kullanır</a:t>
                      </a:r>
                    </a:p>
                  </a:txBody>
                  <a:tcPr/>
                </a:tc>
                <a:extLst>
                  <a:ext uri="{0D108BD9-81ED-4DB2-BD59-A6C34878D82A}">
                    <a16:rowId xmlns:a16="http://schemas.microsoft.com/office/drawing/2014/main" val="1983658085"/>
                  </a:ext>
                </a:extLst>
              </a:tr>
              <a:tr h="901915">
                <a:tc>
                  <a:txBody>
                    <a:bodyPr/>
                    <a:lstStyle/>
                    <a:p>
                      <a:r>
                        <a:rPr lang="tr-TR" sz="3000" dirty="0"/>
                        <a:t>Takip sorusuna doğru ve eksiksiz yanıt verir</a:t>
                      </a:r>
                    </a:p>
                  </a:txBody>
                  <a:tcPr/>
                </a:tc>
                <a:tc>
                  <a:txBody>
                    <a:bodyPr/>
                    <a:lstStyle/>
                    <a:p>
                      <a:r>
                        <a:rPr lang="tr-TR" sz="3000" dirty="0"/>
                        <a:t>Cihazın kullanımını gösterirken kelimeler hareketlere karşılık gelir</a:t>
                      </a:r>
                    </a:p>
                  </a:txBody>
                  <a:tcPr/>
                </a:tc>
                <a:extLst>
                  <a:ext uri="{0D108BD9-81ED-4DB2-BD59-A6C34878D82A}">
                    <a16:rowId xmlns:a16="http://schemas.microsoft.com/office/drawing/2014/main" val="2523633053"/>
                  </a:ext>
                </a:extLst>
              </a:tr>
              <a:tr h="920386">
                <a:tc>
                  <a:txBody>
                    <a:bodyPr/>
                    <a:lstStyle/>
                    <a:p>
                      <a:r>
                        <a:rPr lang="tr-TR" sz="3000" dirty="0"/>
                        <a:t>hastanın danışmanlık seansını anlamasını değerlendirme girişimleri</a:t>
                      </a:r>
                    </a:p>
                  </a:txBody>
                  <a:tcPr/>
                </a:tc>
                <a:tc>
                  <a:txBody>
                    <a:bodyPr/>
                    <a:lstStyle/>
                    <a:p>
                      <a:r>
                        <a:rPr lang="tr-TR" sz="3000" dirty="0"/>
                        <a:t>                     Tablo:1</a:t>
                      </a:r>
                    </a:p>
                  </a:txBody>
                  <a:tcPr/>
                </a:tc>
                <a:extLst>
                  <a:ext uri="{0D108BD9-81ED-4DB2-BD59-A6C34878D82A}">
                    <a16:rowId xmlns:a16="http://schemas.microsoft.com/office/drawing/2014/main" val="462734667"/>
                  </a:ext>
                </a:extLst>
              </a:tr>
              <a:tr h="545431">
                <a:tc>
                  <a:txBody>
                    <a:bodyPr/>
                    <a:lstStyle/>
                    <a:p>
                      <a:endParaRPr lang="tr-TR" sz="3000" dirty="0"/>
                    </a:p>
                  </a:txBody>
                  <a:tcPr/>
                </a:tc>
                <a:tc>
                  <a:txBody>
                    <a:bodyPr/>
                    <a:lstStyle/>
                    <a:p>
                      <a:endParaRPr lang="tr-TR" sz="3000" dirty="0"/>
                    </a:p>
                  </a:txBody>
                  <a:tcPr/>
                </a:tc>
                <a:extLst>
                  <a:ext uri="{0D108BD9-81ED-4DB2-BD59-A6C34878D82A}">
                    <a16:rowId xmlns:a16="http://schemas.microsoft.com/office/drawing/2014/main" val="2483075942"/>
                  </a:ext>
                </a:extLst>
              </a:tr>
            </a:tbl>
          </a:graphicData>
        </a:graphic>
      </p:graphicFrame>
    </p:spTree>
    <p:extLst>
      <p:ext uri="{BB962C8B-B14F-4D97-AF65-F5344CB8AC3E}">
        <p14:creationId xmlns:p14="http://schemas.microsoft.com/office/powerpoint/2010/main" val="1632832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729864" y="396111"/>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028700" y="4210456"/>
            <a:ext cx="16061349" cy="2341060"/>
          </a:xfrm>
          <a:prstGeom prst="rect">
            <a:avLst/>
          </a:prstGeom>
        </p:spPr>
        <p:txBody>
          <a:bodyPr lIns="0" tIns="0" rIns="0" bIns="0" rtlCol="0" anchor="t">
            <a:spAutoFit/>
          </a:bodyPr>
          <a:lstStyle/>
          <a:p>
            <a:pPr>
              <a:lnSpc>
                <a:spcPts val="3736"/>
              </a:lnSpc>
            </a:pPr>
            <a:r>
              <a:rPr lang="en-US" sz="2669">
                <a:solidFill>
                  <a:srgbClr val="000000"/>
                </a:solidFill>
                <a:latin typeface="Montserrat Medium"/>
              </a:rPr>
              <a:t>   Fakülte gözlemlerine dayanarak belirlenen beceriler arasında hastanın bakış açısını anlama ve buna uyum sağlama; verimli, kısa bilgi sağlama ve konuşmayı uygun şekilde sonlandırma yer alıyordu. Danışmanlık değerlendirmesine hazırlık olarak ve bu eksiklikleri gidermek üzere doğaçlama etkinlikleri daha fazla kullanıldı. Kullanılan bazı doğaçlama etkinlikleri şunlardır:</a:t>
            </a:r>
          </a:p>
          <a:p>
            <a:pPr>
              <a:lnSpc>
                <a:spcPts val="3736"/>
              </a:lnSpc>
              <a:spcBef>
                <a:spcPct val="0"/>
              </a:spcBef>
            </a:pPr>
            <a:endParaRPr lang="en-US" sz="2669">
              <a:solidFill>
                <a:srgbClr val="000000"/>
              </a:solidFill>
              <a:latin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4106238" y="6548421"/>
            <a:ext cx="3385114" cy="3738579"/>
          </a:xfrm>
          <a:custGeom>
            <a:avLst/>
            <a:gdLst/>
            <a:ahLst/>
            <a:cxnLst/>
            <a:rect l="l" t="t" r="r" b="b"/>
            <a:pathLst>
              <a:path w="3385114" h="3738579">
                <a:moveTo>
                  <a:pt x="0" y="0"/>
                </a:moveTo>
                <a:lnTo>
                  <a:pt x="3385114" y="0"/>
                </a:lnTo>
                <a:lnTo>
                  <a:pt x="3385114" y="3738579"/>
                </a:lnTo>
                <a:lnTo>
                  <a:pt x="0" y="37385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3545894" y="1228132"/>
            <a:ext cx="11196213" cy="2211062"/>
          </a:xfrm>
          <a:prstGeom prst="rect">
            <a:avLst/>
          </a:prstGeom>
        </p:spPr>
        <p:txBody>
          <a:bodyPr lIns="0" tIns="0" rIns="0" bIns="0" rtlCol="0" anchor="t">
            <a:spAutoFit/>
          </a:bodyPr>
          <a:lstStyle/>
          <a:p>
            <a:pPr algn="ctr">
              <a:lnSpc>
                <a:spcPts val="8543"/>
              </a:lnSpc>
            </a:pPr>
            <a:r>
              <a:rPr lang="en-US" sz="7003" spc="245">
                <a:solidFill>
                  <a:srgbClr val="000000"/>
                </a:solidFill>
                <a:latin typeface="Bryndan Write"/>
              </a:rPr>
              <a:t>Vokal ısınma</a:t>
            </a:r>
          </a:p>
          <a:p>
            <a:pPr algn="ctr">
              <a:lnSpc>
                <a:spcPts val="8543"/>
              </a:lnSpc>
            </a:pPr>
            <a:endParaRPr lang="en-US" sz="7003" spc="245">
              <a:solidFill>
                <a:srgbClr val="000000"/>
              </a:solidFill>
              <a:latin typeface="Bryndan Write"/>
            </a:endParaRPr>
          </a:p>
        </p:txBody>
      </p:sp>
      <p:sp>
        <p:nvSpPr>
          <p:cNvPr id="6" name="TextBox 6"/>
          <p:cNvSpPr txBox="1"/>
          <p:nvPr/>
        </p:nvSpPr>
        <p:spPr>
          <a:xfrm>
            <a:off x="1828304" y="2447858"/>
            <a:ext cx="14883693" cy="5729442"/>
          </a:xfrm>
          <a:prstGeom prst="rect">
            <a:avLst/>
          </a:prstGeom>
        </p:spPr>
        <p:txBody>
          <a:bodyPr lIns="0" tIns="0" rIns="0" bIns="0" rtlCol="0" anchor="t">
            <a:spAutoFit/>
          </a:bodyPr>
          <a:lstStyle/>
          <a:p>
            <a:pPr algn="ctr">
              <a:lnSpc>
                <a:spcPts val="4174"/>
              </a:lnSpc>
            </a:pPr>
            <a:r>
              <a:rPr lang="en-US" sz="2746">
                <a:solidFill>
                  <a:srgbClr val="000000"/>
                </a:solidFill>
                <a:latin typeface="Montserrat Medium"/>
              </a:rPr>
              <a:t>İlaç isimleri karmaşıktır ve birçok ilaç birbirine benzer (örneğin, alprazolam ve lorazepam, Paxil ve Plavix, Patanol ve Platinol).</a:t>
            </a:r>
          </a:p>
          <a:p>
            <a:pPr algn="ctr">
              <a:lnSpc>
                <a:spcPts val="4174"/>
              </a:lnSpc>
            </a:pPr>
            <a:r>
              <a:rPr lang="en-US" sz="2746">
                <a:solidFill>
                  <a:srgbClr val="000000"/>
                </a:solidFill>
                <a:latin typeface="Montserrat Medium"/>
              </a:rPr>
              <a:t>Bu nedenle, eczacıların önlenebilir ilaç hatalarına yol açabilecek potansiyel olarak zararlı iletişimsizliklerden kaçınmak için net</a:t>
            </a:r>
          </a:p>
          <a:p>
            <a:pPr algn="ctr">
              <a:lnSpc>
                <a:spcPts val="4174"/>
              </a:lnSpc>
            </a:pPr>
            <a:r>
              <a:rPr lang="en-US" sz="2746">
                <a:solidFill>
                  <a:srgbClr val="000000"/>
                </a:solidFill>
                <a:latin typeface="Montserrat Medium"/>
              </a:rPr>
              <a:t>konuşmaları ve düzgün telaffuz etmeleri son derece önemlidir. Öğrenciler, belirli sesleri telaffuz ederken dudaklarını ve dillerini</a:t>
            </a:r>
          </a:p>
          <a:p>
            <a:pPr algn="ctr">
              <a:lnSpc>
                <a:spcPts val="4174"/>
              </a:lnSpc>
            </a:pPr>
            <a:r>
              <a:rPr lang="en-US" sz="2746">
                <a:solidFill>
                  <a:srgbClr val="000000"/>
                </a:solidFill>
                <a:latin typeface="Montserrat Medium"/>
              </a:rPr>
              <a:t>nasıl hareket ettirdiklerine dair farkındalıklarını artırmak için her doğaçlama seansının başında tekerleme egzersizleri yaptılar. Bunları, eczacılık uygulamasıyla doğrudan bağlantı kurmak için benzer ilaç</a:t>
            </a:r>
          </a:p>
          <a:p>
            <a:pPr algn="ctr">
              <a:lnSpc>
                <a:spcPts val="4174"/>
              </a:lnSpc>
            </a:pPr>
            <a:r>
              <a:rPr lang="en-US" sz="2746">
                <a:solidFill>
                  <a:srgbClr val="000000"/>
                </a:solidFill>
                <a:latin typeface="Montserrat Medium"/>
              </a:rPr>
              <a:t>çiftlerinin söylenmesi izledi.</a:t>
            </a:r>
          </a:p>
          <a:p>
            <a:pPr algn="ctr">
              <a:lnSpc>
                <a:spcPts val="4174"/>
              </a:lnSpc>
            </a:pPr>
            <a:endParaRPr lang="en-US" sz="2746">
              <a:solidFill>
                <a:srgbClr val="000000"/>
              </a:solidFill>
              <a:latin typeface="Montserrat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1888</Words>
  <Application>Microsoft Office PowerPoint</Application>
  <PresentationFormat>Özel</PresentationFormat>
  <Paragraphs>130</Paragraphs>
  <Slides>29</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29</vt:i4>
      </vt:variant>
    </vt:vector>
  </HeadingPairs>
  <TitlesOfParts>
    <vt:vector size="37" baseType="lpstr">
      <vt:lpstr>Montserrat Medium</vt:lpstr>
      <vt:lpstr>Montserrat Bold</vt:lpstr>
      <vt:lpstr>Arial</vt:lpstr>
      <vt:lpstr>Bryndan Write</vt:lpstr>
      <vt:lpstr>Bryndan Write Bold</vt:lpstr>
      <vt:lpstr>Calibri</vt:lpstr>
      <vt:lpstr>Montserrat</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DOĞAÇLAM</dc:title>
  <dc:creator>exper</dc:creator>
  <cp:lastModifiedBy>gülbin özçelikay</cp:lastModifiedBy>
  <cp:revision>13</cp:revision>
  <dcterms:created xsi:type="dcterms:W3CDTF">2006-08-16T00:00:00Z</dcterms:created>
  <dcterms:modified xsi:type="dcterms:W3CDTF">2023-12-26T07:25:01Z</dcterms:modified>
  <dc:identifier>DAF3PNUSJeg</dc:identifier>
</cp:coreProperties>
</file>