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1" y="1"/>
            <a:ext cx="12187767"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9" name="Freeform 5"/>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 name="Freeform 6"/>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sp>
            <p:nvSpPr>
              <p:cNvPr id="12" name="Freeform 8"/>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grpSp>
        <p:sp>
          <p:nvSpPr>
            <p:cNvPr id="6" name="Freeform 9"/>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7" name="Freeform 10"/>
            <p:cNvSpPr>
              <a:spLocks/>
            </p:cNvSpPr>
            <p:nvPr/>
          </p:nvSpPr>
          <p:spPr bwMode="hidden">
            <a:xfrm>
              <a:off x="0" y="0"/>
              <a:ext cx="5758" cy="1776"/>
            </a:xfrm>
            <a:custGeom>
              <a:avLst/>
              <a:gdLst>
                <a:gd name="T0" fmla="*/ 0 w 5740"/>
                <a:gd name="T1" fmla="*/ 0 h 1906"/>
                <a:gd name="T2" fmla="*/ 0 w 5740"/>
                <a:gd name="T3" fmla="*/ 7 h 1906"/>
                <a:gd name="T4" fmla="*/ 7824 w 5740"/>
                <a:gd name="T5" fmla="*/ 7 h 1906"/>
                <a:gd name="T6" fmla="*/ 782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grpSp>
      <p:sp>
        <p:nvSpPr>
          <p:cNvPr id="25611" name="Rectangle 11"/>
          <p:cNvSpPr>
            <a:spLocks noGrp="1" noChangeArrowheads="1"/>
          </p:cNvSpPr>
          <p:nvPr>
            <p:ph type="ctrTitle" sz="quarter"/>
          </p:nvPr>
        </p:nvSpPr>
        <p:spPr>
          <a:xfrm>
            <a:off x="914400" y="1736726"/>
            <a:ext cx="10363200" cy="1920875"/>
          </a:xfrm>
        </p:spPr>
        <p:txBody>
          <a:bodyPr/>
          <a:lstStyle>
            <a:lvl1pPr>
              <a:defRPr sz="6000"/>
            </a:lvl1pPr>
          </a:lstStyle>
          <a:p>
            <a:pPr lvl="0"/>
            <a:r>
              <a:rPr lang="tr-TR" noProof="0" smtClean="0"/>
              <a:t>Asıl başlık stili için tıklatın</a:t>
            </a:r>
          </a:p>
        </p:txBody>
      </p:sp>
      <p:sp>
        <p:nvSpPr>
          <p:cNvPr id="25612" name="Rectangle 1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tr-TR" noProof="0" smtClean="0"/>
              <a:t>Asıl alt başlık stilini düzenlemek için tıklatın</a:t>
            </a:r>
          </a:p>
        </p:txBody>
      </p:sp>
      <p:sp>
        <p:nvSpPr>
          <p:cNvPr id="13" name="Rectangle 13"/>
          <p:cNvSpPr>
            <a:spLocks noGrp="1" noChangeArrowheads="1"/>
          </p:cNvSpPr>
          <p:nvPr>
            <p:ph type="dt" sz="quarter" idx="10"/>
          </p:nvPr>
        </p:nvSpPr>
        <p:spPr>
          <a:xfrm>
            <a:off x="609600" y="6248400"/>
            <a:ext cx="2844800" cy="476250"/>
          </a:xfrm>
        </p:spPr>
        <p:txBody>
          <a:bodyPr/>
          <a:lstStyle>
            <a:lvl1pPr>
              <a:defRPr/>
            </a:lvl1pPr>
          </a:lstStyle>
          <a:p>
            <a:pPr>
              <a:defRPr/>
            </a:pPr>
            <a:endParaRPr lang="tr-TR">
              <a:solidFill>
                <a:srgbClr val="FFFFFF"/>
              </a:solidFill>
            </a:endParaRPr>
          </a:p>
        </p:txBody>
      </p:sp>
      <p:sp>
        <p:nvSpPr>
          <p:cNvPr id="14" name="Rectangle 14"/>
          <p:cNvSpPr>
            <a:spLocks noGrp="1" noChangeArrowheads="1"/>
          </p:cNvSpPr>
          <p:nvPr>
            <p:ph type="ftr" sz="quarter" idx="11"/>
          </p:nvPr>
        </p:nvSpPr>
        <p:spPr>
          <a:xfrm>
            <a:off x="4165600" y="6251575"/>
            <a:ext cx="3860800" cy="476250"/>
          </a:xfrm>
        </p:spPr>
        <p:txBody>
          <a:bodyPr/>
          <a:lstStyle>
            <a:lvl1pPr>
              <a:defRPr/>
            </a:lvl1pPr>
          </a:lstStyle>
          <a:p>
            <a:pPr>
              <a:defRPr/>
            </a:pPr>
            <a:endParaRPr lang="tr-TR">
              <a:solidFill>
                <a:srgbClr val="FFFFFF"/>
              </a:solidFill>
            </a:endParaRPr>
          </a:p>
        </p:txBody>
      </p:sp>
      <p:sp>
        <p:nvSpPr>
          <p:cNvPr id="15" name="Rectangle 15"/>
          <p:cNvSpPr>
            <a:spLocks noGrp="1" noChangeArrowheads="1"/>
          </p:cNvSpPr>
          <p:nvPr>
            <p:ph type="sldNum" sz="quarter" idx="12"/>
          </p:nvPr>
        </p:nvSpPr>
        <p:spPr>
          <a:xfrm>
            <a:off x="8737600" y="6254750"/>
            <a:ext cx="2844800" cy="476250"/>
          </a:xfrm>
        </p:spPr>
        <p:txBody>
          <a:bodyPr/>
          <a:lstStyle>
            <a:lvl1pPr>
              <a:defRPr/>
            </a:lvl1pPr>
          </a:lstStyle>
          <a:p>
            <a:pPr>
              <a:defRPr/>
            </a:pPr>
            <a:fld id="{91637345-0696-4D23-8ECA-86BBC65661CB}"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839945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D58F9098-8C00-42B0-BE1A-929C362A500D}"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677365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BAAE5876-166D-43F1-AF9F-344457F4570D}"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3916383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609600" y="1600201"/>
            <a:ext cx="10972800" cy="4525963"/>
          </a:xfrm>
        </p:spPr>
        <p:txBody>
          <a:bodyPr/>
          <a:lstStyle/>
          <a:p>
            <a:pPr lvl="0"/>
            <a:endParaRPr lang="tr-TR" noProof="0" smtClean="0"/>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93A99724-45FB-40CF-B071-1469686A33D1}"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91236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609600" y="274639"/>
            <a:ext cx="10972800" cy="58515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271C6F97-FBD0-4B63-A9C3-4F7E3816E657}" type="slidenum">
              <a:rPr lang="tr-TR" altLang="tr-TR">
                <a:solidFill>
                  <a:srgbClr val="FFFFFF"/>
                </a:solidFill>
              </a:rPr>
              <a:pPr>
                <a:defRPr/>
              </a:pPr>
              <a:t>‹#›</a:t>
            </a:fld>
            <a:endParaRPr lang="tr-TR" altLang="tr-TR">
              <a:solidFill>
                <a:srgbClr val="FFFFFF"/>
              </a:solidFill>
            </a:endParaRPr>
          </a:p>
        </p:txBody>
      </p:sp>
      <p:sp>
        <p:nvSpPr>
          <p:cNvPr id="5"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7954289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14CF097D-E1C3-42C5-A70F-387853DE32A9}"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092882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Başlık, İçerik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600200"/>
            <a:ext cx="5384800" cy="21859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3938589"/>
            <a:ext cx="5384800" cy="21875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7" name="Rectangle 3"/>
          <p:cNvSpPr>
            <a:spLocks noGrp="1" noChangeArrowheads="1"/>
          </p:cNvSpPr>
          <p:nvPr>
            <p:ph type="sldNum" sz="quarter" idx="11"/>
          </p:nvPr>
        </p:nvSpPr>
        <p:spPr>
          <a:ln/>
        </p:spPr>
        <p:txBody>
          <a:bodyPr/>
          <a:lstStyle>
            <a:lvl1pPr>
              <a:defRPr/>
            </a:lvl1pPr>
          </a:lstStyle>
          <a:p>
            <a:pPr>
              <a:defRPr/>
            </a:pPr>
            <a:fld id="{FF85BEE6-2476-4B19-8B8D-1DA3E27906BA}" type="slidenum">
              <a:rPr lang="tr-TR" altLang="tr-TR">
                <a:solidFill>
                  <a:srgbClr val="FFFFFF"/>
                </a:solidFill>
              </a:rPr>
              <a:pPr>
                <a:defRPr/>
              </a:pPr>
              <a:t>‹#›</a:t>
            </a:fld>
            <a:endParaRPr lang="tr-TR" altLang="tr-TR">
              <a:solidFill>
                <a:srgbClr val="FFFFFF"/>
              </a:solidFill>
            </a:endParaRPr>
          </a:p>
        </p:txBody>
      </p:sp>
      <p:sp>
        <p:nvSpPr>
          <p:cNvPr id="8"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3131004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TwoObj" preserve="1">
  <p:cSld name="Başlık, Metin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600200"/>
            <a:ext cx="5384800" cy="21859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3938589"/>
            <a:ext cx="5384800" cy="21875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7" name="Rectangle 3"/>
          <p:cNvSpPr>
            <a:spLocks noGrp="1" noChangeArrowheads="1"/>
          </p:cNvSpPr>
          <p:nvPr>
            <p:ph type="sldNum" sz="quarter" idx="11"/>
          </p:nvPr>
        </p:nvSpPr>
        <p:spPr>
          <a:ln/>
        </p:spPr>
        <p:txBody>
          <a:bodyPr/>
          <a:lstStyle>
            <a:lvl1pPr>
              <a:defRPr/>
            </a:lvl1pPr>
          </a:lstStyle>
          <a:p>
            <a:pPr>
              <a:defRPr/>
            </a:pPr>
            <a:fld id="{3F65DF17-9AF6-43DA-AF4E-5CF0609B2510}" type="slidenum">
              <a:rPr lang="tr-TR" altLang="tr-TR">
                <a:solidFill>
                  <a:srgbClr val="FFFFFF"/>
                </a:solidFill>
              </a:rPr>
              <a:pPr>
                <a:defRPr/>
              </a:pPr>
              <a:t>‹#›</a:t>
            </a:fld>
            <a:endParaRPr lang="tr-TR" altLang="tr-TR">
              <a:solidFill>
                <a:srgbClr val="FFFFFF"/>
              </a:solidFill>
            </a:endParaRPr>
          </a:p>
        </p:txBody>
      </p:sp>
      <p:sp>
        <p:nvSpPr>
          <p:cNvPr id="8"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349831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8B5A89AF-17AE-4AFF-A605-91F71537CD26}"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420159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FC09880D-E499-4B03-962F-D9A00E802803}"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813693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81B6E0DA-5724-41F1-B5CA-363E6755B8F3}"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836253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8" name="Rectangle 3"/>
          <p:cNvSpPr>
            <a:spLocks noGrp="1" noChangeArrowheads="1"/>
          </p:cNvSpPr>
          <p:nvPr>
            <p:ph type="sldNum" sz="quarter" idx="11"/>
          </p:nvPr>
        </p:nvSpPr>
        <p:spPr>
          <a:ln/>
        </p:spPr>
        <p:txBody>
          <a:bodyPr/>
          <a:lstStyle>
            <a:lvl1pPr>
              <a:defRPr/>
            </a:lvl1pPr>
          </a:lstStyle>
          <a:p>
            <a:pPr>
              <a:defRPr/>
            </a:pPr>
            <a:fld id="{0EE924B1-9435-48AF-9E77-77FBAE463EB0}" type="slidenum">
              <a:rPr lang="tr-TR" altLang="tr-TR">
                <a:solidFill>
                  <a:srgbClr val="FFFFFF"/>
                </a:solidFill>
              </a:rPr>
              <a:pPr>
                <a:defRPr/>
              </a:pPr>
              <a:t>‹#›</a:t>
            </a:fld>
            <a:endParaRPr lang="tr-TR" altLang="tr-TR">
              <a:solidFill>
                <a:srgbClr val="FFFFFF"/>
              </a:solidFill>
            </a:endParaRPr>
          </a:p>
        </p:txBody>
      </p:sp>
      <p:sp>
        <p:nvSpPr>
          <p:cNvPr id="9"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954954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369096BC-0258-45BB-AE17-C123837773DA}" type="slidenum">
              <a:rPr lang="tr-TR" altLang="tr-TR">
                <a:solidFill>
                  <a:srgbClr val="FFFFFF"/>
                </a:solidFill>
              </a:rPr>
              <a:pPr>
                <a:defRPr/>
              </a:pPr>
              <a:t>‹#›</a:t>
            </a:fld>
            <a:endParaRPr lang="tr-TR" altLang="tr-TR">
              <a:solidFill>
                <a:srgbClr val="FFFFFF"/>
              </a:solidFill>
            </a:endParaRPr>
          </a:p>
        </p:txBody>
      </p:sp>
      <p:sp>
        <p:nvSpPr>
          <p:cNvPr id="5"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419380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3" name="Rectangle 3"/>
          <p:cNvSpPr>
            <a:spLocks noGrp="1" noChangeArrowheads="1"/>
          </p:cNvSpPr>
          <p:nvPr>
            <p:ph type="sldNum" sz="quarter" idx="11"/>
          </p:nvPr>
        </p:nvSpPr>
        <p:spPr>
          <a:ln/>
        </p:spPr>
        <p:txBody>
          <a:bodyPr/>
          <a:lstStyle>
            <a:lvl1pPr>
              <a:defRPr/>
            </a:lvl1pPr>
          </a:lstStyle>
          <a:p>
            <a:pPr>
              <a:defRPr/>
            </a:pPr>
            <a:fld id="{BA9E5804-12A4-4865-9BC8-CAF85438DC3E}" type="slidenum">
              <a:rPr lang="tr-TR" altLang="tr-TR">
                <a:solidFill>
                  <a:srgbClr val="FFFFFF"/>
                </a:solidFill>
              </a:rPr>
              <a:pPr>
                <a:defRPr/>
              </a:pPr>
              <a:t>‹#›</a:t>
            </a:fld>
            <a:endParaRPr lang="tr-TR" altLang="tr-TR">
              <a:solidFill>
                <a:srgbClr val="FFFFFF"/>
              </a:solidFill>
            </a:endParaRPr>
          </a:p>
        </p:txBody>
      </p:sp>
      <p:sp>
        <p:nvSpPr>
          <p:cNvPr id="4"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365652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D2935E8E-91B7-48E8-9B5A-D6C44FD60523}"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940881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87976EA4-7A7F-4F8D-83D7-10F07622D2AC}"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90805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dt" sz="half" idx="2"/>
          </p:nvPr>
        </p:nvSpPr>
        <p:spPr bwMode="auto">
          <a:xfrm>
            <a:off x="609600" y="625157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fontAlgn="base">
              <a:spcBef>
                <a:spcPct val="0"/>
              </a:spcBef>
              <a:spcAft>
                <a:spcPct val="0"/>
              </a:spcAft>
              <a:defRPr/>
            </a:pPr>
            <a:endParaRPr lang="tr-TR">
              <a:solidFill>
                <a:srgbClr val="FFFFFF"/>
              </a:solidFill>
            </a:endParaRPr>
          </a:p>
        </p:txBody>
      </p:sp>
      <p:sp>
        <p:nvSpPr>
          <p:cNvPr id="24579" name="Rectangle 3"/>
          <p:cNvSpPr>
            <a:spLocks noGrp="1" noChangeArrowheads="1"/>
          </p:cNvSpPr>
          <p:nvPr>
            <p:ph type="sldNum" sz="quarter" idx="4"/>
          </p:nvPr>
        </p:nvSpPr>
        <p:spPr bwMode="auto">
          <a:xfrm>
            <a:off x="8737600" y="6248400"/>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fontAlgn="base">
              <a:spcBef>
                <a:spcPct val="0"/>
              </a:spcBef>
              <a:spcAft>
                <a:spcPct val="0"/>
              </a:spcAft>
              <a:defRPr/>
            </a:pPr>
            <a:fld id="{021ED449-C7AF-4202-816F-3B69699AED6A}" type="slidenum">
              <a:rPr lang="tr-TR" altLang="tr-TR">
                <a:solidFill>
                  <a:srgbClr val="FFFFFF"/>
                </a:solidFill>
              </a:rPr>
              <a:pPr fontAlgn="base">
                <a:spcBef>
                  <a:spcPct val="0"/>
                </a:spcBef>
                <a:spcAft>
                  <a:spcPct val="0"/>
                </a:spcAft>
                <a:defRPr/>
              </a:pPr>
              <a:t>‹#›</a:t>
            </a:fld>
            <a:endParaRPr lang="tr-TR" altLang="tr-TR">
              <a:solidFill>
                <a:srgbClr val="FFFFFF"/>
              </a:solidFill>
            </a:endParaRPr>
          </a:p>
        </p:txBody>
      </p:sp>
      <p:grpSp>
        <p:nvGrpSpPr>
          <p:cNvPr id="1028" name="Group 4"/>
          <p:cNvGrpSpPr>
            <a:grpSpLocks/>
          </p:cNvGrpSpPr>
          <p:nvPr/>
        </p:nvGrpSpPr>
        <p:grpSpPr bwMode="auto">
          <a:xfrm>
            <a:off x="1" y="1"/>
            <a:ext cx="12187767"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24582" name="Freeform 6"/>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24583" name="Freeform 7"/>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24584" name="Freeform 8"/>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sp>
            <p:nvSpPr>
              <p:cNvPr id="24586" name="Freeform 10"/>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grpSp>
        <p:sp>
          <p:nvSpPr>
            <p:cNvPr id="24587" name="Freeform 11"/>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34" name="Freeform 12"/>
            <p:cNvSpPr>
              <a:spLocks/>
            </p:cNvSpPr>
            <p:nvPr/>
          </p:nvSpPr>
          <p:spPr bwMode="hidden">
            <a:xfrm>
              <a:off x="0" y="0"/>
              <a:ext cx="5758" cy="1776"/>
            </a:xfrm>
            <a:custGeom>
              <a:avLst/>
              <a:gdLst>
                <a:gd name="T0" fmla="*/ 0 w 5740"/>
                <a:gd name="T1" fmla="*/ 0 h 1906"/>
                <a:gd name="T2" fmla="*/ 0 w 5740"/>
                <a:gd name="T3" fmla="*/ 7 h 1906"/>
                <a:gd name="T4" fmla="*/ 7824 w 5740"/>
                <a:gd name="T5" fmla="*/ 7 h 1906"/>
                <a:gd name="T6" fmla="*/ 782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grpSp>
      <p:sp>
        <p:nvSpPr>
          <p:cNvPr id="24589" name="Rectangle 13"/>
          <p:cNvSpPr>
            <a:spLocks noGrp="1" noRot="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24590" name="Rectangle 14"/>
          <p:cNvSpPr>
            <a:spLocks noGrp="1" noChangeArrowheads="1"/>
          </p:cNvSpPr>
          <p:nvPr>
            <p:ph type="ftr" sz="quarter" idx="3"/>
          </p:nvPr>
        </p:nvSpPr>
        <p:spPr bwMode="auto">
          <a:xfrm>
            <a:off x="4165600" y="6248400"/>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fontAlgn="base">
              <a:spcBef>
                <a:spcPct val="0"/>
              </a:spcBef>
              <a:spcAft>
                <a:spcPct val="0"/>
              </a:spcAft>
              <a:defRPr/>
            </a:pPr>
            <a:endParaRPr lang="tr-TR">
              <a:solidFill>
                <a:srgbClr val="FFFFFF"/>
              </a:solidFill>
            </a:endParaRPr>
          </a:p>
        </p:txBody>
      </p:sp>
      <p:sp>
        <p:nvSpPr>
          <p:cNvPr id="24591" name="Rectangle 15"/>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Tree>
    <p:extLst>
      <p:ext uri="{BB962C8B-B14F-4D97-AF65-F5344CB8AC3E}">
        <p14:creationId xmlns:p14="http://schemas.microsoft.com/office/powerpoint/2010/main" val="3945456279"/>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5410" name="Resim 6" descr="C:\Users\toprak\Pictures\MP Navigator EX\2011_04_01\IMG_00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3250" y="965200"/>
            <a:ext cx="6337300" cy="397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5411" name="Text Box 5"/>
          <p:cNvSpPr txBox="1">
            <a:spLocks noChangeArrowheads="1"/>
          </p:cNvSpPr>
          <p:nvPr/>
        </p:nvSpPr>
        <p:spPr bwMode="auto">
          <a:xfrm>
            <a:off x="3078164" y="5084764"/>
            <a:ext cx="6696075" cy="137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fontAlgn="base">
              <a:spcBef>
                <a:spcPct val="50000"/>
              </a:spcBef>
              <a:spcAft>
                <a:spcPct val="0"/>
              </a:spcAft>
              <a:buClrTx/>
              <a:buSzTx/>
              <a:buFontTx/>
              <a:buNone/>
            </a:pPr>
            <a:r>
              <a:rPr lang="tr-TR" altLang="tr-TR" baseline="30000">
                <a:solidFill>
                  <a:srgbClr val="FFFFFF"/>
                </a:solidFill>
              </a:rPr>
              <a:t>Jips uygulamasının tuzlu toprakta kümülatif (Eklemeli) infiltrasyona etkisi</a:t>
            </a:r>
            <a:r>
              <a:rPr lang="tr-TR" altLang="tr-TR">
                <a:solidFill>
                  <a:srgbClr val="FFFFFF"/>
                </a:solidFill>
              </a:rPr>
              <a:t> </a:t>
            </a:r>
            <a:r>
              <a:rPr lang="tr-TR" altLang="tr-TR" baseline="30000">
                <a:solidFill>
                  <a:srgbClr val="FFFFFF"/>
                </a:solidFill>
              </a:rPr>
              <a:t>a; Jips var     b; Jips yok </a:t>
            </a:r>
          </a:p>
          <a:p>
            <a:pPr fontAlgn="base">
              <a:spcBef>
                <a:spcPct val="50000"/>
              </a:spcBef>
              <a:spcAft>
                <a:spcPct val="0"/>
              </a:spcAft>
              <a:buClrTx/>
              <a:buSzTx/>
              <a:buFontTx/>
              <a:buNone/>
            </a:pPr>
            <a:r>
              <a:rPr lang="tr-TR" altLang="tr-TR" sz="2000">
                <a:solidFill>
                  <a:srgbClr val="FFFFFF"/>
                </a:solidFill>
              </a:rPr>
              <a:t>(Abrol et al., 1988)</a:t>
            </a:r>
            <a:endParaRPr lang="tr-TR" altLang="tr-TR" sz="2000" baseline="30000">
              <a:solidFill>
                <a:srgbClr val="FFFFFF"/>
              </a:solidFill>
            </a:endParaRPr>
          </a:p>
        </p:txBody>
      </p:sp>
    </p:spTree>
    <p:extLst>
      <p:ext uri="{BB962C8B-B14F-4D97-AF65-F5344CB8AC3E}">
        <p14:creationId xmlns:p14="http://schemas.microsoft.com/office/powerpoint/2010/main" val="37678269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5"/>
          <p:cNvSpPr>
            <a:spLocks noChangeArrowheads="1"/>
          </p:cNvSpPr>
          <p:nvPr/>
        </p:nvSpPr>
        <p:spPr bwMode="auto">
          <a:xfrm>
            <a:off x="3840164" y="2782888"/>
            <a:ext cx="18473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fontAlgn="base">
              <a:spcBef>
                <a:spcPct val="0"/>
              </a:spcBef>
              <a:spcAft>
                <a:spcPct val="0"/>
              </a:spcAft>
              <a:buClrTx/>
              <a:buSzTx/>
              <a:buFontTx/>
              <a:buNone/>
            </a:pPr>
            <a:endParaRPr lang="tr-TR" altLang="tr-TR" sz="2000">
              <a:solidFill>
                <a:srgbClr val="FFFFFF"/>
              </a:solidFill>
            </a:endParaRPr>
          </a:p>
        </p:txBody>
      </p:sp>
      <p:graphicFrame>
        <p:nvGraphicFramePr>
          <p:cNvPr id="200763" name="Group 59"/>
          <p:cNvGraphicFramePr>
            <a:graphicFrameLocks noGrp="1"/>
          </p:cNvGraphicFramePr>
          <p:nvPr/>
        </p:nvGraphicFramePr>
        <p:xfrm>
          <a:off x="1919289" y="1125539"/>
          <a:ext cx="8497887" cy="1493837"/>
        </p:xfrm>
        <a:graphic>
          <a:graphicData uri="http://schemas.openxmlformats.org/drawingml/2006/table">
            <a:tbl>
              <a:tblPr/>
              <a:tblGrid>
                <a:gridCol w="1955800"/>
                <a:gridCol w="1370012"/>
                <a:gridCol w="1031875"/>
                <a:gridCol w="1036638"/>
                <a:gridCol w="1035050"/>
                <a:gridCol w="1033462"/>
                <a:gridCol w="1035050"/>
              </a:tblGrid>
              <a:tr h="701189">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20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endParaRPr>
                    </a:p>
                  </a:txBody>
                  <a:tcPr marT="45730" marB="45730"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EC</a:t>
                      </a:r>
                      <a:r>
                        <a:rPr kumimoji="0" lang="tr-TR" sz="2000" b="0" i="0" u="none" strike="noStrike" cap="none" normalizeH="0" baseline="-30000" smtClean="0">
                          <a:ln>
                            <a:noFill/>
                          </a:ln>
                          <a:solidFill>
                            <a:schemeClr val="tx1"/>
                          </a:solidFill>
                          <a:effectLst/>
                          <a:latin typeface="Arial" charset="0"/>
                          <a:ea typeface="Times New Roman" pitchFamily="18" charset="0"/>
                          <a:cs typeface="Arial" charset="0"/>
                        </a:rPr>
                        <a:t>s</a:t>
                      </a:r>
                      <a:endParaRPr kumimoji="0" lang="tr-TR" sz="2000" b="0" i="0" u="none" strike="noStrike" cap="none" normalizeH="0" baseline="3000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2000" b="0" i="0" u="sng" strike="noStrike" cap="none" normalizeH="0" baseline="0" smtClean="0">
                          <a:ln>
                            <a:noFill/>
                          </a:ln>
                          <a:solidFill>
                            <a:schemeClr val="tx1"/>
                          </a:solidFill>
                          <a:effectLst/>
                          <a:latin typeface="Arial" charset="0"/>
                          <a:ea typeface="Times New Roman" pitchFamily="18" charset="0"/>
                          <a:cs typeface="Arial" charset="0"/>
                        </a:rPr>
                        <a:t>(dS/m)</a:t>
                      </a:r>
                      <a:endParaRPr kumimoji="0" lang="tr-TR" sz="20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30" marB="45730"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Ca</a:t>
                      </a:r>
                      <a:endParaRPr kumimoji="0" lang="tr-TR" sz="2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2000" b="0" i="0" u="sng" strike="noStrike" cap="none" normalizeH="0" baseline="0" smtClean="0">
                          <a:ln>
                            <a:noFill/>
                          </a:ln>
                          <a:solidFill>
                            <a:schemeClr val="tx1"/>
                          </a:solidFill>
                          <a:effectLst/>
                          <a:latin typeface="Arial" charset="0"/>
                          <a:ea typeface="Times New Roman" pitchFamily="18" charset="0"/>
                          <a:cs typeface="Arial" charset="0"/>
                        </a:rPr>
                        <a:t>(me/L)</a:t>
                      </a:r>
                      <a:endParaRPr kumimoji="0" lang="tr-TR" sz="20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30" marB="45730"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Mg</a:t>
                      </a:r>
                      <a:r>
                        <a:rPr kumimoji="0" lang="tr-TR" sz="2000" b="0" i="0" u="sng" strike="noStrike" cap="none" normalizeH="0" baseline="0" smtClean="0">
                          <a:ln>
                            <a:noFill/>
                          </a:ln>
                          <a:solidFill>
                            <a:schemeClr val="tx1"/>
                          </a:solidFill>
                          <a:effectLst/>
                          <a:latin typeface="Arial" charset="0"/>
                          <a:ea typeface="Times New Roman" pitchFamily="18" charset="0"/>
                          <a:cs typeface="Arial" charset="0"/>
                        </a:rPr>
                        <a:t> </a:t>
                      </a:r>
                      <a:endParaRPr kumimoji="0" lang="tr-TR" sz="2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2000" b="0" i="0" u="sng" strike="noStrike" cap="none" normalizeH="0" baseline="0" smtClean="0">
                          <a:ln>
                            <a:noFill/>
                          </a:ln>
                          <a:solidFill>
                            <a:schemeClr val="tx1"/>
                          </a:solidFill>
                          <a:effectLst/>
                          <a:latin typeface="Arial" charset="0"/>
                          <a:ea typeface="Times New Roman" pitchFamily="18" charset="0"/>
                          <a:cs typeface="Arial" charset="0"/>
                        </a:rPr>
                        <a:t>(me/L)</a:t>
                      </a:r>
                      <a:endParaRPr kumimoji="0" lang="tr-TR" sz="20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30" marB="45730"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Na</a:t>
                      </a:r>
                      <a:r>
                        <a:rPr kumimoji="0" lang="tr-TR" sz="2000" b="0" i="0" u="sng" strike="noStrike" cap="none" normalizeH="0" baseline="0" smtClean="0">
                          <a:ln>
                            <a:noFill/>
                          </a:ln>
                          <a:solidFill>
                            <a:schemeClr val="tx1"/>
                          </a:solidFill>
                          <a:effectLst/>
                          <a:latin typeface="Arial" charset="0"/>
                          <a:ea typeface="Times New Roman" pitchFamily="18" charset="0"/>
                          <a:cs typeface="Arial" charset="0"/>
                        </a:rPr>
                        <a:t> </a:t>
                      </a:r>
                      <a:endParaRPr kumimoji="0" lang="tr-TR" sz="2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2000" b="0" i="0" u="sng" strike="noStrike" cap="none" normalizeH="0" baseline="0" smtClean="0">
                          <a:ln>
                            <a:noFill/>
                          </a:ln>
                          <a:solidFill>
                            <a:schemeClr val="tx1"/>
                          </a:solidFill>
                          <a:effectLst/>
                          <a:latin typeface="Arial" charset="0"/>
                          <a:ea typeface="Times New Roman" pitchFamily="18" charset="0"/>
                          <a:cs typeface="Arial" charset="0"/>
                        </a:rPr>
                        <a:t>(me/L)</a:t>
                      </a:r>
                      <a:endParaRPr kumimoji="0" lang="tr-TR" sz="20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30" marB="45730"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HCO</a:t>
                      </a:r>
                      <a:r>
                        <a:rPr kumimoji="0" lang="tr-TR" sz="2000" b="0" i="0" u="none" strike="noStrike" cap="none" normalizeH="0" baseline="-30000" smtClean="0">
                          <a:ln>
                            <a:noFill/>
                          </a:ln>
                          <a:solidFill>
                            <a:schemeClr val="tx1"/>
                          </a:solidFill>
                          <a:effectLst/>
                          <a:latin typeface="Arial" charset="0"/>
                          <a:ea typeface="Times New Roman" pitchFamily="18" charset="0"/>
                          <a:cs typeface="Arial" charset="0"/>
                        </a:rPr>
                        <a:t>3</a:t>
                      </a:r>
                      <a:endParaRPr kumimoji="0" lang="tr-TR" sz="2000" b="0" i="0" u="none" strike="noStrike" cap="none" normalizeH="0" baseline="3000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2000" b="0" i="0" u="sng" strike="noStrike" cap="none" normalizeH="0" baseline="0" smtClean="0">
                          <a:ln>
                            <a:noFill/>
                          </a:ln>
                          <a:solidFill>
                            <a:schemeClr val="tx1"/>
                          </a:solidFill>
                          <a:effectLst/>
                          <a:latin typeface="Arial" charset="0"/>
                          <a:ea typeface="Times New Roman" pitchFamily="18" charset="0"/>
                          <a:cs typeface="Arial" charset="0"/>
                        </a:rPr>
                        <a:t>(me/L)</a:t>
                      </a:r>
                      <a:endParaRPr kumimoji="0" lang="tr-TR" sz="20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30" marB="45730"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SAR</a:t>
                      </a:r>
                      <a:endParaRPr kumimoji="0" lang="tr-TR" sz="2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30" marB="45730" horzOverflow="overflow">
                    <a:lnL>
                      <a:noFill/>
                    </a:lnL>
                    <a:lnR cap="flat">
                      <a:noFill/>
                    </a:lnR>
                    <a:lnT cap="flat">
                      <a:noFill/>
                    </a:lnT>
                    <a:lnB>
                      <a:noFill/>
                    </a:lnB>
                    <a:lnTlToBr>
                      <a:noFill/>
                    </a:lnTlToBr>
                    <a:lnBlToTr>
                      <a:noFill/>
                    </a:lnBlToTr>
                    <a:noFill/>
                  </a:tcPr>
                </a:tc>
              </a:tr>
              <a:tr h="396324">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Kanal suyu</a:t>
                      </a:r>
                    </a:p>
                  </a:txBody>
                  <a:tcPr marT="45730" marB="45730"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0.23</a:t>
                      </a:r>
                    </a:p>
                  </a:txBody>
                  <a:tcPr marT="45730" marB="4573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1.41</a:t>
                      </a:r>
                    </a:p>
                  </a:txBody>
                  <a:tcPr marT="45730" marB="4573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0.54</a:t>
                      </a:r>
                    </a:p>
                  </a:txBody>
                  <a:tcPr marT="45730" marB="4573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0.48</a:t>
                      </a:r>
                    </a:p>
                  </a:txBody>
                  <a:tcPr marT="45730" marB="4573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1.8</a:t>
                      </a:r>
                    </a:p>
                  </a:txBody>
                  <a:tcPr marT="45730" marB="4573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cs typeface="Arial" charset="0"/>
                        </a:rPr>
                        <a:t> </a:t>
                      </a: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0.5</a:t>
                      </a:r>
                    </a:p>
                  </a:txBody>
                  <a:tcPr marT="45730" marB="45730" horzOverflow="overflow">
                    <a:lnL>
                      <a:noFill/>
                    </a:lnL>
                    <a:lnR cap="flat">
                      <a:noFill/>
                    </a:lnR>
                    <a:lnT>
                      <a:noFill/>
                    </a:lnT>
                    <a:lnB>
                      <a:noFill/>
                    </a:lnB>
                    <a:lnTlToBr>
                      <a:noFill/>
                    </a:lnTlToBr>
                    <a:lnBlToTr>
                      <a:noFill/>
                    </a:lnBlToTr>
                    <a:noFill/>
                  </a:tcPr>
                </a:tc>
              </a:tr>
              <a:tr h="396324">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charset="0"/>
                          <a:ea typeface="Times New Roman" pitchFamily="18" charset="0"/>
                          <a:cs typeface="Arial" charset="0"/>
                        </a:rPr>
                        <a:t>Kuyu suyu</a:t>
                      </a:r>
                    </a:p>
                  </a:txBody>
                  <a:tcPr marT="45730" marB="45730" horzOverflow="overflow">
                    <a:lnL cap="flat">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3.60</a:t>
                      </a:r>
                    </a:p>
                  </a:txBody>
                  <a:tcPr marT="45730" marB="45730"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2.52</a:t>
                      </a:r>
                    </a:p>
                  </a:txBody>
                  <a:tcPr marT="45730" marB="45730"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4.00</a:t>
                      </a:r>
                    </a:p>
                  </a:txBody>
                  <a:tcPr marT="45730" marB="45730"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32.00</a:t>
                      </a:r>
                    </a:p>
                  </a:txBody>
                  <a:tcPr marT="45730" marB="45730"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4.5</a:t>
                      </a:r>
                    </a:p>
                  </a:txBody>
                  <a:tcPr marT="45730" marB="45730"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ea typeface="Times New Roman" pitchFamily="18" charset="0"/>
                          <a:cs typeface="Arial" charset="0"/>
                        </a:rPr>
                        <a:t>18.0</a:t>
                      </a:r>
                    </a:p>
                  </a:txBody>
                  <a:tcPr marT="45730" marB="45730" horzOverflow="overflow">
                    <a:lnL>
                      <a:noFill/>
                    </a:lnL>
                    <a:lnR cap="flat">
                      <a:noFill/>
                    </a:lnR>
                    <a:lnT>
                      <a:noFill/>
                    </a:lnT>
                    <a:lnB cap="flat">
                      <a:noFill/>
                    </a:lnB>
                    <a:lnTlToBr>
                      <a:noFill/>
                    </a:lnTlToBr>
                    <a:lnBlToTr>
                      <a:noFill/>
                    </a:lnBlToTr>
                    <a:noFill/>
                  </a:tcPr>
                </a:tc>
              </a:tr>
            </a:tbl>
          </a:graphicData>
        </a:graphic>
      </p:graphicFrame>
      <p:sp>
        <p:nvSpPr>
          <p:cNvPr id="154649" name="Text Box 57"/>
          <p:cNvSpPr txBox="1">
            <a:spLocks noChangeArrowheads="1"/>
          </p:cNvSpPr>
          <p:nvPr/>
        </p:nvSpPr>
        <p:spPr bwMode="auto">
          <a:xfrm>
            <a:off x="1992314" y="3141664"/>
            <a:ext cx="8207375" cy="173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just" fontAlgn="base">
              <a:spcBef>
                <a:spcPct val="50000"/>
              </a:spcBef>
              <a:spcAft>
                <a:spcPct val="0"/>
              </a:spcAft>
              <a:buClrTx/>
              <a:buSzTx/>
              <a:buFontTx/>
              <a:buNone/>
            </a:pPr>
            <a:r>
              <a:rPr lang="tr-TR" altLang="tr-TR" sz="4000" baseline="30000">
                <a:solidFill>
                  <a:srgbClr val="FFFFFF"/>
                </a:solidFill>
              </a:rPr>
              <a:t>Kanal suyu kullanılabilir nitelikte olmakla beraber, bitkinin tüm ihtiyacını sağlayacak kapasitede değildir. Bu amaçla kanal suyu, % 25 oranında düşük kaliteli kuyu suyu ile karıştırılacaktır. Karışım suyunun SAR değeri ne olacaktır?</a:t>
            </a:r>
          </a:p>
        </p:txBody>
      </p:sp>
    </p:spTree>
    <p:extLst>
      <p:ext uri="{BB962C8B-B14F-4D97-AF65-F5344CB8AC3E}">
        <p14:creationId xmlns:p14="http://schemas.microsoft.com/office/powerpoint/2010/main" val="12194687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Rot="1" noChangeArrowheads="1"/>
          </p:cNvSpPr>
          <p:nvPr>
            <p:ph type="title"/>
          </p:nvPr>
        </p:nvSpPr>
        <p:spPr/>
        <p:txBody>
          <a:bodyPr/>
          <a:lstStyle/>
          <a:p>
            <a:pPr eaLnBrk="1" hangingPunct="1">
              <a:defRPr/>
            </a:pPr>
            <a:r>
              <a:rPr lang="tr-TR" dirty="0"/>
              <a:t>Suların karıştırılması</a:t>
            </a:r>
            <a:endParaRPr lang="tr-TR" dirty="0" smtClean="0"/>
          </a:p>
        </p:txBody>
      </p:sp>
      <p:sp>
        <p:nvSpPr>
          <p:cNvPr id="201731" name="Rectangle 3"/>
          <p:cNvSpPr>
            <a:spLocks noGrp="1" noChangeArrowheads="1"/>
          </p:cNvSpPr>
          <p:nvPr>
            <p:ph type="body" idx="1"/>
          </p:nvPr>
        </p:nvSpPr>
        <p:spPr/>
        <p:txBody>
          <a:bodyPr/>
          <a:lstStyle/>
          <a:p>
            <a:pPr eaLnBrk="1" hangingPunct="1">
              <a:lnSpc>
                <a:spcPct val="90000"/>
              </a:lnSpc>
              <a:defRPr/>
            </a:pPr>
            <a:r>
              <a:rPr lang="tr-TR" sz="2400"/>
              <a:t>Ca    =  (1.41 x0.75)+(2.52x0.25) = 1.69 me/L</a:t>
            </a:r>
          </a:p>
          <a:p>
            <a:pPr eaLnBrk="1" hangingPunct="1">
              <a:lnSpc>
                <a:spcPct val="90000"/>
              </a:lnSpc>
              <a:defRPr/>
            </a:pPr>
            <a:r>
              <a:rPr lang="tr-TR" sz="2400"/>
              <a:t>Mg    =  (0.54x0.75)+(4.0x0.25)   = 1.41 me/L</a:t>
            </a:r>
          </a:p>
          <a:p>
            <a:pPr eaLnBrk="1" hangingPunct="1">
              <a:lnSpc>
                <a:spcPct val="90000"/>
              </a:lnSpc>
              <a:defRPr/>
            </a:pPr>
            <a:r>
              <a:rPr lang="tr-TR" sz="2400"/>
              <a:t>Na     =  (0.48x0.75)+(32x0.25)    = 8.36 me/L</a:t>
            </a:r>
          </a:p>
          <a:p>
            <a:pPr eaLnBrk="1" hangingPunct="1">
              <a:lnSpc>
                <a:spcPct val="90000"/>
              </a:lnSpc>
              <a:defRPr/>
            </a:pPr>
            <a:r>
              <a:rPr lang="tr-TR" sz="2400"/>
              <a:t>HCO3 = (1.8x0.75)+(4.5x0.25)     = 2.48 me/L</a:t>
            </a:r>
          </a:p>
          <a:p>
            <a:pPr eaLnBrk="1" hangingPunct="1">
              <a:lnSpc>
                <a:spcPct val="90000"/>
              </a:lnSpc>
              <a:defRPr/>
            </a:pPr>
            <a:r>
              <a:rPr lang="tr-TR" sz="2400"/>
              <a:t>ECs     = (0.23x0.75)+(3.6x0.25)   = 1.07 dS/m</a:t>
            </a:r>
          </a:p>
          <a:p>
            <a:pPr eaLnBrk="1" hangingPunct="1">
              <a:lnSpc>
                <a:spcPct val="90000"/>
              </a:lnSpc>
              <a:defRPr/>
            </a:pPr>
            <a:r>
              <a:rPr lang="tr-TR" sz="2400"/>
              <a:t>SAR = 	6.7	</a:t>
            </a:r>
          </a:p>
          <a:p>
            <a:pPr eaLnBrk="1" hangingPunct="1">
              <a:lnSpc>
                <a:spcPct val="90000"/>
              </a:lnSpc>
              <a:defRPr/>
            </a:pPr>
            <a:r>
              <a:rPr lang="tr-TR" sz="2400"/>
              <a:t>Su kaynaklarının karıştırılması yaygın bir pratik olmasa bile, iki kaynak varsa ve bunlardan biri düşük kalitedeyse bu yola gidilebilir. Normal olarak her zaman iyi kaliteli yüzey suyu tercih edilir, düşük kaliteli taban suyu yüzey suyu yeterli olmadığında kullanılmaktadır. 	 </a:t>
            </a:r>
          </a:p>
        </p:txBody>
      </p:sp>
    </p:spTree>
    <p:extLst>
      <p:ext uri="{BB962C8B-B14F-4D97-AF65-F5344CB8AC3E}">
        <p14:creationId xmlns:p14="http://schemas.microsoft.com/office/powerpoint/2010/main" val="24367630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Rot="1" noChangeArrowheads="1"/>
          </p:cNvSpPr>
          <p:nvPr>
            <p:ph type="title"/>
          </p:nvPr>
        </p:nvSpPr>
        <p:spPr/>
        <p:txBody>
          <a:bodyPr/>
          <a:lstStyle/>
          <a:p>
            <a:pPr eaLnBrk="1" hangingPunct="1">
              <a:defRPr/>
            </a:pPr>
            <a:r>
              <a:rPr lang="tr-TR" smtClean="0"/>
              <a:t>Toprak işleme ve derin sürüm</a:t>
            </a:r>
          </a:p>
        </p:txBody>
      </p:sp>
      <p:sp>
        <p:nvSpPr>
          <p:cNvPr id="203779" name="Rectangle 3"/>
          <p:cNvSpPr>
            <a:spLocks noGrp="1" noChangeArrowheads="1"/>
          </p:cNvSpPr>
          <p:nvPr>
            <p:ph type="body" idx="1"/>
          </p:nvPr>
        </p:nvSpPr>
        <p:spPr/>
        <p:txBody>
          <a:bodyPr/>
          <a:lstStyle/>
          <a:p>
            <a:pPr algn="just" eaLnBrk="1" hangingPunct="1">
              <a:lnSpc>
                <a:spcPct val="90000"/>
              </a:lnSpc>
              <a:defRPr/>
            </a:pPr>
            <a:r>
              <a:rPr lang="tr-TR" sz="2400" dirty="0"/>
              <a:t>Toprak ve su ıslahı, suyun karıştırılması, suyun kimyasal yapısını değiştirirken, fiziksel yöntemler </a:t>
            </a:r>
            <a:r>
              <a:rPr lang="tr-TR" sz="2400" dirty="0" err="1"/>
              <a:t>infiltrasyonu</a:t>
            </a:r>
            <a:r>
              <a:rPr lang="tr-TR" sz="2400" dirty="0"/>
              <a:t> </a:t>
            </a:r>
            <a:r>
              <a:rPr lang="tr-TR" sz="2400" dirty="0" err="1"/>
              <a:t>mekaniksel</a:t>
            </a:r>
            <a:r>
              <a:rPr lang="tr-TR" sz="2400" dirty="0"/>
              <a:t> yollarla arttırmayı amaçlar. En yaygın fiziksel yöntem, toprak işlemedir. Etkin olmakla beraber, kısa ömürlü olup </a:t>
            </a:r>
            <a:r>
              <a:rPr lang="tr-TR" sz="2400" dirty="0" err="1"/>
              <a:t>infiltrasyon</a:t>
            </a:r>
            <a:r>
              <a:rPr lang="tr-TR" sz="2400" dirty="0"/>
              <a:t> sorununa geçici çözümler sağlamaktadır. </a:t>
            </a:r>
          </a:p>
          <a:p>
            <a:pPr algn="just" eaLnBrk="1" hangingPunct="1">
              <a:lnSpc>
                <a:spcPct val="90000"/>
              </a:lnSpc>
              <a:defRPr/>
            </a:pPr>
            <a:endParaRPr lang="tr-TR" sz="2400" dirty="0"/>
          </a:p>
          <a:p>
            <a:pPr algn="just" eaLnBrk="1" hangingPunct="1">
              <a:lnSpc>
                <a:spcPct val="90000"/>
              </a:lnSpc>
              <a:defRPr/>
            </a:pPr>
            <a:r>
              <a:rPr lang="tr-TR" sz="2400" dirty="0" err="1"/>
              <a:t>İnfiltrasyon</a:t>
            </a:r>
            <a:r>
              <a:rPr lang="tr-TR" sz="2400" dirty="0"/>
              <a:t> sorunlarının ciddi olduğu yerlerde toprak işleme; toprağı </a:t>
            </a:r>
            <a:r>
              <a:rPr lang="tr-TR" sz="2400" dirty="0" err="1"/>
              <a:t>pürüzlendirmek</a:t>
            </a:r>
            <a:r>
              <a:rPr lang="tr-TR" sz="2400" dirty="0"/>
              <a:t> ve suyun akış hızını azaltarak, </a:t>
            </a:r>
            <a:r>
              <a:rPr lang="tr-TR" sz="2400" dirty="0" err="1"/>
              <a:t>infiltrasyon</a:t>
            </a:r>
            <a:r>
              <a:rPr lang="tr-TR" sz="2400" dirty="0"/>
              <a:t> süresini artırmak yoluyla yararlı olur. Pürüzlü ve </a:t>
            </a:r>
            <a:r>
              <a:rPr lang="tr-TR" sz="2400" dirty="0" err="1"/>
              <a:t>kesekli</a:t>
            </a:r>
            <a:r>
              <a:rPr lang="tr-TR" sz="2400" dirty="0"/>
              <a:t> bir tarla ilk bir kaç sulama esnasında </a:t>
            </a:r>
            <a:r>
              <a:rPr lang="tr-TR" sz="2400" dirty="0" err="1"/>
              <a:t>infiltrasyonu</a:t>
            </a:r>
            <a:r>
              <a:rPr lang="tr-TR" sz="2400" dirty="0"/>
              <a:t> iyileştirmekte, daha sonra başka bir toprak işlemeye ihtiyaç duyulmaktadır. </a:t>
            </a:r>
          </a:p>
          <a:p>
            <a:pPr marL="0" indent="0" eaLnBrk="1" hangingPunct="1">
              <a:lnSpc>
                <a:spcPct val="90000"/>
              </a:lnSpc>
              <a:buNone/>
              <a:defRPr/>
            </a:pPr>
            <a:endParaRPr lang="tr-TR" sz="2400" dirty="0"/>
          </a:p>
        </p:txBody>
      </p:sp>
    </p:spTree>
    <p:extLst>
      <p:ext uri="{BB962C8B-B14F-4D97-AF65-F5344CB8AC3E}">
        <p14:creationId xmlns:p14="http://schemas.microsoft.com/office/powerpoint/2010/main" val="37183083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Rot="1" noChangeArrowheads="1"/>
          </p:cNvSpPr>
          <p:nvPr>
            <p:ph type="title"/>
          </p:nvPr>
        </p:nvSpPr>
        <p:spPr/>
        <p:txBody>
          <a:bodyPr/>
          <a:lstStyle/>
          <a:p>
            <a:pPr eaLnBrk="1" hangingPunct="1">
              <a:defRPr/>
            </a:pPr>
            <a:r>
              <a:rPr lang="tr-TR" smtClean="0"/>
              <a:t>Toprak işleme ve derin sürüm</a:t>
            </a:r>
          </a:p>
        </p:txBody>
      </p:sp>
      <p:sp>
        <p:nvSpPr>
          <p:cNvPr id="212995" name="Rectangle 3"/>
          <p:cNvSpPr>
            <a:spLocks noGrp="1" noChangeArrowheads="1"/>
          </p:cNvSpPr>
          <p:nvPr>
            <p:ph type="body" idx="1"/>
          </p:nvPr>
        </p:nvSpPr>
        <p:spPr>
          <a:xfrm>
            <a:off x="1919288" y="1412875"/>
            <a:ext cx="8291512" cy="4713288"/>
          </a:xfrm>
        </p:spPr>
        <p:txBody>
          <a:bodyPr/>
          <a:lstStyle/>
          <a:p>
            <a:pPr algn="just" eaLnBrk="1" hangingPunct="1">
              <a:defRPr/>
            </a:pPr>
            <a:r>
              <a:rPr lang="tr-TR" sz="2800" dirty="0"/>
              <a:t>Toprak işlemede, daha fazla pürüzlülük sağlayan ekipmanlar seçilmelidir. Toprak işleme toprağın üst bir kaç cm'sindeki kabuğu kırarak da </a:t>
            </a:r>
            <a:r>
              <a:rPr lang="tr-TR" sz="2800" dirty="0" err="1"/>
              <a:t>infiltrasyonu</a:t>
            </a:r>
            <a:r>
              <a:rPr lang="tr-TR" sz="2800" dirty="0"/>
              <a:t> iyileştirmektedir. </a:t>
            </a:r>
          </a:p>
          <a:p>
            <a:pPr algn="just" eaLnBrk="1" hangingPunct="1">
              <a:defRPr/>
            </a:pPr>
            <a:r>
              <a:rPr lang="tr-TR" sz="2800" dirty="0"/>
              <a:t>Düşük tuzluluktaki suların kullanılmasından kaynaklanan </a:t>
            </a:r>
            <a:r>
              <a:rPr lang="tr-TR" sz="2800" dirty="0" err="1"/>
              <a:t>infiltrasyon</a:t>
            </a:r>
            <a:r>
              <a:rPr lang="tr-TR" sz="2800" dirty="0"/>
              <a:t> sorununun olduğu alanlarda; yaygın bir uygulama, her sulamadan veya her ikinci sulama öncesinde toprağı işlemektir. Bu işlem, toprağı </a:t>
            </a:r>
            <a:r>
              <a:rPr lang="tr-TR" sz="2800" dirty="0" err="1"/>
              <a:t>pürüzlendirir</a:t>
            </a:r>
            <a:r>
              <a:rPr lang="tr-TR" sz="2800" dirty="0"/>
              <a:t>, çatlaklar açar ve </a:t>
            </a:r>
            <a:r>
              <a:rPr lang="tr-TR" sz="2800" dirty="0" err="1"/>
              <a:t>infiltrasyona</a:t>
            </a:r>
            <a:r>
              <a:rPr lang="tr-TR" sz="2800" dirty="0"/>
              <a:t> maruz kalacak yüzey alanını önemli ölçüde artırır.</a:t>
            </a:r>
          </a:p>
        </p:txBody>
      </p:sp>
    </p:spTree>
    <p:extLst>
      <p:ext uri="{BB962C8B-B14F-4D97-AF65-F5344CB8AC3E}">
        <p14:creationId xmlns:p14="http://schemas.microsoft.com/office/powerpoint/2010/main" val="4095886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Rot="1" noChangeArrowheads="1"/>
          </p:cNvSpPr>
          <p:nvPr>
            <p:ph type="title"/>
          </p:nvPr>
        </p:nvSpPr>
        <p:spPr/>
        <p:txBody>
          <a:bodyPr/>
          <a:lstStyle/>
          <a:p>
            <a:pPr eaLnBrk="1" hangingPunct="1">
              <a:defRPr/>
            </a:pPr>
            <a:r>
              <a:rPr lang="tr-TR" smtClean="0"/>
              <a:t>Organik atıklar </a:t>
            </a:r>
          </a:p>
        </p:txBody>
      </p:sp>
      <p:sp>
        <p:nvSpPr>
          <p:cNvPr id="204803" name="Rectangle 3"/>
          <p:cNvSpPr>
            <a:spLocks noGrp="1" noChangeArrowheads="1"/>
          </p:cNvSpPr>
          <p:nvPr>
            <p:ph type="body" idx="1"/>
          </p:nvPr>
        </p:nvSpPr>
        <p:spPr>
          <a:xfrm>
            <a:off x="2063750" y="1341438"/>
            <a:ext cx="8147050" cy="4608512"/>
          </a:xfrm>
        </p:spPr>
        <p:txBody>
          <a:bodyPr/>
          <a:lstStyle/>
          <a:p>
            <a:pPr algn="just" eaLnBrk="1" hangingPunct="1">
              <a:lnSpc>
                <a:spcPct val="80000"/>
              </a:lnSpc>
              <a:defRPr/>
            </a:pPr>
            <a:r>
              <a:rPr lang="tr-TR" sz="2400" dirty="0"/>
              <a:t>Ürün artıkları ve tarlada kalan diğer organik madde, su </a:t>
            </a:r>
            <a:r>
              <a:rPr lang="tr-TR" sz="2400" dirty="0" err="1"/>
              <a:t>penetrasyonunu</a:t>
            </a:r>
            <a:r>
              <a:rPr lang="tr-TR" sz="2400" dirty="0"/>
              <a:t> düzenlemekte ve bu yöntem günden güne daha fazla ilgi görmektedir. Bu yöntem, su </a:t>
            </a:r>
            <a:r>
              <a:rPr lang="tr-TR" sz="2400" dirty="0" err="1"/>
              <a:t>infiltrasyonunu</a:t>
            </a:r>
            <a:r>
              <a:rPr lang="tr-TR" sz="2400" dirty="0"/>
              <a:t> iyileştirmede, özellikle fazla masraf gerektiren ıslah tedbirlerini ele almada yeterli gücü olmayan küçük çiftçiler için en kolay yöntemlerden biridir. Fakat çoğu kez, küçük çiftçiler ürün artıklarını diğer amaçlar için kullanmakta ve organik atıkların çok azı toprağa geri dönmektedir.</a:t>
            </a:r>
          </a:p>
          <a:p>
            <a:pPr algn="just" eaLnBrk="1" hangingPunct="1">
              <a:lnSpc>
                <a:spcPct val="80000"/>
              </a:lnSpc>
              <a:buFont typeface="Wingdings" panose="05000000000000000000" pitchFamily="2" charset="2"/>
              <a:buNone/>
              <a:defRPr/>
            </a:pPr>
            <a:endParaRPr lang="tr-TR" sz="2400" dirty="0"/>
          </a:p>
          <a:p>
            <a:pPr algn="just" eaLnBrk="1" hangingPunct="1">
              <a:lnSpc>
                <a:spcPct val="80000"/>
              </a:lnSpc>
              <a:defRPr/>
            </a:pPr>
            <a:r>
              <a:rPr lang="tr-TR" sz="2400" dirty="0"/>
              <a:t>Toprakta bırakılan organik atıklara ilaveten pürüzlü, </a:t>
            </a:r>
            <a:r>
              <a:rPr lang="tr-TR" sz="2400" dirty="0" err="1"/>
              <a:t>kesekli</a:t>
            </a:r>
            <a:r>
              <a:rPr lang="tr-TR" sz="2400" dirty="0"/>
              <a:t> işlenmiş bir toprak yüzeyi, alkali topraklarda suyun </a:t>
            </a:r>
            <a:r>
              <a:rPr lang="tr-TR" sz="2400" dirty="0" err="1"/>
              <a:t>infiltrasyonunu</a:t>
            </a:r>
            <a:r>
              <a:rPr lang="tr-TR" sz="2400" dirty="0"/>
              <a:t> iyileştirecek ve yüksek </a:t>
            </a:r>
            <a:r>
              <a:rPr lang="tr-TR" sz="2400" dirty="0" err="1"/>
              <a:t>SAR'lı</a:t>
            </a:r>
            <a:r>
              <a:rPr lang="tr-TR" sz="2400" dirty="0"/>
              <a:t>, düşük tuz içerikli sularla sulanan topraklarda dahi suyun </a:t>
            </a:r>
            <a:r>
              <a:rPr lang="tr-TR" sz="2400" dirty="0" err="1"/>
              <a:t>penetrasyonunu</a:t>
            </a:r>
            <a:r>
              <a:rPr lang="tr-TR" sz="2400" dirty="0"/>
              <a:t> artıracaktır. </a:t>
            </a:r>
          </a:p>
          <a:p>
            <a:pPr eaLnBrk="1" hangingPunct="1">
              <a:lnSpc>
                <a:spcPct val="80000"/>
              </a:lnSpc>
              <a:buFont typeface="Wingdings" panose="05000000000000000000" pitchFamily="2" charset="2"/>
              <a:buNone/>
              <a:defRPr/>
            </a:pPr>
            <a:endParaRPr lang="tr-TR" sz="2400" dirty="0"/>
          </a:p>
        </p:txBody>
      </p:sp>
    </p:spTree>
    <p:extLst>
      <p:ext uri="{BB962C8B-B14F-4D97-AF65-F5344CB8AC3E}">
        <p14:creationId xmlns:p14="http://schemas.microsoft.com/office/powerpoint/2010/main" val="14362683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Rot="1" noChangeArrowheads="1"/>
          </p:cNvSpPr>
          <p:nvPr>
            <p:ph type="title"/>
          </p:nvPr>
        </p:nvSpPr>
        <p:spPr/>
        <p:txBody>
          <a:bodyPr/>
          <a:lstStyle/>
          <a:p>
            <a:pPr eaLnBrk="1" hangingPunct="1">
              <a:defRPr/>
            </a:pPr>
            <a:r>
              <a:rPr lang="tr-TR" smtClean="0"/>
              <a:t>Organik atıklar</a:t>
            </a:r>
          </a:p>
        </p:txBody>
      </p:sp>
      <p:sp>
        <p:nvSpPr>
          <p:cNvPr id="205827" name="Rectangle 3"/>
          <p:cNvSpPr>
            <a:spLocks noGrp="1" noChangeArrowheads="1"/>
          </p:cNvSpPr>
          <p:nvPr>
            <p:ph type="body" idx="1"/>
          </p:nvPr>
        </p:nvSpPr>
        <p:spPr>
          <a:xfrm>
            <a:off x="1992314" y="1268413"/>
            <a:ext cx="8218487" cy="4857750"/>
          </a:xfrm>
        </p:spPr>
        <p:txBody>
          <a:bodyPr/>
          <a:lstStyle/>
          <a:p>
            <a:pPr algn="just" eaLnBrk="1" hangingPunct="1">
              <a:lnSpc>
                <a:spcPct val="80000"/>
              </a:lnSpc>
              <a:defRPr/>
            </a:pPr>
            <a:r>
              <a:rPr lang="tr-TR" sz="2400" dirty="0"/>
              <a:t>Bol lifli sorgum, arpa, çeltik, mısır, buğday gibi bitkilerin kalıntıları su </a:t>
            </a:r>
            <a:r>
              <a:rPr lang="tr-TR" sz="2400" dirty="0" err="1"/>
              <a:t>infiltrasyonunu</a:t>
            </a:r>
            <a:r>
              <a:rPr lang="tr-TR" sz="2400" dirty="0"/>
              <a:t> iyileştirirken, </a:t>
            </a:r>
            <a:r>
              <a:rPr lang="tr-TR" sz="2400" dirty="0" err="1"/>
              <a:t>baklagil</a:t>
            </a:r>
            <a:r>
              <a:rPr lang="tr-TR" sz="2400" dirty="0"/>
              <a:t> ve sebze bitkisi kalıntıları genellikle aynı derecede etkili olmamaktadır. Bu artıklardan en iyileri hızlı bir şekilde parçalanmayan ve ayrışmayanlardır. </a:t>
            </a:r>
          </a:p>
          <a:p>
            <a:pPr algn="just" eaLnBrk="1" hangingPunct="1">
              <a:lnSpc>
                <a:spcPct val="80000"/>
              </a:lnSpc>
              <a:defRPr/>
            </a:pPr>
            <a:endParaRPr lang="tr-TR" sz="2400" dirty="0"/>
          </a:p>
          <a:p>
            <a:pPr algn="just" eaLnBrk="1" hangingPunct="1">
              <a:lnSpc>
                <a:spcPct val="80000"/>
              </a:lnSpc>
              <a:defRPr/>
            </a:pPr>
            <a:r>
              <a:rPr lang="tr-TR" sz="2400" dirty="0"/>
              <a:t>Bu tip materyaller, toprakta </a:t>
            </a:r>
            <a:r>
              <a:rPr lang="tr-TR" sz="2400" dirty="0" err="1"/>
              <a:t>poroziteyi</a:t>
            </a:r>
            <a:r>
              <a:rPr lang="tr-TR" sz="2400" dirty="0"/>
              <a:t> artırarak, su </a:t>
            </a:r>
            <a:r>
              <a:rPr lang="tr-TR" sz="2400" dirty="0" err="1"/>
              <a:t>infiltrasyonunu</a:t>
            </a:r>
            <a:r>
              <a:rPr lang="tr-TR" sz="2400" dirty="0"/>
              <a:t> iyileştirmektedir. Bu atıkların etkin olabilmesi için nispeten fazla miktarlarına ihtiyaç duyulur. Bir organik materyal uygulamasının etkin olması için, üst 15 cm kalınlıktaki toprakta hacimsel esasa göre % 10-30 oranında organik madde uygulamasına ihtiyaç duyulmaktadır. </a:t>
            </a:r>
            <a:endParaRPr lang="tr-TR" sz="2000" dirty="0"/>
          </a:p>
        </p:txBody>
      </p:sp>
    </p:spTree>
    <p:extLst>
      <p:ext uri="{BB962C8B-B14F-4D97-AF65-F5344CB8AC3E}">
        <p14:creationId xmlns:p14="http://schemas.microsoft.com/office/powerpoint/2010/main" val="33774723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Rot="1" noChangeArrowheads="1"/>
          </p:cNvSpPr>
          <p:nvPr>
            <p:ph type="title"/>
          </p:nvPr>
        </p:nvSpPr>
        <p:spPr/>
        <p:txBody>
          <a:bodyPr/>
          <a:lstStyle/>
          <a:p>
            <a:pPr eaLnBrk="1" hangingPunct="1">
              <a:defRPr/>
            </a:pPr>
            <a:r>
              <a:rPr lang="tr-TR" smtClean="0"/>
              <a:t>Organik atıklar</a:t>
            </a:r>
          </a:p>
        </p:txBody>
      </p:sp>
      <p:sp>
        <p:nvSpPr>
          <p:cNvPr id="206851" name="Rectangle 3"/>
          <p:cNvSpPr>
            <a:spLocks noGrp="1" noChangeArrowheads="1"/>
          </p:cNvSpPr>
          <p:nvPr>
            <p:ph type="body" idx="1"/>
          </p:nvPr>
        </p:nvSpPr>
        <p:spPr>
          <a:xfrm>
            <a:off x="2135188" y="1341438"/>
            <a:ext cx="8075612" cy="4679950"/>
          </a:xfrm>
        </p:spPr>
        <p:txBody>
          <a:bodyPr/>
          <a:lstStyle/>
          <a:p>
            <a:pPr algn="just" eaLnBrk="1" hangingPunct="1">
              <a:lnSpc>
                <a:spcPct val="90000"/>
              </a:lnSpc>
              <a:defRPr/>
            </a:pPr>
            <a:r>
              <a:rPr lang="tr-TR" sz="2800" dirty="0"/>
              <a:t>Su kalitesinin </a:t>
            </a:r>
            <a:r>
              <a:rPr lang="tr-TR" sz="2800" dirty="0" err="1"/>
              <a:t>infiltrasyonu</a:t>
            </a:r>
            <a:r>
              <a:rPr lang="tr-TR" sz="2800" dirty="0"/>
              <a:t> etkilediği ve organik artıkların </a:t>
            </a:r>
            <a:r>
              <a:rPr lang="tr-TR" sz="2800" dirty="0" err="1"/>
              <a:t>infiltrasyonu</a:t>
            </a:r>
            <a:r>
              <a:rPr lang="tr-TR" sz="2800" dirty="0"/>
              <a:t> iyileştirmek amacı ile uygulandığı yerlerde, organik atıkların yüzey toprağına karışması önem kazanır. </a:t>
            </a:r>
          </a:p>
          <a:p>
            <a:pPr algn="just" eaLnBrk="1" hangingPunct="1">
              <a:lnSpc>
                <a:spcPct val="90000"/>
              </a:lnSpc>
              <a:defRPr/>
            </a:pPr>
            <a:r>
              <a:rPr lang="tr-TR" sz="2800" dirty="0"/>
              <a:t>Organik artıkların daha derine karıştırılması, suyun daha derine </a:t>
            </a:r>
            <a:r>
              <a:rPr lang="tr-TR" sz="2800" dirty="0" err="1"/>
              <a:t>penetre</a:t>
            </a:r>
            <a:r>
              <a:rPr lang="tr-TR" sz="2800" dirty="0"/>
              <a:t> olması ve daha iyi bir toprak strüktürü için faydalıdır. Bununla beraber, su kalitesinden kaynaklanan </a:t>
            </a:r>
            <a:r>
              <a:rPr lang="tr-TR" sz="2800" dirty="0" err="1"/>
              <a:t>infiltrasyon</a:t>
            </a:r>
            <a:r>
              <a:rPr lang="tr-TR" sz="2800" dirty="0"/>
              <a:t> sorunlarında, belli zaman sürecinde toprağa giren su miktarını genellikle üst toprak kontrol etmektedir.</a:t>
            </a:r>
          </a:p>
          <a:p>
            <a:pPr eaLnBrk="1" hangingPunct="1">
              <a:lnSpc>
                <a:spcPct val="90000"/>
              </a:lnSpc>
              <a:defRPr/>
            </a:pPr>
            <a:endParaRPr lang="tr-TR" sz="2800" dirty="0"/>
          </a:p>
        </p:txBody>
      </p:sp>
    </p:spTree>
    <p:extLst>
      <p:ext uri="{BB962C8B-B14F-4D97-AF65-F5344CB8AC3E}">
        <p14:creationId xmlns:p14="http://schemas.microsoft.com/office/powerpoint/2010/main" val="39592122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rrowheads="1"/>
          </p:cNvSpPr>
          <p:nvPr>
            <p:ph type="title"/>
          </p:nvPr>
        </p:nvSpPr>
        <p:spPr/>
        <p:txBody>
          <a:bodyPr/>
          <a:lstStyle/>
          <a:p>
            <a:pPr eaLnBrk="1" hangingPunct="1">
              <a:defRPr/>
            </a:pPr>
            <a:r>
              <a:rPr lang="tr-TR" smtClean="0"/>
              <a:t>Sulama yöntemi</a:t>
            </a:r>
          </a:p>
        </p:txBody>
      </p:sp>
      <p:sp>
        <p:nvSpPr>
          <p:cNvPr id="207875" name="Rectangle 3"/>
          <p:cNvSpPr>
            <a:spLocks noGrp="1" noChangeArrowheads="1"/>
          </p:cNvSpPr>
          <p:nvPr>
            <p:ph type="body" idx="1"/>
          </p:nvPr>
        </p:nvSpPr>
        <p:spPr>
          <a:xfrm>
            <a:off x="1919288" y="1341439"/>
            <a:ext cx="8291512" cy="4784725"/>
          </a:xfrm>
        </p:spPr>
        <p:txBody>
          <a:bodyPr/>
          <a:lstStyle/>
          <a:p>
            <a:pPr algn="just" eaLnBrk="1" hangingPunct="1">
              <a:defRPr/>
            </a:pPr>
            <a:r>
              <a:rPr lang="tr-TR" sz="2800" dirty="0"/>
              <a:t>Fiziksel ve kimyasal yöntemlerin kombinasyonu, su </a:t>
            </a:r>
            <a:r>
              <a:rPr lang="tr-TR" sz="2800" dirty="0" err="1"/>
              <a:t>infiltrasyonu</a:t>
            </a:r>
            <a:r>
              <a:rPr lang="tr-TR" sz="2800" dirty="0"/>
              <a:t> sorunlarını çözmede çok etkindir. Bununla beraber, bu yöntemlerin etkin olabilmesi için, her yıl yoğun ve sürekli yatırımlara gereksinim vardır. </a:t>
            </a:r>
          </a:p>
          <a:p>
            <a:pPr algn="just" eaLnBrk="1" hangingPunct="1">
              <a:defRPr/>
            </a:pPr>
            <a:r>
              <a:rPr lang="tr-TR" sz="2800" dirty="0"/>
              <a:t>Bir çok kullanıcı, </a:t>
            </a:r>
            <a:r>
              <a:rPr lang="tr-TR" sz="2800" dirty="0" err="1"/>
              <a:t>infiltrasyon</a:t>
            </a:r>
            <a:r>
              <a:rPr lang="tr-TR" sz="2800" dirty="0"/>
              <a:t> sorununu daha kolay çözmek için, bu yöntemleri sulama uygulamalarıyla tamamlamaya çalışmaktadır. Bunun örnekleri; daha sık sulama, sulama süresinin uzatılması ve sulama sisteminin değiştirilmesidir.</a:t>
            </a:r>
          </a:p>
        </p:txBody>
      </p:sp>
    </p:spTree>
    <p:extLst>
      <p:ext uri="{BB962C8B-B14F-4D97-AF65-F5344CB8AC3E}">
        <p14:creationId xmlns:p14="http://schemas.microsoft.com/office/powerpoint/2010/main" val="23686675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rrowheads="1"/>
          </p:cNvSpPr>
          <p:nvPr>
            <p:ph type="title"/>
          </p:nvPr>
        </p:nvSpPr>
        <p:spPr/>
        <p:txBody>
          <a:bodyPr/>
          <a:lstStyle/>
          <a:p>
            <a:pPr eaLnBrk="1" hangingPunct="1">
              <a:defRPr/>
            </a:pPr>
            <a:r>
              <a:rPr lang="tr-TR" smtClean="0"/>
              <a:t>Suyu ıslah amacıyla jips kullanımı </a:t>
            </a:r>
          </a:p>
        </p:txBody>
      </p:sp>
      <p:sp>
        <p:nvSpPr>
          <p:cNvPr id="174083" name="Rectangle 3"/>
          <p:cNvSpPr>
            <a:spLocks noGrp="1" noChangeArrowheads="1"/>
          </p:cNvSpPr>
          <p:nvPr>
            <p:ph type="body" idx="1"/>
          </p:nvPr>
        </p:nvSpPr>
        <p:spPr>
          <a:xfrm>
            <a:off x="1847851" y="1268414"/>
            <a:ext cx="8208963" cy="4897437"/>
          </a:xfrm>
        </p:spPr>
        <p:txBody>
          <a:bodyPr/>
          <a:lstStyle/>
          <a:p>
            <a:pPr algn="just" eaLnBrk="1" hangingPunct="1">
              <a:lnSpc>
                <a:spcPct val="90000"/>
              </a:lnSpc>
              <a:defRPr/>
            </a:pPr>
            <a:r>
              <a:rPr lang="tr-TR" sz="2400" dirty="0" err="1"/>
              <a:t>Turunçgil</a:t>
            </a:r>
            <a:r>
              <a:rPr lang="tr-TR" sz="2400" dirty="0"/>
              <a:t> bahçesi, </a:t>
            </a:r>
            <a:r>
              <a:rPr lang="tr-TR" sz="2400" dirty="0" err="1"/>
              <a:t>ECs</a:t>
            </a:r>
            <a:r>
              <a:rPr lang="tr-TR" sz="2400" dirty="0"/>
              <a:t>=0.15 </a:t>
            </a:r>
            <a:r>
              <a:rPr lang="tr-TR" sz="2400" dirty="0" err="1"/>
              <a:t>dS</a:t>
            </a:r>
            <a:r>
              <a:rPr lang="tr-TR" sz="2400" dirty="0"/>
              <a:t>/m olan bir sulama suyu ile sulanmaktadır. </a:t>
            </a:r>
            <a:r>
              <a:rPr lang="tr-TR" sz="2400" dirty="0" err="1"/>
              <a:t>Turunçgil</a:t>
            </a:r>
            <a:r>
              <a:rPr lang="tr-TR" sz="2400" dirty="0"/>
              <a:t> ağaçlarında oksijen noksanlığına neden olan </a:t>
            </a:r>
            <a:r>
              <a:rPr lang="tr-TR" sz="2400" dirty="0" err="1"/>
              <a:t>infiltrasyon</a:t>
            </a:r>
            <a:r>
              <a:rPr lang="tr-TR" sz="2400" dirty="0"/>
              <a:t> sorunları geçmişte yaşanmıştır. Bunun sebebi, toprak yüzeyinde uzun süreli su göllenmelerine bağlanmaktadır. Bu durum meyve oluşumu gibi kritik bir zamanda ortaya çıkmaktadır. </a:t>
            </a:r>
          </a:p>
          <a:p>
            <a:pPr algn="just" eaLnBrk="1" hangingPunct="1">
              <a:lnSpc>
                <a:spcPct val="90000"/>
              </a:lnSpc>
              <a:defRPr/>
            </a:pPr>
            <a:r>
              <a:rPr lang="tr-TR" sz="2400" dirty="0"/>
              <a:t>Bundan dolayı, oksijen stresi ve su ile doygunluğu azaltmak ve </a:t>
            </a:r>
            <a:r>
              <a:rPr lang="tr-TR" sz="2400" dirty="0" err="1"/>
              <a:t>infiltrasyonu</a:t>
            </a:r>
            <a:r>
              <a:rPr lang="tr-TR" sz="2400" dirty="0"/>
              <a:t> artırmak amacıyla, sulama suyuna jips uygulanmasına karar verilmiştir. </a:t>
            </a:r>
          </a:p>
          <a:p>
            <a:pPr algn="just" eaLnBrk="1" hangingPunct="1">
              <a:lnSpc>
                <a:spcPct val="90000"/>
              </a:lnSpc>
              <a:defRPr/>
            </a:pPr>
            <a:r>
              <a:rPr lang="tr-TR" sz="2400" dirty="0"/>
              <a:t>5 ha büyüklüğündeki arazide 100 mm derinlikte yıkama suyuna ihtiyaç vardır. Suda 2 me/L kalsiyum artışına ihtiyaç olup, eldeki jipsin saflığı % 70'dir. Bu verilere göre ne kadar jips kullanılmalıdır?</a:t>
            </a:r>
          </a:p>
        </p:txBody>
      </p:sp>
    </p:spTree>
    <p:extLst>
      <p:ext uri="{BB962C8B-B14F-4D97-AF65-F5344CB8AC3E}">
        <p14:creationId xmlns:p14="http://schemas.microsoft.com/office/powerpoint/2010/main" val="4967057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rrowheads="1"/>
          </p:cNvSpPr>
          <p:nvPr>
            <p:ph type="title"/>
          </p:nvPr>
        </p:nvSpPr>
        <p:spPr/>
        <p:txBody>
          <a:bodyPr/>
          <a:lstStyle/>
          <a:p>
            <a:pPr eaLnBrk="1" hangingPunct="1">
              <a:defRPr/>
            </a:pPr>
            <a:r>
              <a:rPr lang="tr-TR" smtClean="0"/>
              <a:t>Suyu ıslah amacıyla jips kullanımı</a:t>
            </a:r>
          </a:p>
        </p:txBody>
      </p:sp>
      <p:sp>
        <p:nvSpPr>
          <p:cNvPr id="175107" name="Rectangle 3"/>
          <p:cNvSpPr>
            <a:spLocks noGrp="1" noChangeArrowheads="1"/>
          </p:cNvSpPr>
          <p:nvPr>
            <p:ph type="body" idx="1"/>
          </p:nvPr>
        </p:nvSpPr>
        <p:spPr/>
        <p:txBody>
          <a:bodyPr/>
          <a:lstStyle/>
          <a:p>
            <a:pPr marL="538163" indent="-538163" eaLnBrk="1" hangingPunct="1">
              <a:lnSpc>
                <a:spcPct val="90000"/>
              </a:lnSpc>
              <a:defRPr/>
            </a:pPr>
            <a:r>
              <a:rPr lang="tr-TR" sz="2400" dirty="0"/>
              <a:t>Toplam su gereksinimi= 5 ha/100 mm=5000 m³,</a:t>
            </a:r>
          </a:p>
          <a:p>
            <a:pPr marL="538163" indent="-538163" eaLnBrk="1" hangingPunct="1">
              <a:lnSpc>
                <a:spcPct val="90000"/>
              </a:lnSpc>
              <a:buNone/>
              <a:defRPr/>
            </a:pPr>
            <a:r>
              <a:rPr lang="tr-TR" sz="2400" dirty="0"/>
              <a:t>	1 me/L kalsiyum= 1000 m³ suda, % 100 saf jips için 86 kg.</a:t>
            </a:r>
          </a:p>
          <a:p>
            <a:pPr marL="538163" indent="-538163" eaLnBrk="1" hangingPunct="1">
              <a:lnSpc>
                <a:spcPct val="90000"/>
              </a:lnSpc>
              <a:defRPr/>
            </a:pPr>
            <a:r>
              <a:rPr lang="tr-TR" sz="2400" dirty="0"/>
              <a:t>Çözüm: 5000 m³ suya 2 me/L kalsiyum sağlamak için gereken % 100 jips miktarı:</a:t>
            </a:r>
          </a:p>
          <a:p>
            <a:pPr marL="538163" indent="-538163" eaLnBrk="1" hangingPunct="1">
              <a:lnSpc>
                <a:spcPct val="90000"/>
              </a:lnSpc>
              <a:buNone/>
              <a:defRPr/>
            </a:pPr>
            <a:r>
              <a:rPr lang="tr-TR" sz="2400" dirty="0"/>
              <a:t>	  1 me/L (</a:t>
            </a:r>
            <a:r>
              <a:rPr lang="tr-TR" sz="2400" dirty="0" err="1"/>
              <a:t>Ca</a:t>
            </a:r>
            <a:r>
              <a:rPr lang="tr-TR" sz="2400" dirty="0"/>
              <a:t>)=86 kg (% 100 jips) 1000 m³ de,</a:t>
            </a:r>
          </a:p>
          <a:p>
            <a:pPr marL="538163" indent="-538163" eaLnBrk="1" hangingPunct="1">
              <a:lnSpc>
                <a:spcPct val="90000"/>
              </a:lnSpc>
              <a:buNone/>
              <a:defRPr/>
            </a:pPr>
            <a:r>
              <a:rPr lang="tr-TR" sz="2400" dirty="0"/>
              <a:t>	  1 me/L (</a:t>
            </a:r>
            <a:r>
              <a:rPr lang="tr-TR" sz="2400" dirty="0" err="1"/>
              <a:t>Ca</a:t>
            </a:r>
            <a:r>
              <a:rPr lang="tr-TR" sz="2400" dirty="0"/>
              <a:t>)  5000 m³ de,</a:t>
            </a:r>
          </a:p>
          <a:p>
            <a:pPr marL="538163" indent="-538163" eaLnBrk="1" hangingPunct="1">
              <a:lnSpc>
                <a:spcPct val="90000"/>
              </a:lnSpc>
              <a:buNone/>
              <a:defRPr/>
            </a:pPr>
            <a:r>
              <a:rPr lang="tr-TR" sz="2400" dirty="0"/>
              <a:t>       1 me/L (</a:t>
            </a:r>
            <a:r>
              <a:rPr lang="tr-TR" sz="2400" dirty="0" err="1"/>
              <a:t>Ca</a:t>
            </a:r>
            <a:r>
              <a:rPr lang="tr-TR" sz="2400" dirty="0"/>
              <a:t>) = 5 x 86 = 430 kg jips (% 100),</a:t>
            </a:r>
          </a:p>
          <a:p>
            <a:pPr marL="538163" indent="-538163" eaLnBrk="1" hangingPunct="1">
              <a:lnSpc>
                <a:spcPct val="90000"/>
              </a:lnSpc>
              <a:buNone/>
              <a:defRPr/>
            </a:pPr>
            <a:r>
              <a:rPr lang="tr-TR" sz="2400" dirty="0"/>
              <a:t>	2 me/L (</a:t>
            </a:r>
            <a:r>
              <a:rPr lang="tr-TR" sz="2400" dirty="0" err="1"/>
              <a:t>Ca</a:t>
            </a:r>
            <a:r>
              <a:rPr lang="tr-TR" sz="2400" dirty="0"/>
              <a:t>)  5000 m³ de,</a:t>
            </a:r>
          </a:p>
          <a:p>
            <a:pPr marL="538163" indent="-538163" eaLnBrk="1" hangingPunct="1">
              <a:lnSpc>
                <a:spcPct val="90000"/>
              </a:lnSpc>
              <a:buNone/>
              <a:defRPr/>
            </a:pPr>
            <a:r>
              <a:rPr lang="tr-TR" sz="2400" dirty="0"/>
              <a:t>       2 me/L (</a:t>
            </a:r>
            <a:r>
              <a:rPr lang="tr-TR" sz="2400" dirty="0" err="1"/>
              <a:t>Ca</a:t>
            </a:r>
            <a:r>
              <a:rPr lang="tr-TR" sz="2400" dirty="0"/>
              <a:t>) = 2x430 = 860 kg jips (% 100),</a:t>
            </a:r>
          </a:p>
          <a:p>
            <a:pPr marL="538163" indent="-538163" eaLnBrk="1" hangingPunct="1">
              <a:lnSpc>
                <a:spcPct val="90000"/>
              </a:lnSpc>
              <a:buNone/>
              <a:defRPr/>
            </a:pPr>
            <a:r>
              <a:rPr lang="tr-TR" sz="2400" dirty="0"/>
              <a:t>       Jipsin saflığının % 70 olması nedeniyle ihtiyaç duyulan jips     miktarı, (860 . 100)/70 = 1230 kg jips (% 70)'</a:t>
            </a:r>
            <a:r>
              <a:rPr lang="tr-TR" sz="2400" dirty="0" err="1"/>
              <a:t>dir</a:t>
            </a:r>
            <a:r>
              <a:rPr lang="tr-TR" sz="2400" dirty="0"/>
              <a:t>.</a:t>
            </a:r>
          </a:p>
        </p:txBody>
      </p:sp>
    </p:spTree>
    <p:extLst>
      <p:ext uri="{BB962C8B-B14F-4D97-AF65-F5344CB8AC3E}">
        <p14:creationId xmlns:p14="http://schemas.microsoft.com/office/powerpoint/2010/main" val="4651032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rrowheads="1"/>
          </p:cNvSpPr>
          <p:nvPr>
            <p:ph type="title"/>
          </p:nvPr>
        </p:nvSpPr>
        <p:spPr/>
        <p:txBody>
          <a:bodyPr/>
          <a:lstStyle/>
          <a:p>
            <a:pPr eaLnBrk="1" hangingPunct="1">
              <a:defRPr/>
            </a:pPr>
            <a:r>
              <a:rPr lang="tr-TR" smtClean="0"/>
              <a:t>Suyu ıslah amacıyla jips kullanımı</a:t>
            </a:r>
          </a:p>
        </p:txBody>
      </p:sp>
      <p:sp>
        <p:nvSpPr>
          <p:cNvPr id="176131" name="Rectangle 3"/>
          <p:cNvSpPr>
            <a:spLocks noGrp="1" noChangeArrowheads="1"/>
          </p:cNvSpPr>
          <p:nvPr>
            <p:ph type="body" idx="1"/>
          </p:nvPr>
        </p:nvSpPr>
        <p:spPr/>
        <p:txBody>
          <a:bodyPr/>
          <a:lstStyle/>
          <a:p>
            <a:pPr eaLnBrk="1" hangingPunct="1">
              <a:lnSpc>
                <a:spcPct val="90000"/>
              </a:lnSpc>
              <a:defRPr/>
            </a:pPr>
            <a:r>
              <a:rPr lang="tr-TR" sz="2400"/>
              <a:t>Bazı durumlarda, sulama suyuna kalsiyum sağlamak amacıyla, sulama kanallarına büyük jips kaya parçaları yerleştirilmektedir. Kayadan çözünen kalsiyumun miktarı azdır. Bu nedenle yöntemin etkinliği kanaldaki suyun akış hızı ve hacmine bağlıdır. </a:t>
            </a:r>
          </a:p>
          <a:p>
            <a:pPr eaLnBrk="1" hangingPunct="1">
              <a:lnSpc>
                <a:spcPct val="90000"/>
              </a:lnSpc>
              <a:defRPr/>
            </a:pPr>
            <a:endParaRPr lang="tr-TR" sz="2400"/>
          </a:p>
          <a:p>
            <a:pPr eaLnBrk="1" hangingPunct="1">
              <a:lnSpc>
                <a:spcPct val="90000"/>
              </a:lnSpc>
              <a:defRPr/>
            </a:pPr>
            <a:r>
              <a:rPr lang="tr-TR" sz="2400"/>
              <a:t>Çözünen kalsiyumun miktarı, kanalın başındaki ve sonundaki suyun kalsiyum miktarlarının kıyaslanması ile saptanabilir. Sulama kanalına yerleştirilen jips kayası, yabancı ot kontrolü gibi bakım masraflarını artırabilir. Ayrıca jipsin, beton sulama kanallarında ve diğer mühendislik yapılarında yaratacağı sorunları da göz önünde tutmak gerekir. </a:t>
            </a:r>
          </a:p>
        </p:txBody>
      </p:sp>
    </p:spTree>
    <p:extLst>
      <p:ext uri="{BB962C8B-B14F-4D97-AF65-F5344CB8AC3E}">
        <p14:creationId xmlns:p14="http://schemas.microsoft.com/office/powerpoint/2010/main" val="14575040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rrowheads="1"/>
          </p:cNvSpPr>
          <p:nvPr>
            <p:ph type="title"/>
          </p:nvPr>
        </p:nvSpPr>
        <p:spPr/>
        <p:txBody>
          <a:bodyPr/>
          <a:lstStyle/>
          <a:p>
            <a:pPr eaLnBrk="1" hangingPunct="1">
              <a:defRPr/>
            </a:pPr>
            <a:r>
              <a:rPr lang="tr-TR" smtClean="0"/>
              <a:t>Asit oluşturucu ıslah materyali </a:t>
            </a:r>
          </a:p>
        </p:txBody>
      </p:sp>
      <p:sp>
        <p:nvSpPr>
          <p:cNvPr id="177155" name="Rectangle 3"/>
          <p:cNvSpPr>
            <a:spLocks noGrp="1" noChangeArrowheads="1"/>
          </p:cNvSpPr>
          <p:nvPr>
            <p:ph type="body" idx="1"/>
          </p:nvPr>
        </p:nvSpPr>
        <p:spPr/>
        <p:txBody>
          <a:bodyPr/>
          <a:lstStyle/>
          <a:p>
            <a:pPr eaLnBrk="1" hangingPunct="1">
              <a:defRPr/>
            </a:pPr>
            <a:r>
              <a:rPr lang="tr-TR" smtClean="0"/>
              <a:t>Asit ve asit oluşturucu ıslah materyalleri, jips gibi toprağa kalsiyum sağlamaktadır. Fakat bu materyallerin etkin olması için, toprakta kireç bulunmalıdır. Elementel kükürt ve sülfürik asitin her ikisi de yoğun olarak kullanılırken, diğer asit ıslah materyalleri nispeten daha düşük oranda kullanılmaktadır. 	</a:t>
            </a:r>
          </a:p>
        </p:txBody>
      </p:sp>
    </p:spTree>
    <p:extLst>
      <p:ext uri="{BB962C8B-B14F-4D97-AF65-F5344CB8AC3E}">
        <p14:creationId xmlns:p14="http://schemas.microsoft.com/office/powerpoint/2010/main" val="19153858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rrowheads="1"/>
          </p:cNvSpPr>
          <p:nvPr>
            <p:ph type="title"/>
          </p:nvPr>
        </p:nvSpPr>
        <p:spPr/>
        <p:txBody>
          <a:bodyPr/>
          <a:lstStyle/>
          <a:p>
            <a:pPr eaLnBrk="1" hangingPunct="1">
              <a:defRPr/>
            </a:pPr>
            <a:r>
              <a:rPr lang="tr-TR" smtClean="0"/>
              <a:t>Asit oluşturucu ıslah materyali</a:t>
            </a:r>
          </a:p>
        </p:txBody>
      </p:sp>
      <p:sp>
        <p:nvSpPr>
          <p:cNvPr id="178179" name="Rectangle 3"/>
          <p:cNvSpPr>
            <a:spLocks noGrp="1" noChangeArrowheads="1"/>
          </p:cNvSpPr>
          <p:nvPr>
            <p:ph type="body" idx="1"/>
          </p:nvPr>
        </p:nvSpPr>
        <p:spPr/>
        <p:txBody>
          <a:bodyPr/>
          <a:lstStyle/>
          <a:p>
            <a:pPr eaLnBrk="1" hangingPunct="1">
              <a:defRPr/>
            </a:pPr>
            <a:r>
              <a:rPr lang="tr-TR" sz="2800" dirty="0"/>
              <a:t>Eğer toprakta kireç mevcut ise; kükürt, kalsiyumun açığa çıkmasını sağlar ve alkali toprakların ıslahında kullanılır. Su uygulamasında kükürt başarılı değildir ve </a:t>
            </a:r>
            <a:r>
              <a:rPr lang="tr-TR" sz="2800" dirty="0" err="1"/>
              <a:t>infiltrasyon</a:t>
            </a:r>
            <a:r>
              <a:rPr lang="tr-TR" sz="2800" dirty="0"/>
              <a:t> sorununu iyileştirmede çok etkin sayılmaz. Kükürdün reaksiyonu yavaştır. Kükürdün etkinliği için, öncelikle toprak bakterileri tarafından okside edilerek </a:t>
            </a:r>
            <a:r>
              <a:rPr lang="tr-TR" sz="2800" dirty="0" err="1"/>
              <a:t>sülfüroz</a:t>
            </a:r>
            <a:r>
              <a:rPr lang="tr-TR" sz="2800" dirty="0"/>
              <a:t> ve sülfürik asit formuna dönüştürülmesi gereklidir. Bunun ardından kireçle reaksiyon ve kalsiyum salınımı gelir. </a:t>
            </a:r>
          </a:p>
          <a:p>
            <a:pPr eaLnBrk="1" hangingPunct="1">
              <a:defRPr/>
            </a:pPr>
            <a:endParaRPr lang="tr-TR" sz="2800" dirty="0"/>
          </a:p>
        </p:txBody>
      </p:sp>
    </p:spTree>
    <p:extLst>
      <p:ext uri="{BB962C8B-B14F-4D97-AF65-F5344CB8AC3E}">
        <p14:creationId xmlns:p14="http://schemas.microsoft.com/office/powerpoint/2010/main" val="41265286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rrowheads="1"/>
          </p:cNvSpPr>
          <p:nvPr>
            <p:ph type="title"/>
          </p:nvPr>
        </p:nvSpPr>
        <p:spPr/>
        <p:txBody>
          <a:bodyPr/>
          <a:lstStyle/>
          <a:p>
            <a:pPr eaLnBrk="1" hangingPunct="1">
              <a:defRPr/>
            </a:pPr>
            <a:r>
              <a:rPr lang="tr-TR" smtClean="0"/>
              <a:t>Asit oluşturucu ıslah materyali</a:t>
            </a:r>
          </a:p>
        </p:txBody>
      </p:sp>
      <p:sp>
        <p:nvSpPr>
          <p:cNvPr id="179203" name="Rectangle 3"/>
          <p:cNvSpPr>
            <a:spLocks noGrp="1" noChangeArrowheads="1"/>
          </p:cNvSpPr>
          <p:nvPr>
            <p:ph type="body" idx="1"/>
          </p:nvPr>
        </p:nvSpPr>
        <p:spPr/>
        <p:txBody>
          <a:bodyPr/>
          <a:lstStyle/>
          <a:p>
            <a:pPr algn="just" eaLnBrk="1" hangingPunct="1">
              <a:defRPr/>
            </a:pPr>
            <a:r>
              <a:rPr lang="tr-TR" sz="2800" dirty="0" err="1"/>
              <a:t>Oksidasyon</a:t>
            </a:r>
            <a:r>
              <a:rPr lang="tr-TR" sz="2800" dirty="0"/>
              <a:t> işlemi oldukça yavaştır ve sıcak, iyi havalanan nemli topraklarda, bu işlem 30 gün veya daha uzun sürebilir. Eğer yeterli zaman mevcutsa, kireç içeren alkali toprakların ıslahında kükürt iyi bir ıslah materyalidir. </a:t>
            </a:r>
          </a:p>
          <a:p>
            <a:pPr algn="just" eaLnBrk="1" hangingPunct="1">
              <a:defRPr/>
            </a:pPr>
            <a:r>
              <a:rPr lang="tr-TR" sz="2800" dirty="0"/>
              <a:t>Fakat </a:t>
            </a:r>
            <a:r>
              <a:rPr lang="tr-TR" sz="2800" dirty="0" err="1"/>
              <a:t>oksidasyon</a:t>
            </a:r>
            <a:r>
              <a:rPr lang="tr-TR" sz="2800" dirty="0"/>
              <a:t> işleminin yavaş cereyan etmesi ve yüzey yakınında salınan kalsiyumun sulamalar esnasında kısa bir sürede yıkanmasından dolayı, kükürdün </a:t>
            </a:r>
            <a:r>
              <a:rPr lang="tr-TR" sz="2800" dirty="0" err="1"/>
              <a:t>infiltrasyon</a:t>
            </a:r>
            <a:r>
              <a:rPr lang="tr-TR" sz="2800" dirty="0"/>
              <a:t> sorununu tatmin edici şekilde iyileştirmesi beklenmemelidir.</a:t>
            </a:r>
          </a:p>
        </p:txBody>
      </p:sp>
    </p:spTree>
    <p:extLst>
      <p:ext uri="{BB962C8B-B14F-4D97-AF65-F5344CB8AC3E}">
        <p14:creationId xmlns:p14="http://schemas.microsoft.com/office/powerpoint/2010/main" val="16167656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rrowheads="1"/>
          </p:cNvSpPr>
          <p:nvPr>
            <p:ph type="title"/>
          </p:nvPr>
        </p:nvSpPr>
        <p:spPr/>
        <p:txBody>
          <a:bodyPr/>
          <a:lstStyle/>
          <a:p>
            <a:pPr eaLnBrk="1" hangingPunct="1">
              <a:defRPr/>
            </a:pPr>
            <a:r>
              <a:rPr lang="tr-TR" sz="5400"/>
              <a:t>Sülfürik asit kullanımı</a:t>
            </a:r>
          </a:p>
        </p:txBody>
      </p:sp>
      <p:sp>
        <p:nvSpPr>
          <p:cNvPr id="180227" name="Rectangle 3"/>
          <p:cNvSpPr>
            <a:spLocks noGrp="1" noChangeArrowheads="1"/>
          </p:cNvSpPr>
          <p:nvPr>
            <p:ph type="body" idx="1"/>
          </p:nvPr>
        </p:nvSpPr>
        <p:spPr>
          <a:xfrm>
            <a:off x="2135188" y="1484313"/>
            <a:ext cx="8075612" cy="5040312"/>
          </a:xfrm>
        </p:spPr>
        <p:txBody>
          <a:bodyPr/>
          <a:lstStyle/>
          <a:p>
            <a:pPr algn="just" eaLnBrk="1" hangingPunct="1">
              <a:lnSpc>
                <a:spcPct val="80000"/>
              </a:lnSpc>
              <a:defRPr/>
            </a:pPr>
            <a:r>
              <a:rPr lang="tr-TR" sz="2400" dirty="0"/>
              <a:t>Sülfürik asit kuvvetli ve aşındırıcı (</a:t>
            </a:r>
            <a:r>
              <a:rPr lang="tr-TR" sz="2400" dirty="0" err="1"/>
              <a:t>korosif</a:t>
            </a:r>
            <a:r>
              <a:rPr lang="tr-TR" sz="2400" dirty="0"/>
              <a:t>) bir kimyasal olup, toprak yüzeyine veya sulama suyuna doğrudan uygulanmaktadır. Sülfürik asit, </a:t>
            </a:r>
            <a:r>
              <a:rPr lang="tr-TR" sz="2400" dirty="0" err="1"/>
              <a:t>oksidasyon</a:t>
            </a:r>
            <a:r>
              <a:rPr lang="tr-TR" sz="2400" dirty="0"/>
              <a:t> işlemine ihtiyaç duymaması nedeniyle, kireçli toprakların </a:t>
            </a:r>
            <a:r>
              <a:rPr lang="tr-TR" sz="2400" dirty="0" err="1"/>
              <a:t>infiltrasyonunun</a:t>
            </a:r>
            <a:r>
              <a:rPr lang="tr-TR" sz="2400" dirty="0"/>
              <a:t> düzenlenmesinde ve alkali toprakların ıslahında çok etkin bir materyaldir. </a:t>
            </a:r>
          </a:p>
          <a:p>
            <a:pPr algn="just" eaLnBrk="1" hangingPunct="1">
              <a:lnSpc>
                <a:spcPct val="80000"/>
              </a:lnSpc>
              <a:defRPr/>
            </a:pPr>
            <a:endParaRPr lang="tr-TR" sz="2400" dirty="0"/>
          </a:p>
          <a:p>
            <a:pPr algn="just" eaLnBrk="1" hangingPunct="1">
              <a:lnSpc>
                <a:spcPct val="80000"/>
              </a:lnSpc>
              <a:defRPr/>
            </a:pPr>
            <a:r>
              <a:rPr lang="tr-TR" sz="2400" dirty="0"/>
              <a:t>Toprak uygulamaları ekimden önce yapılır ve ardından toprakta oluşan tuzları uzaklaştırmak için yoğun bir yıkama yapılır. Su uygulaması, boruların, </a:t>
            </a:r>
            <a:r>
              <a:rPr lang="tr-TR" sz="2400" dirty="0" err="1"/>
              <a:t>yağmurlayıcıların</a:t>
            </a:r>
            <a:r>
              <a:rPr lang="tr-TR" sz="2400" dirty="0"/>
              <a:t>, su dağıtım sistemleri ve personelin güvenlik koşulları göz önüne alınarak çok dikkatli bir şekilde yapılmalıdır. Sülfürik asit beton borulara, çelik menfezlere ve alüminyum borulara zarar verebilir. Bu nedenle sülfürik asit yalnızca uzmanlar tarafından uygulanmalıdır.</a:t>
            </a:r>
          </a:p>
        </p:txBody>
      </p:sp>
    </p:spTree>
    <p:extLst>
      <p:ext uri="{BB962C8B-B14F-4D97-AF65-F5344CB8AC3E}">
        <p14:creationId xmlns:p14="http://schemas.microsoft.com/office/powerpoint/2010/main" val="1885321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Rot="1" noChangeArrowheads="1"/>
          </p:cNvSpPr>
          <p:nvPr>
            <p:ph type="title"/>
          </p:nvPr>
        </p:nvSpPr>
        <p:spPr/>
        <p:txBody>
          <a:bodyPr/>
          <a:lstStyle/>
          <a:p>
            <a:pPr eaLnBrk="1" hangingPunct="1">
              <a:defRPr/>
            </a:pPr>
            <a:r>
              <a:rPr lang="tr-TR" dirty="0" smtClean="0"/>
              <a:t>Suların karıştırılması</a:t>
            </a:r>
          </a:p>
        </p:txBody>
      </p:sp>
      <p:sp>
        <p:nvSpPr>
          <p:cNvPr id="188419" name="Rectangle 3"/>
          <p:cNvSpPr>
            <a:spLocks noGrp="1" noChangeArrowheads="1"/>
          </p:cNvSpPr>
          <p:nvPr>
            <p:ph type="body" idx="1"/>
          </p:nvPr>
        </p:nvSpPr>
        <p:spPr/>
        <p:txBody>
          <a:bodyPr/>
          <a:lstStyle/>
          <a:p>
            <a:pPr eaLnBrk="1" hangingPunct="1">
              <a:lnSpc>
                <a:spcPct val="90000"/>
              </a:lnSpc>
              <a:defRPr/>
            </a:pPr>
            <a:r>
              <a:rPr lang="tr-TR" sz="2400" dirty="0"/>
              <a:t>Tuzluluğu 2.9 </a:t>
            </a:r>
            <a:r>
              <a:rPr lang="tr-TR" sz="2400" dirty="0" err="1"/>
              <a:t>dS</a:t>
            </a:r>
            <a:r>
              <a:rPr lang="tr-TR" sz="2400" dirty="0"/>
              <a:t>/m'den daha az, SAR değeri 12 ve daha fazla olan sular </a:t>
            </a:r>
            <a:r>
              <a:rPr lang="tr-TR" sz="2400" dirty="0" err="1"/>
              <a:t>infiltrasyon</a:t>
            </a:r>
            <a:r>
              <a:rPr lang="tr-TR" sz="2400" dirty="0"/>
              <a:t> oranını dikkate değer derecede azaltırlar. SAR değeri 6.0'dan büyük ve </a:t>
            </a:r>
            <a:r>
              <a:rPr lang="tr-TR" sz="2400" dirty="0" err="1"/>
              <a:t>EC'si</a:t>
            </a:r>
            <a:r>
              <a:rPr lang="tr-TR" sz="2400" dirty="0"/>
              <a:t> 1.2 </a:t>
            </a:r>
            <a:r>
              <a:rPr lang="tr-TR" sz="2400" dirty="0" err="1"/>
              <a:t>dS</a:t>
            </a:r>
            <a:r>
              <a:rPr lang="tr-TR" sz="2400" dirty="0"/>
              <a:t>/m'den az sular bile </a:t>
            </a:r>
            <a:r>
              <a:rPr lang="tr-TR" sz="2400" dirty="0" err="1"/>
              <a:t>infiltrasyon</a:t>
            </a:r>
            <a:r>
              <a:rPr lang="tr-TR" sz="2400" dirty="0"/>
              <a:t> oranını azaltabilir. </a:t>
            </a:r>
            <a:r>
              <a:rPr lang="tr-TR" sz="2400" dirty="0" err="1"/>
              <a:t>İnfiltrasyon</a:t>
            </a:r>
            <a:r>
              <a:rPr lang="tr-TR" sz="2400" dirty="0"/>
              <a:t> oranı, su tuzluluğunun artırılması ya da SAR değerinin düşürülmesi ile arttırabilir.</a:t>
            </a:r>
          </a:p>
          <a:p>
            <a:pPr eaLnBrk="1" hangingPunct="1">
              <a:lnSpc>
                <a:spcPct val="90000"/>
              </a:lnSpc>
              <a:defRPr/>
            </a:pPr>
            <a:endParaRPr lang="tr-TR" sz="2400" dirty="0"/>
          </a:p>
          <a:p>
            <a:pPr eaLnBrk="1" hangingPunct="1">
              <a:lnSpc>
                <a:spcPct val="90000"/>
              </a:lnSpc>
              <a:defRPr/>
            </a:pPr>
            <a:r>
              <a:rPr lang="tr-TR" sz="2400" dirty="0"/>
              <a:t>Seyreltme SAR değerini azaltır. Bu SAR eşitliğinin doğasından kaynaklanmaktadır. Aşağıdaki örnekte karıştırılmış bir suyun SAR değerinin nasıl azaltıldığı örneklenmektedir. Örnekte, karıştırma olmaksızın sınırlı bir kullanıma sahip kuyu suyunun, normal kanal suyuna karıştırılması ile toplam kullanılabilir su miktarının nasıl arttığı gösterilmektedir. </a:t>
            </a:r>
          </a:p>
        </p:txBody>
      </p:sp>
    </p:spTree>
    <p:extLst>
      <p:ext uri="{BB962C8B-B14F-4D97-AF65-F5344CB8AC3E}">
        <p14:creationId xmlns:p14="http://schemas.microsoft.com/office/powerpoint/2010/main" val="3902636929"/>
      </p:ext>
    </p:extLst>
  </p:cSld>
  <p:clrMapOvr>
    <a:masterClrMapping/>
  </p:clrMapOvr>
  <p:timing>
    <p:tnLst>
      <p:par>
        <p:cTn id="1" dur="indefinite" restart="never" nodeType="tmRoot"/>
      </p:par>
    </p:tnLst>
  </p:timing>
</p:sld>
</file>

<file path=ppt/theme/theme1.xml><?xml version="1.0" encoding="utf-8"?>
<a:theme xmlns:a="http://schemas.openxmlformats.org/drawingml/2006/main" name="Dere">
  <a:themeElements>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Dere">
      <a:majorFont>
        <a:latin typeface="Garamond"/>
        <a:ea typeface=""/>
        <a:cs typeface=""/>
      </a:majorFont>
      <a:minorFont>
        <a:latin typeface="Garamond"/>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Dere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Dere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Dere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Dere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Dere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Dere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Dere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Dere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1239</Words>
  <Application>Microsoft Office PowerPoint</Application>
  <PresentationFormat>Geniş ekran</PresentationFormat>
  <Paragraphs>90</Paragraphs>
  <Slides>17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Arial</vt:lpstr>
      <vt:lpstr>Calibri</vt:lpstr>
      <vt:lpstr>Garamond</vt:lpstr>
      <vt:lpstr>Times New Roman</vt:lpstr>
      <vt:lpstr>Wingdings</vt:lpstr>
      <vt:lpstr>Dere</vt:lpstr>
      <vt:lpstr>PowerPoint Sunusu</vt:lpstr>
      <vt:lpstr>Suyu ıslah amacıyla jips kullanımı </vt:lpstr>
      <vt:lpstr>Suyu ıslah amacıyla jips kullanımı</vt:lpstr>
      <vt:lpstr>Suyu ıslah amacıyla jips kullanımı</vt:lpstr>
      <vt:lpstr>Asit oluşturucu ıslah materyali </vt:lpstr>
      <vt:lpstr>Asit oluşturucu ıslah materyali</vt:lpstr>
      <vt:lpstr>Asit oluşturucu ıslah materyali</vt:lpstr>
      <vt:lpstr>Sülfürik asit kullanımı</vt:lpstr>
      <vt:lpstr>Suların karıştırılması</vt:lpstr>
      <vt:lpstr>PowerPoint Sunusu</vt:lpstr>
      <vt:lpstr>Suların karıştırılması</vt:lpstr>
      <vt:lpstr>Toprak işleme ve derin sürüm</vt:lpstr>
      <vt:lpstr>Toprak işleme ve derin sürüm</vt:lpstr>
      <vt:lpstr>Organik atıklar </vt:lpstr>
      <vt:lpstr>Organik atıklar</vt:lpstr>
      <vt:lpstr>Organik atıklar</vt:lpstr>
      <vt:lpstr>Sulama yöntemi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Gökhan</dc:creator>
  <cp:lastModifiedBy>Gökhan</cp:lastModifiedBy>
  <cp:revision>1</cp:revision>
  <dcterms:created xsi:type="dcterms:W3CDTF">2017-12-07T06:52:01Z</dcterms:created>
  <dcterms:modified xsi:type="dcterms:W3CDTF">2017-12-07T06:52:41Z</dcterms:modified>
</cp:coreProperties>
</file>