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0F743-7ABA-46E6-8247-BFC2358AEE6D}" type="datetimeFigureOut">
              <a:rPr lang="tr-TR" smtClean="0"/>
              <a:t>27.5.2015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5F9E4-A804-40DA-83CE-90C9AF96271F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E:\Sunum\Devam edenler\Çocuk ve Sanat\cocuk ve sanat pow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9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88921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3. Çocuğun Sanat Gelişiminin </a:t>
            </a:r>
            <a:r>
              <a:rPr lang="tr-TR" b="1" dirty="0" smtClean="0">
                <a:solidFill>
                  <a:srgbClr val="00B0F0"/>
                </a:solidFill>
              </a:rPr>
              <a:t>Algısal Açıklaması</a:t>
            </a:r>
          </a:p>
          <a:p>
            <a:r>
              <a:rPr lang="tr-TR" sz="2500" dirty="0" smtClean="0"/>
              <a:t>Çocuğun sanat gelişiminin </a:t>
            </a:r>
            <a:r>
              <a:rPr lang="tr-TR" sz="2500" b="1" dirty="0" smtClean="0"/>
              <a:t>algısal</a:t>
            </a:r>
            <a:r>
              <a:rPr lang="tr-TR" sz="2500" dirty="0" smtClean="0"/>
              <a:t> açıklaması, </a:t>
            </a:r>
            <a:r>
              <a:rPr lang="tr-TR" sz="2500" dirty="0" smtClean="0"/>
              <a:t>çocuğun sanat </a:t>
            </a:r>
            <a:r>
              <a:rPr lang="tr-TR" sz="2500" dirty="0" smtClean="0"/>
              <a:t>etkinliklerinin içerik ve stilinin çocukların </a:t>
            </a:r>
            <a:r>
              <a:rPr lang="tr-TR" sz="2500" dirty="0" smtClean="0"/>
              <a:t>algısal gelişimini </a:t>
            </a:r>
            <a:r>
              <a:rPr lang="tr-TR" sz="2500" dirty="0" smtClean="0"/>
              <a:t>yansıttığını savunur.</a:t>
            </a:r>
            <a:endParaRPr lang="tr-TR" sz="2500" dirty="0">
              <a:solidFill>
                <a:srgbClr val="00B0F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71678"/>
            <a:ext cx="8001056" cy="43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4. Çocuğun Sanat Gelişiminin </a:t>
            </a:r>
            <a:r>
              <a:rPr lang="tr-TR" b="1" dirty="0" smtClean="0">
                <a:solidFill>
                  <a:srgbClr val="00B0F0"/>
                </a:solidFill>
              </a:rPr>
              <a:t>Bilişsel Açıklaması</a:t>
            </a:r>
          </a:p>
          <a:p>
            <a:r>
              <a:rPr lang="tr-TR" sz="2700" dirty="0" smtClean="0"/>
              <a:t>Çocuğun sanat gelişiminin </a:t>
            </a:r>
            <a:r>
              <a:rPr lang="tr-TR" sz="2700" b="1" dirty="0" smtClean="0"/>
              <a:t>bilişsel</a:t>
            </a:r>
            <a:r>
              <a:rPr lang="tr-TR" sz="2700" dirty="0" smtClean="0"/>
              <a:t> açıklaması, </a:t>
            </a:r>
            <a:r>
              <a:rPr lang="tr-TR" sz="2700" dirty="0" smtClean="0"/>
              <a:t>çocuğun sanat </a:t>
            </a:r>
            <a:r>
              <a:rPr lang="tr-TR" sz="2700" dirty="0" smtClean="0"/>
              <a:t>etkinliklerinin içerik ve stilinin genel </a:t>
            </a:r>
            <a:r>
              <a:rPr lang="tr-TR" sz="2700" dirty="0" smtClean="0"/>
              <a:t>zekânın göstergesi </a:t>
            </a:r>
            <a:r>
              <a:rPr lang="tr-TR" sz="2700" dirty="0" smtClean="0"/>
              <a:t>ve kavramsallaştırmanın fonksiyonu </a:t>
            </a:r>
            <a:r>
              <a:rPr lang="tr-TR" sz="2700" dirty="0" smtClean="0"/>
              <a:t>olduğunu savunur.</a:t>
            </a:r>
          </a:p>
          <a:p>
            <a:r>
              <a:rPr lang="tr-TR" sz="2700" dirty="0" err="1" smtClean="0"/>
              <a:t>Goodenough</a:t>
            </a:r>
            <a:r>
              <a:rPr lang="tr-TR" sz="2700" dirty="0" smtClean="0"/>
              <a:t> (1975) sözel olmayan bir zekâ </a:t>
            </a:r>
            <a:r>
              <a:rPr lang="tr-TR" sz="2700" dirty="0" smtClean="0"/>
              <a:t>ölçütü olan </a:t>
            </a:r>
            <a:r>
              <a:rPr lang="tr-TR" sz="2700" dirty="0" smtClean="0"/>
              <a:t>adam çizme testi geliştirmiş olup, test şimdi </a:t>
            </a:r>
            <a:r>
              <a:rPr lang="tr-TR" sz="2700" b="1" dirty="0" smtClean="0"/>
              <a:t>insan çiz </a:t>
            </a:r>
            <a:r>
              <a:rPr lang="tr-TR" sz="2700" b="1" dirty="0" smtClean="0"/>
              <a:t>testi </a:t>
            </a:r>
            <a:r>
              <a:rPr lang="tr-TR" sz="2700" dirty="0" smtClean="0"/>
              <a:t>olarak revize edilmiştir.</a:t>
            </a:r>
            <a:endParaRPr lang="tr-TR" sz="27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85728"/>
            <a:ext cx="4714908" cy="6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tr-TR" sz="3800" b="1" dirty="0" smtClean="0">
                <a:solidFill>
                  <a:srgbClr val="00B0F0"/>
                </a:solidFill>
              </a:rPr>
              <a:t>5. Çocuğun Sanat Gelişiminin </a:t>
            </a:r>
            <a:r>
              <a:rPr lang="tr-TR" sz="3800" b="1" dirty="0" smtClean="0">
                <a:solidFill>
                  <a:srgbClr val="00B0F0"/>
                </a:solidFill>
              </a:rPr>
              <a:t>Genel Gelişimsel Açıklaması</a:t>
            </a:r>
          </a:p>
          <a:p>
            <a:r>
              <a:rPr lang="tr-TR" dirty="0" err="1" smtClean="0"/>
              <a:t>Kellogg’a</a:t>
            </a:r>
            <a:r>
              <a:rPr lang="tr-TR" dirty="0" smtClean="0"/>
              <a:t> göre ilk gelişim evresi 20 temel </a:t>
            </a:r>
            <a:r>
              <a:rPr lang="tr-TR" b="1" dirty="0" smtClean="0"/>
              <a:t>karalama</a:t>
            </a:r>
            <a:r>
              <a:rPr lang="tr-TR" dirty="0" smtClean="0"/>
              <a:t> örüntüsüdür</a:t>
            </a:r>
            <a:r>
              <a:rPr lang="tr-TR" dirty="0" smtClean="0"/>
              <a:t>. Bu temel karalamalar gelecekte resimli </a:t>
            </a:r>
            <a:r>
              <a:rPr lang="tr-TR" dirty="0" smtClean="0"/>
              <a:t>ya da </a:t>
            </a:r>
            <a:r>
              <a:rPr lang="tr-TR" dirty="0" smtClean="0"/>
              <a:t>resimsiz grafik sanatların temelidir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Üç yaşında iken bu </a:t>
            </a:r>
            <a:r>
              <a:rPr lang="tr-TR" b="1" dirty="0" smtClean="0"/>
              <a:t>diyagramlar</a:t>
            </a:r>
            <a:r>
              <a:rPr lang="tr-TR" dirty="0" smtClean="0"/>
              <a:t> ya </a:t>
            </a:r>
            <a:r>
              <a:rPr lang="tr-TR" dirty="0" smtClean="0"/>
              <a:t>da </a:t>
            </a:r>
            <a:r>
              <a:rPr lang="tr-TR" i="1" dirty="0" smtClean="0"/>
              <a:t>geştaltlar (formlar) yuvarlak, artı, kare </a:t>
            </a:r>
            <a:r>
              <a:rPr lang="tr-TR" i="1" dirty="0" smtClean="0"/>
              <a:t>ve </a:t>
            </a:r>
            <a:r>
              <a:rPr lang="tr-TR" dirty="0" smtClean="0"/>
              <a:t>dikdörtgeni </a:t>
            </a:r>
            <a:r>
              <a:rPr lang="tr-TR" dirty="0" smtClean="0"/>
              <a:t>de içerecek şekilde gelişmiştir. Temel </a:t>
            </a:r>
            <a:r>
              <a:rPr lang="tr-TR" dirty="0" smtClean="0"/>
              <a:t>bir diyagram </a:t>
            </a:r>
            <a:r>
              <a:rPr lang="tr-TR" dirty="0" smtClean="0"/>
              <a:t>olan </a:t>
            </a:r>
            <a:r>
              <a:rPr lang="tr-TR" b="1" dirty="0" smtClean="0"/>
              <a:t>mandala</a:t>
            </a:r>
            <a:r>
              <a:rPr lang="tr-TR" dirty="0" smtClean="0"/>
              <a:t>, çocuğun görsel </a:t>
            </a:r>
            <a:r>
              <a:rPr lang="tr-TR" dirty="0" smtClean="0"/>
              <a:t>düşünmesine hâkim </a:t>
            </a:r>
            <a:r>
              <a:rPr lang="tr-TR" dirty="0" smtClean="0"/>
              <a:t>olup gelecek çizimler için sanatsal bir imlem </a:t>
            </a:r>
            <a:r>
              <a:rPr lang="tr-TR" dirty="0" smtClean="0"/>
              <a:t>olarak görev </a:t>
            </a:r>
            <a:r>
              <a:rPr lang="tr-TR" dirty="0" smtClean="0"/>
              <a:t>oynar. Çocuklar insan, çiçek ve </a:t>
            </a:r>
            <a:r>
              <a:rPr lang="tr-TR" b="1" dirty="0" smtClean="0"/>
              <a:t>güneş </a:t>
            </a:r>
            <a:r>
              <a:rPr lang="tr-TR" b="1" dirty="0" smtClean="0"/>
              <a:t>figürleri </a:t>
            </a:r>
            <a:r>
              <a:rPr lang="tr-TR" dirty="0" smtClean="0"/>
              <a:t>çizmek </a:t>
            </a:r>
            <a:r>
              <a:rPr lang="tr-TR" dirty="0" smtClean="0"/>
              <a:t>için mandala kullanır (bakınız Resim 5-5).</a:t>
            </a:r>
            <a:endParaRPr lang="tr-TR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>
            <a:normAutofit/>
          </a:bodyPr>
          <a:lstStyle/>
          <a:p>
            <a:r>
              <a:rPr lang="tr-TR" sz="2500" dirty="0" smtClean="0"/>
              <a:t>birleştirilen </a:t>
            </a:r>
            <a:r>
              <a:rPr lang="tr-TR" sz="2500" dirty="0" smtClean="0"/>
              <a:t>iki </a:t>
            </a:r>
            <a:r>
              <a:rPr lang="tr-TR" sz="2500" dirty="0" smtClean="0"/>
              <a:t>diyagram </a:t>
            </a:r>
            <a:r>
              <a:rPr lang="tr-TR" sz="2500" b="1" dirty="0" smtClean="0"/>
              <a:t>birleştirme</a:t>
            </a:r>
            <a:r>
              <a:rPr lang="tr-TR" sz="2500" dirty="0" smtClean="0"/>
              <a:t> </a:t>
            </a:r>
            <a:r>
              <a:rPr lang="tr-TR" sz="2500" dirty="0" smtClean="0"/>
              <a:t>ya da yapılandırma desenlerini </a:t>
            </a:r>
            <a:r>
              <a:rPr lang="tr-TR" sz="2500" dirty="0" smtClean="0"/>
              <a:t>oluşturur (bakınız </a:t>
            </a:r>
            <a:r>
              <a:rPr lang="tr-TR" sz="2500" dirty="0" smtClean="0"/>
              <a:t>Resim 5-6). Üç ya da daha fazla birleşik </a:t>
            </a:r>
            <a:r>
              <a:rPr lang="tr-TR" sz="2500" dirty="0" smtClean="0"/>
              <a:t>diyagram </a:t>
            </a:r>
            <a:r>
              <a:rPr lang="tr-TR" sz="2500" b="1" dirty="0" smtClean="0"/>
              <a:t>küme</a:t>
            </a:r>
            <a:r>
              <a:rPr lang="tr-TR" sz="2500" dirty="0" smtClean="0"/>
              <a:t> </a:t>
            </a:r>
            <a:r>
              <a:rPr lang="tr-TR" sz="2500" dirty="0" smtClean="0"/>
              <a:t>oluşturur. Dört ve beş yaşları arasında </a:t>
            </a:r>
            <a:r>
              <a:rPr lang="tr-TR" sz="2500" dirty="0" smtClean="0"/>
              <a:t>çoğu çocuk </a:t>
            </a:r>
            <a:r>
              <a:rPr lang="tr-TR" sz="2500" dirty="0" smtClean="0"/>
              <a:t>yapılandırılmış tasarım ya da kümelerin </a:t>
            </a:r>
            <a:r>
              <a:rPr lang="tr-TR" sz="2500" dirty="0" smtClean="0"/>
              <a:t>nesnelere benzediği </a:t>
            </a:r>
            <a:r>
              <a:rPr lang="tr-TR" sz="2500" b="1" dirty="0" smtClean="0"/>
              <a:t>resim çizme evresine</a:t>
            </a:r>
            <a:r>
              <a:rPr lang="tr-TR" sz="2500" dirty="0" smtClean="0"/>
              <a:t> geçmiştir.</a:t>
            </a:r>
            <a:endParaRPr lang="tr-TR" sz="2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5396" y="142852"/>
            <a:ext cx="6871315" cy="617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Metin kutusu"/>
          <p:cNvSpPr txBox="1"/>
          <p:nvPr/>
        </p:nvSpPr>
        <p:spPr>
          <a:xfrm>
            <a:off x="5429256" y="6429396"/>
            <a:ext cx="1155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DEVAM EDİYOR</a:t>
            </a:r>
            <a:endParaRPr lang="tr-TR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4265" y="486904"/>
            <a:ext cx="6573884" cy="588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00042"/>
            <a:ext cx="7285088" cy="572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Metin kutusu"/>
          <p:cNvSpPr txBox="1"/>
          <p:nvPr/>
        </p:nvSpPr>
        <p:spPr>
          <a:xfrm>
            <a:off x="5429256" y="6429396"/>
            <a:ext cx="1155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DEVAM EDİYOR</a:t>
            </a:r>
            <a:endParaRPr lang="tr-TR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28604"/>
            <a:ext cx="6143668" cy="593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29" y="571480"/>
            <a:ext cx="901134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-1071594"/>
            <a:ext cx="4500594" cy="720873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ÜNİTE 2</a:t>
            </a:r>
            <a:b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Sanatçı Olarak Küçük</a:t>
            </a:r>
            <a:b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Çocuklar: Gelişimsel Bir Bakış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609600" y="29289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>
              <a:spcBef>
                <a:spcPct val="0"/>
              </a:spcBef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BÖLÜM</a:t>
            </a:r>
            <a:r>
              <a:rPr kumimoji="0" lang="tr-TR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5</a:t>
            </a: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tr-TR" sz="4000" b="1" dirty="0" smtClean="0">
                <a:solidFill>
                  <a:schemeClr val="accent5">
                    <a:lumMod val="50000"/>
                  </a:schemeClr>
                </a:solidFill>
              </a:rPr>
              <a:t>Çocukların Sanatsal Gelişimi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9" y="34346"/>
            <a:ext cx="4856196" cy="646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60" y="285728"/>
            <a:ext cx="7716892" cy="593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0456"/>
            <a:ext cx="8143932" cy="60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r>
              <a:rPr lang="tr-TR" b="1" i="1" dirty="0" smtClean="0"/>
              <a:t>Sanat, Manipülasyondan Betimlemeye Doğru İlerler</a:t>
            </a:r>
            <a:endParaRPr lang="tr-T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175" y="1401783"/>
            <a:ext cx="7451725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Metin kutusu"/>
          <p:cNvSpPr txBox="1"/>
          <p:nvPr/>
        </p:nvSpPr>
        <p:spPr>
          <a:xfrm>
            <a:off x="5357818" y="6509587"/>
            <a:ext cx="1183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DEVAM EDİYOR</a:t>
            </a:r>
            <a:endParaRPr lang="tr-TR" sz="12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526" y="712769"/>
            <a:ext cx="8962948" cy="543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996" y="142853"/>
            <a:ext cx="7666454" cy="61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Metin kutusu"/>
          <p:cNvSpPr txBox="1"/>
          <p:nvPr/>
        </p:nvSpPr>
        <p:spPr>
          <a:xfrm>
            <a:off x="5357818" y="6509587"/>
            <a:ext cx="1183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DEVAM EDİYOR</a:t>
            </a:r>
            <a:endParaRPr lang="tr-TR" sz="12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97" y="1142985"/>
            <a:ext cx="897780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353" y="285728"/>
            <a:ext cx="851570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3" y="71414"/>
            <a:ext cx="5429287" cy="635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-1429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6. Çocuğun Sanat Gelişiminin </a:t>
            </a:r>
            <a:r>
              <a:rPr lang="tr-TR" b="1" dirty="0" smtClean="0">
                <a:solidFill>
                  <a:srgbClr val="00B0F0"/>
                </a:solidFill>
              </a:rPr>
              <a:t>Bilişsel- Gelişimsel Açıklaması</a:t>
            </a:r>
          </a:p>
          <a:p>
            <a:r>
              <a:rPr lang="tr-TR" sz="2500" b="1" i="1" dirty="0" err="1" smtClean="0"/>
              <a:t>Piaget</a:t>
            </a:r>
            <a:r>
              <a:rPr lang="tr-TR" sz="2500" b="1" i="1" dirty="0" smtClean="0"/>
              <a:t> ve Çocuk Sanatı</a:t>
            </a:r>
            <a:endParaRPr lang="tr-TR" sz="2500" dirty="0">
              <a:solidFill>
                <a:srgbClr val="00B0F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5" y="1411972"/>
            <a:ext cx="7137500" cy="501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244" y="357166"/>
            <a:ext cx="7279780" cy="580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3900486" cy="4525963"/>
          </a:xfrm>
        </p:spPr>
        <p:txBody>
          <a:bodyPr>
            <a:normAutofit fontScale="85000" lnSpcReduction="20000"/>
          </a:bodyPr>
          <a:lstStyle/>
          <a:p>
            <a:r>
              <a:rPr lang="tr-TR" b="1" i="1" dirty="0" err="1" smtClean="0"/>
              <a:t>Gardner’ın</a:t>
            </a:r>
            <a:r>
              <a:rPr lang="tr-TR" b="1" i="1" dirty="0" smtClean="0"/>
              <a:t> Sanata </a:t>
            </a:r>
            <a:r>
              <a:rPr lang="tr-TR" b="1" i="1" dirty="0" smtClean="0"/>
              <a:t>Bakışı</a:t>
            </a:r>
          </a:p>
          <a:p>
            <a:r>
              <a:rPr lang="tr-TR" b="1" i="1" dirty="0" err="1" smtClean="0"/>
              <a:t>Schirrmacher</a:t>
            </a:r>
            <a:r>
              <a:rPr lang="tr-TR" b="1" i="1" dirty="0" smtClean="0"/>
              <a:t> Evreleri-Sanatsal Gelişime </a:t>
            </a:r>
            <a:r>
              <a:rPr lang="tr-TR" b="1" i="1" dirty="0" smtClean="0"/>
              <a:t>Genel Bakış </a:t>
            </a:r>
            <a:r>
              <a:rPr lang="tr-TR" b="1" i="1" dirty="0" smtClean="0"/>
              <a:t>(Doğumdan sekiz yaşa</a:t>
            </a:r>
            <a:r>
              <a:rPr lang="tr-TR" b="1" i="1" dirty="0" smtClean="0"/>
              <a:t>)</a:t>
            </a:r>
          </a:p>
          <a:p>
            <a:pPr>
              <a:buNone/>
            </a:pPr>
            <a:r>
              <a:rPr lang="tr-TR" sz="2500" dirty="0" smtClean="0"/>
              <a:t>I. Araçların Manipülasyonu-Karalama ve </a:t>
            </a:r>
            <a:r>
              <a:rPr lang="tr-TR" sz="2500" dirty="0" smtClean="0"/>
              <a:t>Çizgi Çizme </a:t>
            </a:r>
            <a:r>
              <a:rPr lang="tr-TR" sz="2500" dirty="0" smtClean="0"/>
              <a:t>(1-2 yaş</a:t>
            </a:r>
            <a:r>
              <a:rPr lang="tr-TR" sz="2500" dirty="0" smtClean="0"/>
              <a:t>)</a:t>
            </a:r>
          </a:p>
          <a:p>
            <a:pPr>
              <a:buNone/>
            </a:pPr>
            <a:r>
              <a:rPr lang="tr-TR" sz="2500" dirty="0" smtClean="0"/>
              <a:t>II. Kendine Göre Anlamı Olan Şekil, </a:t>
            </a:r>
            <a:r>
              <a:rPr lang="tr-TR" sz="2500" dirty="0" smtClean="0"/>
              <a:t>Çerçeve, Tasarım </a:t>
            </a:r>
            <a:r>
              <a:rPr lang="tr-TR" sz="2500" dirty="0" smtClean="0"/>
              <a:t>ve Sembolleri Oluşturmak (2-4 yaş)</a:t>
            </a:r>
            <a:endParaRPr lang="tr-TR" sz="25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14290"/>
            <a:ext cx="3857652" cy="587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17483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dirty="0" smtClean="0"/>
              <a:t>III. Başkalarının da Anlayabileceği </a:t>
            </a:r>
            <a:r>
              <a:rPr lang="tr-TR" dirty="0" smtClean="0"/>
              <a:t>Çizimlere Dönüşen </a:t>
            </a:r>
            <a:r>
              <a:rPr lang="tr-TR" dirty="0" smtClean="0"/>
              <a:t>Resim Çizme Sanatı (4-6 yaş</a:t>
            </a:r>
            <a:r>
              <a:rPr lang="tr-TR" dirty="0" smtClean="0"/>
              <a:t>)</a:t>
            </a:r>
          </a:p>
          <a:p>
            <a:pPr>
              <a:buNone/>
            </a:pPr>
            <a:r>
              <a:rPr lang="tr-TR" dirty="0" smtClean="0"/>
              <a:t>IV.Gerçekçi Resimler (Okul Yaşı, 5-8 yaş)</a:t>
            </a:r>
          </a:p>
          <a:p>
            <a:pPr>
              <a:buNone/>
            </a:pPr>
            <a:endParaRPr lang="tr-T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2071678"/>
            <a:ext cx="4393280" cy="286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9187" y="2136787"/>
            <a:ext cx="4328880" cy="372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BOYAMA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4525963"/>
          </a:xfrm>
        </p:spPr>
        <p:txBody>
          <a:bodyPr/>
          <a:lstStyle/>
          <a:p>
            <a:r>
              <a:rPr lang="tr-TR" b="1" dirty="0" smtClean="0"/>
              <a:t>Boyama</a:t>
            </a:r>
            <a:r>
              <a:rPr lang="tr-TR" dirty="0" smtClean="0"/>
              <a:t> zevkli, biraz dağınık ve yaratıcı bir </a:t>
            </a:r>
            <a:r>
              <a:rPr lang="tr-TR" dirty="0" smtClean="0"/>
              <a:t>sanat etkinliğidir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071678"/>
            <a:ext cx="4000528" cy="43075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433" y="2143116"/>
            <a:ext cx="517556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3" y="-24"/>
            <a:ext cx="8143934" cy="5379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5643578"/>
            <a:ext cx="695638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r>
              <a:rPr lang="tr-TR" b="1" i="1" dirty="0" smtClean="0"/>
              <a:t>Fırçalar</a:t>
            </a:r>
            <a:endParaRPr lang="tr-T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074" y="571480"/>
            <a:ext cx="7431140" cy="4968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6008" y="5929330"/>
            <a:ext cx="542789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Boyama Yapılacak </a:t>
            </a:r>
            <a:r>
              <a:rPr lang="tr-TR" b="1" dirty="0" smtClean="0">
                <a:solidFill>
                  <a:srgbClr val="00B0F0"/>
                </a:solidFill>
              </a:rPr>
              <a:t>Yüzeyler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Ressam Sehpası ve Sanatta </a:t>
            </a:r>
            <a:r>
              <a:rPr lang="tr-TR" b="1" dirty="0" smtClean="0">
                <a:solidFill>
                  <a:srgbClr val="00B0F0"/>
                </a:solidFill>
              </a:rPr>
              <a:t>Kullanabilecek Yüzeyler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Boya Yaparken Dikkat Edilmesi Gereken </a:t>
            </a:r>
            <a:r>
              <a:rPr lang="tr-TR" b="1" dirty="0" smtClean="0">
                <a:solidFill>
                  <a:srgbClr val="00B0F0"/>
                </a:solidFill>
              </a:rPr>
              <a:t>Noktalar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Boya </a:t>
            </a:r>
            <a:r>
              <a:rPr lang="tr-TR" b="1" dirty="0" smtClean="0">
                <a:solidFill>
                  <a:srgbClr val="00B0F0"/>
                </a:solidFill>
              </a:rPr>
              <a:t>Paleti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Kendini İfade Edici Sanat Etkinlikleri</a:t>
            </a:r>
            <a:endParaRPr lang="tr-TR" dirty="0" smtClean="0">
              <a:solidFill>
                <a:srgbClr val="00B0F0"/>
              </a:solidFill>
            </a:endParaRPr>
          </a:p>
          <a:p>
            <a:r>
              <a:rPr lang="tr-TR" sz="2500" b="1" i="1" dirty="0" smtClean="0"/>
              <a:t>El Boyası</a:t>
            </a:r>
          </a:p>
          <a:p>
            <a:r>
              <a:rPr lang="tr-TR" sz="2500" b="1" i="1" dirty="0" smtClean="0"/>
              <a:t>Çırpılmış Sabun </a:t>
            </a:r>
            <a:r>
              <a:rPr lang="tr-TR" sz="2500" b="1" i="1" dirty="0" smtClean="0"/>
              <a:t>Boyası</a:t>
            </a:r>
          </a:p>
          <a:p>
            <a:r>
              <a:rPr lang="tr-TR" sz="2500" b="1" i="1" dirty="0" smtClean="0"/>
              <a:t>Kabartma </a:t>
            </a:r>
            <a:r>
              <a:rPr lang="tr-TR" sz="2500" b="1" i="1" dirty="0" smtClean="0"/>
              <a:t>Boyama</a:t>
            </a:r>
          </a:p>
          <a:p>
            <a:r>
              <a:rPr lang="tr-TR" sz="2500" b="1" i="1" dirty="0" smtClean="0"/>
              <a:t>Ayna </a:t>
            </a:r>
            <a:r>
              <a:rPr lang="tr-TR" sz="2500" b="1" i="1" dirty="0" smtClean="0"/>
              <a:t>Boyama</a:t>
            </a:r>
          </a:p>
          <a:p>
            <a:r>
              <a:rPr lang="tr-TR" sz="2500" b="1" i="1" dirty="0" smtClean="0"/>
              <a:t>Duvar Resmi Boyama</a:t>
            </a:r>
            <a:endParaRPr lang="tr-TR" sz="2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sz="4100" b="1" dirty="0" smtClean="0">
                <a:solidFill>
                  <a:srgbClr val="00B0F0"/>
                </a:solidFill>
              </a:rPr>
              <a:t>Duyusal Keşif </a:t>
            </a:r>
            <a:r>
              <a:rPr lang="tr-TR" sz="4100" b="1" dirty="0" smtClean="0">
                <a:solidFill>
                  <a:srgbClr val="00B0F0"/>
                </a:solidFill>
              </a:rPr>
              <a:t>Etkinlikleri</a:t>
            </a:r>
          </a:p>
          <a:p>
            <a:r>
              <a:rPr lang="tr-TR" b="1" i="1" dirty="0" smtClean="0"/>
              <a:t>Kabartma El </a:t>
            </a:r>
            <a:r>
              <a:rPr lang="tr-TR" b="1" i="1" dirty="0" smtClean="0"/>
              <a:t>Boyası</a:t>
            </a:r>
          </a:p>
          <a:p>
            <a:r>
              <a:rPr lang="tr-TR" b="1" i="1" dirty="0" smtClean="0"/>
              <a:t>El Boya </a:t>
            </a:r>
            <a:r>
              <a:rPr lang="tr-TR" b="1" i="1" dirty="0" smtClean="0"/>
              <a:t>Baskısı</a:t>
            </a:r>
          </a:p>
          <a:p>
            <a:r>
              <a:rPr lang="tr-TR" b="1" i="1" dirty="0" smtClean="0"/>
              <a:t>Su Boyama: </a:t>
            </a:r>
            <a:r>
              <a:rPr lang="tr-TR" b="1" i="1" dirty="0" smtClean="0"/>
              <a:t>Resmim Nereye </a:t>
            </a:r>
            <a:r>
              <a:rPr lang="tr-TR" b="1" i="1" dirty="0" smtClean="0"/>
              <a:t>Gitti</a:t>
            </a:r>
            <a:r>
              <a:rPr lang="tr-TR" b="1" i="1" dirty="0" smtClean="0"/>
              <a:t>?</a:t>
            </a:r>
          </a:p>
          <a:p>
            <a:r>
              <a:rPr lang="tr-TR" b="1" i="1" dirty="0" smtClean="0"/>
              <a:t>Yuvarlayarak Çizgi Tasarım </a:t>
            </a:r>
            <a:r>
              <a:rPr lang="tr-TR" b="1" i="1" dirty="0" smtClean="0"/>
              <a:t>Resmi</a:t>
            </a:r>
          </a:p>
          <a:p>
            <a:r>
              <a:rPr lang="tr-TR" b="1" i="1" dirty="0" smtClean="0"/>
              <a:t>Merdane İle </a:t>
            </a:r>
            <a:r>
              <a:rPr lang="tr-TR" b="1" i="1" dirty="0" smtClean="0"/>
              <a:t>Boyama</a:t>
            </a:r>
          </a:p>
          <a:p>
            <a:r>
              <a:rPr lang="tr-TR" b="1" i="1" dirty="0" smtClean="0"/>
              <a:t>İple </a:t>
            </a:r>
            <a:r>
              <a:rPr lang="tr-TR" b="1" i="1" dirty="0" smtClean="0"/>
              <a:t>Boyama</a:t>
            </a:r>
          </a:p>
          <a:p>
            <a:r>
              <a:rPr lang="tr-TR" b="1" i="1" dirty="0" smtClean="0"/>
              <a:t>Pipetle Boyama: </a:t>
            </a:r>
            <a:r>
              <a:rPr lang="tr-TR" b="1" i="1" dirty="0" smtClean="0"/>
              <a:t>Üfleme	</a:t>
            </a:r>
          </a:p>
          <a:p>
            <a:r>
              <a:rPr lang="tr-TR" b="1" i="1" dirty="0" smtClean="0"/>
              <a:t>Özel Aletlerle Özel </a:t>
            </a:r>
            <a:r>
              <a:rPr lang="tr-TR" b="1" i="1" dirty="0" smtClean="0"/>
              <a:t>Boyama</a:t>
            </a:r>
          </a:p>
          <a:p>
            <a:r>
              <a:rPr lang="tr-TR" b="1" i="1" dirty="0" smtClean="0"/>
              <a:t>Sık ve </a:t>
            </a:r>
            <a:r>
              <a:rPr lang="tr-TR" b="1" i="1" dirty="0" smtClean="0"/>
              <a:t>Damlat</a:t>
            </a:r>
          </a:p>
          <a:p>
            <a:r>
              <a:rPr lang="tr-TR" b="1" i="1" dirty="0" smtClean="0"/>
              <a:t>Damlata Damlata </a:t>
            </a:r>
            <a:r>
              <a:rPr lang="tr-TR" b="1" i="1" dirty="0" smtClean="0"/>
              <a:t>Boya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b="1" i="1" dirty="0" smtClean="0"/>
              <a:t>Nokta Boyama</a:t>
            </a:r>
          </a:p>
          <a:p>
            <a:r>
              <a:rPr lang="tr-TR" b="1" i="1" dirty="0" smtClean="0"/>
              <a:t>Duyusal ve Doku Boyama</a:t>
            </a:r>
          </a:p>
          <a:p>
            <a:r>
              <a:rPr lang="tr-TR" b="1" i="1" dirty="0" smtClean="0"/>
              <a:t>Çantada Boyama</a:t>
            </a:r>
          </a:p>
          <a:p>
            <a:r>
              <a:rPr lang="tr-TR" b="1" i="1" dirty="0" smtClean="0"/>
              <a:t>Araç İzlerini Boyama</a:t>
            </a:r>
          </a:p>
          <a:p>
            <a:r>
              <a:rPr lang="tr-TR" b="1" i="1" dirty="0" smtClean="0"/>
              <a:t>Buz Kalıbı Boyama</a:t>
            </a:r>
          </a:p>
          <a:p>
            <a:r>
              <a:rPr lang="tr-TR" b="1" i="1" dirty="0" smtClean="0"/>
              <a:t>Kavanoz Yuvarlayarak Boyama</a:t>
            </a:r>
          </a:p>
          <a:p>
            <a:r>
              <a:rPr lang="tr-TR" b="1" i="1" dirty="0" smtClean="0"/>
              <a:t>Yağ ve Sulu Boya</a:t>
            </a:r>
          </a:p>
          <a:p>
            <a:r>
              <a:rPr lang="tr-TR" b="1" i="1" dirty="0" smtClean="0"/>
              <a:t>Sızan Boya</a:t>
            </a:r>
          </a:p>
          <a:p>
            <a:r>
              <a:rPr lang="tr-TR" b="1" i="1" dirty="0" smtClean="0"/>
              <a:t>Kağıt Peçete ve Yapıştırıcı ile Boyama</a:t>
            </a:r>
            <a:endParaRPr lang="tr-TR" dirty="0" smtClean="0">
              <a:solidFill>
                <a:srgbClr val="00B0F0"/>
              </a:solidFill>
            </a:endParaRP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ÖZET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Çocukların sanatı, etkinliklerini açıklamaya </a:t>
            </a:r>
            <a:r>
              <a:rPr lang="tr-TR" dirty="0" smtClean="0"/>
              <a:t>çalışmaktansa takdir </a:t>
            </a:r>
            <a:r>
              <a:rPr lang="tr-TR" dirty="0" smtClean="0"/>
              <a:t>etmenin daha kolay olduğu taze ve </a:t>
            </a:r>
            <a:r>
              <a:rPr lang="tr-TR" dirty="0" smtClean="0"/>
              <a:t>doğal bir </a:t>
            </a:r>
            <a:r>
              <a:rPr lang="tr-TR" dirty="0" smtClean="0"/>
              <a:t>karaktere sahiptir. Teoriler çocukların neyi </a:t>
            </a:r>
            <a:r>
              <a:rPr lang="tr-TR" dirty="0" smtClean="0"/>
              <a:t>neden ve </a:t>
            </a:r>
            <a:r>
              <a:rPr lang="tr-TR" dirty="0" smtClean="0"/>
              <a:t>nasıl yarattıklarını açıklamaya çalışmaktadır. </a:t>
            </a:r>
            <a:r>
              <a:rPr lang="tr-TR" dirty="0" smtClean="0"/>
              <a:t>Farklı teoriler </a:t>
            </a:r>
            <a:r>
              <a:rPr lang="tr-TR" dirty="0" smtClean="0"/>
              <a:t>çocukların sanatının içeriği, nedeni, süreci </a:t>
            </a:r>
            <a:r>
              <a:rPr lang="tr-TR" dirty="0" smtClean="0"/>
              <a:t>ve ürünleri </a:t>
            </a:r>
            <a:r>
              <a:rPr lang="tr-TR" dirty="0" smtClean="0"/>
              <a:t>ile ilgili farklı açıklamalar ortaya koymaktadır</a:t>
            </a:r>
            <a:r>
              <a:rPr lang="tr-TR" dirty="0" smtClean="0"/>
              <a:t>. Fiziksel </a:t>
            </a:r>
            <a:r>
              <a:rPr lang="tr-TR" dirty="0" smtClean="0"/>
              <a:t>açıklama çocukların motor koordinasyonu </a:t>
            </a:r>
            <a:r>
              <a:rPr lang="tr-TR" dirty="0" smtClean="0"/>
              <a:t>ve kontrol </a:t>
            </a:r>
            <a:r>
              <a:rPr lang="tr-TR" dirty="0" smtClean="0"/>
              <a:t>eksikliğinden dolayı karaladığını ve </a:t>
            </a:r>
            <a:r>
              <a:rPr lang="tr-TR" dirty="0" smtClean="0"/>
              <a:t>anlaşılmayan şekiller </a:t>
            </a:r>
            <a:r>
              <a:rPr lang="tr-TR" dirty="0" smtClean="0"/>
              <a:t>çizdiğini savunur.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1" y="428604"/>
            <a:ext cx="7858180" cy="558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13" y="1998653"/>
            <a:ext cx="8969188" cy="285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GİRİŞ</a:t>
            </a:r>
            <a:endParaRPr lang="tr-TR" b="1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Bu bölüm çocukların sanat </a:t>
            </a:r>
            <a:r>
              <a:rPr lang="tr-TR" dirty="0" smtClean="0"/>
              <a:t>etkinliklerindeki fiziksel</a:t>
            </a:r>
            <a:r>
              <a:rPr lang="tr-TR" dirty="0" smtClean="0"/>
              <a:t>, duygusal, algısal, bilişsel, genel gelişimsel ve </a:t>
            </a:r>
            <a:r>
              <a:rPr lang="tr-TR" dirty="0" smtClean="0"/>
              <a:t>bilişsel- gelişimsel </a:t>
            </a:r>
            <a:r>
              <a:rPr lang="tr-TR" dirty="0" smtClean="0"/>
              <a:t>açıklamaları inceler ve kritik eder.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ÇOCUKLARIN SANAT ETKİLERİNİ</a:t>
            </a:r>
            <a:r>
              <a:rPr lang="tr-TR" b="1" dirty="0" smtClean="0">
                <a:solidFill>
                  <a:srgbClr val="FF9900"/>
                </a:solidFill>
              </a:rPr>
              <a:t/>
            </a:r>
            <a:br>
              <a:rPr lang="tr-TR" b="1" dirty="0" smtClean="0">
                <a:solidFill>
                  <a:srgbClr val="FF9900"/>
                </a:solidFill>
              </a:rPr>
            </a:br>
            <a:r>
              <a:rPr lang="tr-TR" b="1" dirty="0" smtClean="0">
                <a:solidFill>
                  <a:srgbClr val="FF9900"/>
                </a:solidFill>
              </a:rPr>
              <a:t>AÇIKLAMA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b="1" dirty="0" smtClean="0"/>
              <a:t>İçerik </a:t>
            </a:r>
            <a:r>
              <a:rPr lang="tr-TR" dirty="0" smtClean="0"/>
              <a:t>konuya ya da temsil edilen nesneye işaret eder</a:t>
            </a:r>
            <a:r>
              <a:rPr lang="tr-TR" dirty="0" smtClean="0"/>
              <a:t>.</a:t>
            </a:r>
          </a:p>
          <a:p>
            <a:r>
              <a:rPr lang="tr-TR" b="1" dirty="0" smtClean="0"/>
              <a:t>Süreç</a:t>
            </a:r>
            <a:r>
              <a:rPr lang="tr-TR" dirty="0" smtClean="0"/>
              <a:t> bir </a:t>
            </a:r>
            <a:r>
              <a:rPr lang="tr-TR" dirty="0" smtClean="0"/>
              <a:t>sanat ürününün </a:t>
            </a:r>
            <a:r>
              <a:rPr lang="tr-TR" dirty="0" smtClean="0"/>
              <a:t>ortaya çıkarılmasında yer alan eylem ve </a:t>
            </a:r>
            <a:r>
              <a:rPr lang="tr-TR" dirty="0" smtClean="0"/>
              <a:t>becerilere işaret </a:t>
            </a:r>
            <a:r>
              <a:rPr lang="tr-TR" dirty="0" smtClean="0"/>
              <a:t>eder -kâğıdın yırtılması ya da kesilmesi, </a:t>
            </a:r>
            <a:r>
              <a:rPr lang="tr-TR" dirty="0" smtClean="0"/>
              <a:t>kilin yuvarlanması</a:t>
            </a:r>
            <a:r>
              <a:rPr lang="tr-TR" dirty="0" smtClean="0"/>
              <a:t>, boyama ya da pastel boyalarla </a:t>
            </a:r>
            <a:r>
              <a:rPr lang="tr-TR" dirty="0" smtClean="0"/>
              <a:t>işaretleme gibi.</a:t>
            </a:r>
          </a:p>
          <a:p>
            <a:r>
              <a:rPr lang="tr-TR" b="1" dirty="0" smtClean="0"/>
              <a:t>Neden</a:t>
            </a:r>
            <a:r>
              <a:rPr lang="tr-TR" dirty="0" smtClean="0"/>
              <a:t> çocuğun sanat etkinliklerindeki sebeplerine </a:t>
            </a:r>
            <a:r>
              <a:rPr lang="tr-TR" dirty="0" smtClean="0"/>
              <a:t>işaret eder.</a:t>
            </a:r>
          </a:p>
          <a:p>
            <a:r>
              <a:rPr lang="tr-TR" b="1" dirty="0" smtClean="0"/>
              <a:t>Ürün</a:t>
            </a:r>
            <a:r>
              <a:rPr lang="tr-TR" dirty="0" smtClean="0"/>
              <a:t>, elde </a:t>
            </a:r>
            <a:r>
              <a:rPr lang="tr-TR" dirty="0" smtClean="0"/>
              <a:t>edilen sonuca </a:t>
            </a:r>
            <a:r>
              <a:rPr lang="tr-TR" dirty="0" smtClean="0"/>
              <a:t>işaret eder</a:t>
            </a:r>
            <a:endParaRPr lang="tr-T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SANATSAL GELİŞİM TEORİLERİ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Sanatsal gelişim teorileri</a:t>
            </a:r>
            <a:r>
              <a:rPr lang="tr-TR" dirty="0" smtClean="0"/>
              <a:t> çocukların neyi, neden ve </a:t>
            </a:r>
            <a:r>
              <a:rPr lang="tr-TR" dirty="0" smtClean="0"/>
              <a:t>nasıl yarattıklarını </a:t>
            </a:r>
            <a:r>
              <a:rPr lang="tr-TR" dirty="0" smtClean="0"/>
              <a:t>açıklamaya çalışır.</a:t>
            </a:r>
            <a:endParaRPr lang="tr-T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fi-FI" b="1" dirty="0" smtClean="0">
                <a:solidFill>
                  <a:srgbClr val="00B0F0"/>
                </a:solidFill>
              </a:rPr>
              <a:t>1. Çocuğun Sanat Gelişiminin </a:t>
            </a:r>
            <a:r>
              <a:rPr lang="fi-FI" b="1" dirty="0" smtClean="0">
                <a:solidFill>
                  <a:srgbClr val="00B0F0"/>
                </a:solidFill>
              </a:rPr>
              <a:t>Fiziksel</a:t>
            </a:r>
            <a:r>
              <a:rPr lang="tr-TR" b="1" dirty="0" smtClean="0">
                <a:solidFill>
                  <a:srgbClr val="00B0F0"/>
                </a:solidFill>
              </a:rPr>
              <a:t> Açıklaması</a:t>
            </a:r>
          </a:p>
          <a:p>
            <a:r>
              <a:rPr lang="tr-TR" sz="2500" dirty="0" smtClean="0"/>
              <a:t>Çocuğun sanat gelişiminin </a:t>
            </a:r>
            <a:r>
              <a:rPr lang="tr-TR" sz="2500" b="1" dirty="0" smtClean="0"/>
              <a:t>fiziksel</a:t>
            </a:r>
            <a:r>
              <a:rPr lang="tr-TR" sz="2500" dirty="0" smtClean="0"/>
              <a:t> açıklaması; </a:t>
            </a:r>
            <a:r>
              <a:rPr lang="tr-TR" sz="2500" dirty="0" smtClean="0"/>
              <a:t>içerik, süreç</a:t>
            </a:r>
            <a:r>
              <a:rPr lang="tr-TR" sz="2500" dirty="0" smtClean="0"/>
              <a:t>, ürün ve stillerinin çocukların fiziksel </a:t>
            </a:r>
            <a:r>
              <a:rPr lang="tr-TR" sz="2500" dirty="0" smtClean="0"/>
              <a:t>gelişimlerinin göstergesi </a:t>
            </a:r>
            <a:r>
              <a:rPr lang="tr-TR" sz="2500" dirty="0" smtClean="0"/>
              <a:t>olduğunu savunur.</a:t>
            </a:r>
            <a:endParaRPr lang="tr-TR" sz="2500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6775" y="2500306"/>
            <a:ext cx="4834117" cy="35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6143644"/>
            <a:ext cx="428239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2. Çocuğun Sanat Gelişiminin </a:t>
            </a:r>
            <a:r>
              <a:rPr lang="tr-TR" b="1" dirty="0" smtClean="0">
                <a:solidFill>
                  <a:srgbClr val="00B0F0"/>
                </a:solidFill>
              </a:rPr>
              <a:t>Duygusal Açıklaması</a:t>
            </a:r>
          </a:p>
          <a:p>
            <a:r>
              <a:rPr lang="tr-TR" sz="2500" dirty="0" smtClean="0"/>
              <a:t>Çocuğun sanat gelişiminin </a:t>
            </a:r>
            <a:r>
              <a:rPr lang="tr-TR" sz="2500" b="1" dirty="0" smtClean="0"/>
              <a:t>duygusal</a:t>
            </a:r>
            <a:r>
              <a:rPr lang="tr-TR" sz="2500" dirty="0" smtClean="0"/>
              <a:t> açıklaması, </a:t>
            </a:r>
            <a:r>
              <a:rPr lang="tr-TR" sz="2500" dirty="0" smtClean="0"/>
              <a:t>çocuğun sanat </a:t>
            </a:r>
            <a:r>
              <a:rPr lang="tr-TR" sz="2500" dirty="0" smtClean="0"/>
              <a:t>etkinliğini içerik ve stilinin duyusal yapıları</a:t>
            </a:r>
            <a:r>
              <a:rPr lang="tr-TR" sz="2500" dirty="0" smtClean="0"/>
              <a:t>, kişilik</a:t>
            </a:r>
            <a:r>
              <a:rPr lang="tr-TR" sz="2500" dirty="0" smtClean="0"/>
              <a:t>, mizaç ve etkin durumlarının göstergesi </a:t>
            </a:r>
            <a:r>
              <a:rPr lang="tr-TR" sz="2500" dirty="0" smtClean="0"/>
              <a:t>olduğunu savunur </a:t>
            </a:r>
            <a:r>
              <a:rPr lang="tr-TR" sz="2500" dirty="0" smtClean="0"/>
              <a:t>(bakınız Resim 5-2).</a:t>
            </a:r>
            <a:endParaRPr lang="tr-TR" sz="2500" dirty="0">
              <a:solidFill>
                <a:srgbClr val="00B0F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557" y="2571744"/>
            <a:ext cx="4565657" cy="35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637</Words>
  <PresentationFormat>Ekran Gösterisi (4:3)</PresentationFormat>
  <Paragraphs>72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1" baseType="lpstr">
      <vt:lpstr>Ofis Teması</vt:lpstr>
      <vt:lpstr>Slayt 1</vt:lpstr>
      <vt:lpstr>ÜNİTE 2 Sanatçı Olarak Küçük Çocuklar: Gelişimsel Bir Bakış</vt:lpstr>
      <vt:lpstr>Slayt 3</vt:lpstr>
      <vt:lpstr>Slayt 4</vt:lpstr>
      <vt:lpstr>GİRİŞ</vt:lpstr>
      <vt:lpstr>ÇOCUKLARIN SANAT ETKİLERİNİ AÇIKLAMA</vt:lpstr>
      <vt:lpstr>SANATSAL GELİŞİM TEORİLERİ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BOYAMA</vt:lpstr>
      <vt:lpstr>Slayt 33</vt:lpstr>
      <vt:lpstr>Slayt 34</vt:lpstr>
      <vt:lpstr>Slayt 35</vt:lpstr>
      <vt:lpstr>Slayt 36</vt:lpstr>
      <vt:lpstr>Slayt 37</vt:lpstr>
      <vt:lpstr>Slayt 38</vt:lpstr>
      <vt:lpstr>ÖZET</vt:lpstr>
      <vt:lpstr>Slayt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Enes Kurt</dc:creator>
  <cp:lastModifiedBy>Enes Kurt</cp:lastModifiedBy>
  <cp:revision>13</cp:revision>
  <dcterms:created xsi:type="dcterms:W3CDTF">2015-05-27T06:02:16Z</dcterms:created>
  <dcterms:modified xsi:type="dcterms:W3CDTF">2015-05-27T11:51:07Z</dcterms:modified>
</cp:coreProperties>
</file>