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6" r:id="rId28"/>
    <p:sldId id="287" r:id="rId29"/>
    <p:sldId id="283" r:id="rId30"/>
    <p:sldId id="288" r:id="rId31"/>
    <p:sldId id="289" r:id="rId32"/>
    <p:sldId id="284" r:id="rId33"/>
    <p:sldId id="285" r:id="rId34"/>
    <p:sldId id="290" r:id="rId35"/>
    <p:sldId id="295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0AE-125F-4EFE-8E77-F85D1E30248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2803-0BB5-492F-994F-CBF31F6F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0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0AE-125F-4EFE-8E77-F85D1E30248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2803-0BB5-492F-994F-CBF31F6F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3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0AE-125F-4EFE-8E77-F85D1E30248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2803-0BB5-492F-994F-CBF31F6F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99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0AE-125F-4EFE-8E77-F85D1E30248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2803-0BB5-492F-994F-CBF31F6F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4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0AE-125F-4EFE-8E77-F85D1E30248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2803-0BB5-492F-994F-CBF31F6F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60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0AE-125F-4EFE-8E77-F85D1E30248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2803-0BB5-492F-994F-CBF31F6F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4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0AE-125F-4EFE-8E77-F85D1E30248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2803-0BB5-492F-994F-CBF31F6F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50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0AE-125F-4EFE-8E77-F85D1E30248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2803-0BB5-492F-994F-CBF31F6F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9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0AE-125F-4EFE-8E77-F85D1E30248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2803-0BB5-492F-994F-CBF31F6F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69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0AE-125F-4EFE-8E77-F85D1E30248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2803-0BB5-492F-994F-CBF31F6F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50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0AE-125F-4EFE-8E77-F85D1E30248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C2803-0BB5-492F-994F-CBF31F6F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7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620AE-125F-4EFE-8E77-F85D1E30248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C2803-0BB5-492F-994F-CBF31F6F5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0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第二十五课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 smtClean="0"/>
              <a:t>司机开着车送我们到医院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61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t="23470" r="35185" b="12736"/>
          <a:stretch/>
        </p:blipFill>
        <p:spPr>
          <a:xfrm>
            <a:off x="685800" y="1524000"/>
            <a:ext cx="8001000" cy="4599497"/>
          </a:xfrm>
        </p:spPr>
      </p:pic>
    </p:spTree>
    <p:extLst>
      <p:ext uri="{BB962C8B-B14F-4D97-AF65-F5344CB8AC3E}">
        <p14:creationId xmlns:p14="http://schemas.microsoft.com/office/powerpoint/2010/main" val="1194517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25658" r="34849" b="12111"/>
          <a:stretch/>
        </p:blipFill>
        <p:spPr>
          <a:xfrm>
            <a:off x="762000" y="1447800"/>
            <a:ext cx="8153400" cy="5000247"/>
          </a:xfrm>
        </p:spPr>
      </p:pic>
    </p:spTree>
    <p:extLst>
      <p:ext uri="{BB962C8B-B14F-4D97-AF65-F5344CB8AC3E}">
        <p14:creationId xmlns:p14="http://schemas.microsoft.com/office/powerpoint/2010/main" val="1228022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1" t="20969" r="33670" b="10546"/>
          <a:stretch/>
        </p:blipFill>
        <p:spPr>
          <a:xfrm>
            <a:off x="533400" y="1447800"/>
            <a:ext cx="8305800" cy="4918508"/>
          </a:xfrm>
        </p:spPr>
      </p:pic>
    </p:spTree>
    <p:extLst>
      <p:ext uri="{BB962C8B-B14F-4D97-AF65-F5344CB8AC3E}">
        <p14:creationId xmlns:p14="http://schemas.microsoft.com/office/powerpoint/2010/main" val="1062155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24095" r="33670" b="11486"/>
          <a:stretch/>
        </p:blipFill>
        <p:spPr>
          <a:xfrm>
            <a:off x="381000" y="1447800"/>
            <a:ext cx="8382000" cy="4876800"/>
          </a:xfrm>
        </p:spPr>
      </p:pic>
    </p:spTree>
    <p:extLst>
      <p:ext uri="{BB962C8B-B14F-4D97-AF65-F5344CB8AC3E}">
        <p14:creationId xmlns:p14="http://schemas.microsoft.com/office/powerpoint/2010/main" val="4208602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27536" r="32155" b="9921"/>
          <a:stretch/>
        </p:blipFill>
        <p:spPr>
          <a:xfrm>
            <a:off x="533400" y="1523999"/>
            <a:ext cx="8305800" cy="4701151"/>
          </a:xfrm>
        </p:spPr>
      </p:pic>
    </p:spTree>
    <p:extLst>
      <p:ext uri="{BB962C8B-B14F-4D97-AF65-F5344CB8AC3E}">
        <p14:creationId xmlns:p14="http://schemas.microsoft.com/office/powerpoint/2010/main" val="2484310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23157" r="33333" b="14613"/>
          <a:stretch/>
        </p:blipFill>
        <p:spPr>
          <a:xfrm>
            <a:off x="381000" y="1585997"/>
            <a:ext cx="8610600" cy="5272003"/>
          </a:xfrm>
        </p:spPr>
      </p:pic>
    </p:spTree>
    <p:extLst>
      <p:ext uri="{BB962C8B-B14F-4D97-AF65-F5344CB8AC3E}">
        <p14:creationId xmlns:p14="http://schemas.microsoft.com/office/powerpoint/2010/main" val="2930388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9" t="22218" r="32323" b="10235"/>
          <a:stretch/>
        </p:blipFill>
        <p:spPr>
          <a:xfrm>
            <a:off x="533400" y="1476142"/>
            <a:ext cx="8229600" cy="4848458"/>
          </a:xfrm>
        </p:spPr>
      </p:pic>
    </p:spTree>
    <p:extLst>
      <p:ext uri="{BB962C8B-B14F-4D97-AF65-F5344CB8AC3E}">
        <p14:creationId xmlns:p14="http://schemas.microsoft.com/office/powerpoint/2010/main" val="2274619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1" t="26597" r="36196" b="13362"/>
          <a:stretch/>
        </p:blipFill>
        <p:spPr>
          <a:xfrm>
            <a:off x="457200" y="1681994"/>
            <a:ext cx="8382000" cy="4968815"/>
          </a:xfrm>
        </p:spPr>
      </p:pic>
    </p:spTree>
    <p:extLst>
      <p:ext uri="{BB962C8B-B14F-4D97-AF65-F5344CB8AC3E}">
        <p14:creationId xmlns:p14="http://schemas.microsoft.com/office/powerpoint/2010/main" val="1876758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27535" r="34007" b="10235"/>
          <a:stretch/>
        </p:blipFill>
        <p:spPr>
          <a:xfrm>
            <a:off x="420196" y="1752600"/>
            <a:ext cx="8114204" cy="4572000"/>
          </a:xfrm>
        </p:spPr>
      </p:pic>
    </p:spTree>
    <p:extLst>
      <p:ext uri="{BB962C8B-B14F-4D97-AF65-F5344CB8AC3E}">
        <p14:creationId xmlns:p14="http://schemas.microsoft.com/office/powerpoint/2010/main" val="3275572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31600" r="34175" b="12737"/>
          <a:stretch/>
        </p:blipFill>
        <p:spPr>
          <a:xfrm>
            <a:off x="457200" y="1371600"/>
            <a:ext cx="8229600" cy="5231674"/>
          </a:xfrm>
        </p:spPr>
      </p:pic>
    </p:spTree>
    <p:extLst>
      <p:ext uri="{BB962C8B-B14F-4D97-AF65-F5344CB8AC3E}">
        <p14:creationId xmlns:p14="http://schemas.microsoft.com/office/powerpoint/2010/main" val="486436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着</a:t>
            </a:r>
            <a:r>
              <a:rPr lang="en-US" dirty="0" err="1"/>
              <a:t>zhe</a:t>
            </a:r>
            <a:endParaRPr lang="en-US" dirty="0"/>
          </a:p>
        </p:txBody>
      </p:sp>
      <p:pic>
        <p:nvPicPr>
          <p:cNvPr id="6" name="İçerik Yer Tutucusu 5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 t="22219" r="35690" b="16489"/>
          <a:stretch/>
        </p:blipFill>
        <p:spPr>
          <a:xfrm>
            <a:off x="990600" y="1752600"/>
            <a:ext cx="6858000" cy="4254595"/>
          </a:xfrm>
        </p:spPr>
      </p:pic>
    </p:spTree>
    <p:extLst>
      <p:ext uri="{BB962C8B-B14F-4D97-AF65-F5344CB8AC3E}">
        <p14:creationId xmlns:p14="http://schemas.microsoft.com/office/powerpoint/2010/main" val="1112954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0" t="20343" r="34680" b="11173"/>
          <a:stretch/>
        </p:blipFill>
        <p:spPr>
          <a:xfrm>
            <a:off x="533400" y="1371600"/>
            <a:ext cx="8229600" cy="5152724"/>
          </a:xfrm>
        </p:spPr>
      </p:pic>
    </p:spTree>
    <p:extLst>
      <p:ext uri="{BB962C8B-B14F-4D97-AF65-F5344CB8AC3E}">
        <p14:creationId xmlns:p14="http://schemas.microsoft.com/office/powerpoint/2010/main" val="1919265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23470" r="32155" b="10547"/>
          <a:stretch/>
        </p:blipFill>
        <p:spPr>
          <a:xfrm>
            <a:off x="609600" y="1524000"/>
            <a:ext cx="8229600" cy="4711683"/>
          </a:xfrm>
        </p:spPr>
      </p:pic>
    </p:spTree>
    <p:extLst>
      <p:ext uri="{BB962C8B-B14F-4D97-AF65-F5344CB8AC3E}">
        <p14:creationId xmlns:p14="http://schemas.microsoft.com/office/powerpoint/2010/main" val="2018475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 t="27847" r="32155" b="14926"/>
          <a:stretch/>
        </p:blipFill>
        <p:spPr>
          <a:xfrm>
            <a:off x="457200" y="1524000"/>
            <a:ext cx="8305800" cy="5100540"/>
          </a:xfrm>
        </p:spPr>
      </p:pic>
    </p:spTree>
    <p:extLst>
      <p:ext uri="{BB962C8B-B14F-4D97-AF65-F5344CB8AC3E}">
        <p14:creationId xmlns:p14="http://schemas.microsoft.com/office/powerpoint/2010/main" val="1808631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t="23157" r="32323" b="8984"/>
          <a:stretch/>
        </p:blipFill>
        <p:spPr>
          <a:xfrm>
            <a:off x="381000" y="1524000"/>
            <a:ext cx="8382000" cy="4648200"/>
          </a:xfrm>
        </p:spPr>
      </p:pic>
    </p:spTree>
    <p:extLst>
      <p:ext uri="{BB962C8B-B14F-4D97-AF65-F5344CB8AC3E}">
        <p14:creationId xmlns:p14="http://schemas.microsoft.com/office/powerpoint/2010/main" val="3570076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20655" r="32323" b="9296"/>
          <a:stretch/>
        </p:blipFill>
        <p:spPr>
          <a:xfrm>
            <a:off x="533400" y="1578452"/>
            <a:ext cx="8305800" cy="4536557"/>
          </a:xfrm>
        </p:spPr>
      </p:pic>
    </p:spTree>
    <p:extLst>
      <p:ext uri="{BB962C8B-B14F-4D97-AF65-F5344CB8AC3E}">
        <p14:creationId xmlns:p14="http://schemas.microsoft.com/office/powerpoint/2010/main" val="3497487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9" t="21906" r="31818" b="10235"/>
          <a:stretch/>
        </p:blipFill>
        <p:spPr>
          <a:xfrm>
            <a:off x="457200" y="1411775"/>
            <a:ext cx="8458200" cy="5263862"/>
          </a:xfrm>
        </p:spPr>
      </p:pic>
    </p:spTree>
    <p:extLst>
      <p:ext uri="{BB962C8B-B14F-4D97-AF65-F5344CB8AC3E}">
        <p14:creationId xmlns:p14="http://schemas.microsoft.com/office/powerpoint/2010/main" val="2688546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 t="22531" r="32323" b="11173"/>
          <a:stretch/>
        </p:blipFill>
        <p:spPr>
          <a:xfrm>
            <a:off x="457200" y="1371600"/>
            <a:ext cx="8305800" cy="4999112"/>
          </a:xfrm>
        </p:spPr>
      </p:pic>
    </p:spTree>
    <p:extLst>
      <p:ext uri="{BB962C8B-B14F-4D97-AF65-F5344CB8AC3E}">
        <p14:creationId xmlns:p14="http://schemas.microsoft.com/office/powerpoint/2010/main" val="3890577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26598" r="31986" b="8358"/>
          <a:stretch/>
        </p:blipFill>
        <p:spPr>
          <a:xfrm>
            <a:off x="685800" y="1447800"/>
            <a:ext cx="8153400" cy="5175381"/>
          </a:xfrm>
        </p:spPr>
      </p:pic>
    </p:spTree>
    <p:extLst>
      <p:ext uri="{BB962C8B-B14F-4D97-AF65-F5344CB8AC3E}">
        <p14:creationId xmlns:p14="http://schemas.microsoft.com/office/powerpoint/2010/main" val="3648912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18466" r="32492" b="13049"/>
          <a:stretch/>
        </p:blipFill>
        <p:spPr>
          <a:xfrm>
            <a:off x="304800" y="1219200"/>
            <a:ext cx="8614586" cy="5287379"/>
          </a:xfrm>
        </p:spPr>
      </p:pic>
    </p:spTree>
    <p:extLst>
      <p:ext uri="{BB962C8B-B14F-4D97-AF65-F5344CB8AC3E}">
        <p14:creationId xmlns:p14="http://schemas.microsoft.com/office/powerpoint/2010/main" val="2944500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0" t="20030" r="33502" b="10548"/>
          <a:stretch/>
        </p:blipFill>
        <p:spPr>
          <a:xfrm>
            <a:off x="685800" y="1676400"/>
            <a:ext cx="8153400" cy="4465270"/>
          </a:xfrm>
        </p:spPr>
      </p:pic>
    </p:spTree>
    <p:extLst>
      <p:ext uri="{BB962C8B-B14F-4D97-AF65-F5344CB8AC3E}">
        <p14:creationId xmlns:p14="http://schemas.microsoft.com/office/powerpoint/2010/main" val="348995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着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.</a:t>
            </a:r>
            <a:r>
              <a:rPr lang="zh-CN" altLang="en-US" dirty="0"/>
              <a:t>表示动作的持续</a:t>
            </a:r>
            <a:r>
              <a:rPr lang="zh-CN" altLang="en-US" dirty="0" smtClean="0"/>
              <a:t>：他</a:t>
            </a:r>
            <a:r>
              <a:rPr lang="zh-CN" altLang="en-US" dirty="0"/>
              <a:t>们正谈～话呢。</a:t>
            </a:r>
          </a:p>
          <a:p>
            <a:r>
              <a:rPr lang="en-US" altLang="zh-CN" dirty="0" smtClean="0"/>
              <a:t>.</a:t>
            </a:r>
            <a:r>
              <a:rPr lang="zh-CN" altLang="en-US" dirty="0"/>
              <a:t>表示状态的持续</a:t>
            </a:r>
            <a:r>
              <a:rPr lang="zh-CN" altLang="en-US" dirty="0" smtClean="0"/>
              <a:t>：茶</a:t>
            </a:r>
            <a:r>
              <a:rPr lang="zh-CN" altLang="en-US" dirty="0"/>
              <a:t>几上放～一瓶花。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519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25033" r="32997" b="11798"/>
          <a:stretch/>
        </p:blipFill>
        <p:spPr>
          <a:xfrm>
            <a:off x="457200" y="1674663"/>
            <a:ext cx="8001000" cy="4505092"/>
          </a:xfrm>
        </p:spPr>
      </p:pic>
    </p:spTree>
    <p:extLst>
      <p:ext uri="{BB962C8B-B14F-4D97-AF65-F5344CB8AC3E}">
        <p14:creationId xmlns:p14="http://schemas.microsoft.com/office/powerpoint/2010/main" val="317382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t="27221" r="32996" b="10861"/>
          <a:stretch/>
        </p:blipFill>
        <p:spPr>
          <a:xfrm>
            <a:off x="661238" y="1676400"/>
            <a:ext cx="8025562" cy="4550101"/>
          </a:xfrm>
        </p:spPr>
      </p:pic>
    </p:spTree>
    <p:extLst>
      <p:ext uri="{BB962C8B-B14F-4D97-AF65-F5344CB8AC3E}">
        <p14:creationId xmlns:p14="http://schemas.microsoft.com/office/powerpoint/2010/main" val="3016773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t="31288" r="32492" b="9610"/>
          <a:stretch/>
        </p:blipFill>
        <p:spPr>
          <a:xfrm>
            <a:off x="762000" y="1689806"/>
            <a:ext cx="7848600" cy="4340268"/>
          </a:xfrm>
        </p:spPr>
      </p:pic>
    </p:spTree>
    <p:extLst>
      <p:ext uri="{BB962C8B-B14F-4D97-AF65-F5344CB8AC3E}">
        <p14:creationId xmlns:p14="http://schemas.microsoft.com/office/powerpoint/2010/main" val="2669621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t="20968" r="30471" b="11485"/>
          <a:stretch/>
        </p:blipFill>
        <p:spPr>
          <a:xfrm>
            <a:off x="533400" y="1421646"/>
            <a:ext cx="8382000" cy="4982547"/>
          </a:xfrm>
        </p:spPr>
      </p:pic>
    </p:spTree>
    <p:extLst>
      <p:ext uri="{BB962C8B-B14F-4D97-AF65-F5344CB8AC3E}">
        <p14:creationId xmlns:p14="http://schemas.microsoft.com/office/powerpoint/2010/main" val="954840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26597" r="33334" b="9922"/>
          <a:stretch/>
        </p:blipFill>
        <p:spPr>
          <a:xfrm>
            <a:off x="253750" y="1600201"/>
            <a:ext cx="8356850" cy="4849890"/>
          </a:xfrm>
        </p:spPr>
      </p:pic>
    </p:spTree>
    <p:extLst>
      <p:ext uri="{BB962C8B-B14F-4D97-AF65-F5344CB8AC3E}">
        <p14:creationId xmlns:p14="http://schemas.microsoft.com/office/powerpoint/2010/main" val="2145149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补充生词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zh-CN" altLang="en-US" dirty="0" smtClean="0"/>
              <a:t>型号 </a:t>
            </a:r>
            <a:r>
              <a:rPr lang="en-US" dirty="0" err="1"/>
              <a:t>xíng</a:t>
            </a:r>
            <a:r>
              <a:rPr lang="en-US" dirty="0"/>
              <a:t> </a:t>
            </a:r>
            <a:r>
              <a:rPr lang="en-US" dirty="0" err="1" smtClean="0"/>
              <a:t>hào</a:t>
            </a:r>
            <a:r>
              <a:rPr lang="en-US" dirty="0" smtClean="0"/>
              <a:t>   </a:t>
            </a:r>
            <a:r>
              <a:rPr lang="zh-CN" altLang="en-US" dirty="0" smtClean="0"/>
              <a:t>（</a:t>
            </a:r>
            <a:r>
              <a:rPr lang="en-US" dirty="0" smtClean="0"/>
              <a:t>model</a:t>
            </a:r>
            <a:r>
              <a:rPr lang="en-US" dirty="0"/>
              <a:t> </a:t>
            </a:r>
            <a:r>
              <a:rPr lang="en-US" dirty="0" smtClean="0"/>
              <a:t> 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补 </a:t>
            </a:r>
            <a:r>
              <a:rPr lang="en-US" dirty="0" err="1" smtClean="0"/>
              <a:t>bǔ</a:t>
            </a:r>
            <a:r>
              <a:rPr lang="en-US" dirty="0"/>
              <a:t> </a:t>
            </a:r>
            <a:r>
              <a:rPr lang="en-US" dirty="0" smtClean="0"/>
              <a:t> </a:t>
            </a:r>
            <a:r>
              <a:rPr lang="zh-CN" altLang="en-US" dirty="0"/>
              <a:t>（</a:t>
            </a:r>
            <a:r>
              <a:rPr lang="en-US" dirty="0" smtClean="0"/>
              <a:t> </a:t>
            </a:r>
            <a:r>
              <a:rPr lang="en-US" dirty="0"/>
              <a:t>mend, patch, fix</a:t>
            </a:r>
            <a:r>
              <a:rPr lang="en-US" dirty="0" smtClean="0"/>
              <a:t>,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/>
              <a:t>补</a:t>
            </a:r>
            <a:r>
              <a:rPr lang="zh-CN" altLang="en-US" dirty="0" smtClean="0"/>
              <a:t>充  </a:t>
            </a:r>
            <a:r>
              <a:rPr lang="en-US" dirty="0" err="1"/>
              <a:t>bǔ</a:t>
            </a:r>
            <a:r>
              <a:rPr lang="en-US" dirty="0"/>
              <a:t> </a:t>
            </a:r>
            <a:r>
              <a:rPr lang="en-US" dirty="0" err="1" smtClean="0"/>
              <a:t>chōng</a:t>
            </a:r>
            <a:r>
              <a:rPr lang="en-US" dirty="0" smtClean="0"/>
              <a:t> </a:t>
            </a:r>
            <a:r>
              <a:rPr lang="zh-CN" altLang="en-US" dirty="0"/>
              <a:t> </a:t>
            </a:r>
            <a:r>
              <a:rPr lang="zh-CN" altLang="en-US" dirty="0" smtClean="0"/>
              <a:t> （ </a:t>
            </a:r>
            <a:r>
              <a:rPr lang="en-US" dirty="0" smtClean="0"/>
              <a:t>complement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/>
              <a:t>信用</a:t>
            </a:r>
            <a:r>
              <a:rPr lang="zh-CN" altLang="en-US" dirty="0" smtClean="0"/>
              <a:t>卡  </a:t>
            </a:r>
            <a:r>
              <a:rPr lang="en-US" dirty="0"/>
              <a:t> </a:t>
            </a:r>
            <a:r>
              <a:rPr lang="en-US" dirty="0" err="1"/>
              <a:t>xìn</a:t>
            </a:r>
            <a:r>
              <a:rPr lang="en-US" dirty="0"/>
              <a:t> </a:t>
            </a:r>
            <a:r>
              <a:rPr lang="en-US" dirty="0" err="1"/>
              <a:t>yòng</a:t>
            </a:r>
            <a:r>
              <a:rPr lang="en-US" dirty="0"/>
              <a:t> </a:t>
            </a:r>
            <a:r>
              <a:rPr lang="en-US" dirty="0" err="1"/>
              <a:t>kǎ</a:t>
            </a:r>
            <a:r>
              <a:rPr lang="en-US" dirty="0"/>
              <a:t> </a:t>
            </a:r>
            <a:endParaRPr lang="en-US" dirty="0" smtClean="0"/>
          </a:p>
          <a:p>
            <a:r>
              <a:rPr lang="zh-CN" altLang="en-US" dirty="0"/>
              <a:t>挂</a:t>
            </a:r>
            <a:r>
              <a:rPr lang="zh-CN" altLang="en-US" dirty="0" smtClean="0"/>
              <a:t>失  </a:t>
            </a:r>
            <a:r>
              <a:rPr lang="en-US" dirty="0"/>
              <a:t> </a:t>
            </a:r>
            <a:r>
              <a:rPr lang="en-US" dirty="0" err="1"/>
              <a:t>guà</a:t>
            </a:r>
            <a:r>
              <a:rPr lang="en-US" dirty="0"/>
              <a:t> </a:t>
            </a:r>
            <a:r>
              <a:rPr lang="en-US" dirty="0" err="1" smtClean="0"/>
              <a:t>shī</a:t>
            </a:r>
            <a:r>
              <a:rPr lang="en-US" dirty="0" smtClean="0"/>
              <a:t> </a:t>
            </a:r>
            <a:r>
              <a:rPr lang="zh-CN" altLang="en-US" dirty="0" smtClean="0"/>
              <a:t>（</a:t>
            </a:r>
            <a:r>
              <a:rPr lang="en-US" dirty="0" smtClean="0"/>
              <a:t> </a:t>
            </a:r>
            <a:r>
              <a:rPr lang="en-US" dirty="0"/>
              <a:t>to report the loss of </a:t>
            </a:r>
            <a:r>
              <a:rPr lang="en-US" dirty="0" smtClean="0"/>
              <a:t>something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b="1" dirty="0"/>
              <a:t>项</a:t>
            </a:r>
            <a:r>
              <a:rPr lang="zh-CN" altLang="en-US" b="1" dirty="0" smtClean="0"/>
              <a:t>链  </a:t>
            </a:r>
            <a:r>
              <a:rPr lang="en-US" dirty="0" err="1"/>
              <a:t>xiàng</a:t>
            </a:r>
            <a:r>
              <a:rPr lang="en-US" dirty="0"/>
              <a:t> </a:t>
            </a:r>
            <a:r>
              <a:rPr lang="en-US" dirty="0" err="1" smtClean="0"/>
              <a:t>liàn</a:t>
            </a:r>
            <a:r>
              <a:rPr lang="en-US" dirty="0" smtClean="0"/>
              <a:t>  </a:t>
            </a:r>
            <a:r>
              <a:rPr lang="zh-CN" altLang="en-US" dirty="0" smtClean="0"/>
              <a:t>（</a:t>
            </a:r>
            <a:r>
              <a:rPr lang="en-US" dirty="0" smtClean="0"/>
              <a:t>necklace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/>
              <a:t>警</a:t>
            </a:r>
            <a:r>
              <a:rPr lang="zh-CN" altLang="en-US" dirty="0" smtClean="0"/>
              <a:t>车 </a:t>
            </a:r>
            <a:r>
              <a:rPr lang="en-US" dirty="0" err="1"/>
              <a:t>jǐng</a:t>
            </a:r>
            <a:r>
              <a:rPr lang="en-US" dirty="0"/>
              <a:t> </a:t>
            </a:r>
            <a:r>
              <a:rPr lang="en-US" dirty="0" err="1" smtClean="0"/>
              <a:t>chē</a:t>
            </a:r>
            <a:endParaRPr lang="en-US" dirty="0" smtClean="0"/>
          </a:p>
          <a:p>
            <a:r>
              <a:rPr lang="zh-CN" altLang="en-US" b="1" dirty="0"/>
              <a:t>突</a:t>
            </a:r>
            <a:r>
              <a:rPr lang="zh-CN" altLang="en-US" b="1" dirty="0" smtClean="0"/>
              <a:t>然 </a:t>
            </a:r>
            <a:r>
              <a:rPr lang="en-US" dirty="0" err="1"/>
              <a:t>tū</a:t>
            </a:r>
            <a:r>
              <a:rPr lang="en-US" dirty="0"/>
              <a:t> </a:t>
            </a:r>
            <a:r>
              <a:rPr lang="en-US" dirty="0" err="1" smtClean="0"/>
              <a:t>rán</a:t>
            </a:r>
            <a:r>
              <a:rPr lang="en-US" dirty="0" smtClean="0"/>
              <a:t>  </a:t>
            </a:r>
            <a:r>
              <a:rPr lang="zh-CN" altLang="en-US" dirty="0" smtClean="0"/>
              <a:t>：在</a:t>
            </a:r>
            <a:r>
              <a:rPr lang="zh-CN" altLang="en-US" dirty="0"/>
              <a:t>短促的时间里发生，出乎意</a:t>
            </a:r>
            <a:r>
              <a:rPr lang="zh-CN" altLang="en-US" dirty="0" smtClean="0"/>
              <a:t>外。</a:t>
            </a:r>
            <a:endParaRPr lang="en-US" dirty="0" smtClean="0"/>
          </a:p>
          <a:p>
            <a:r>
              <a:rPr lang="zh-CN" altLang="en-US" b="1" dirty="0" smtClean="0"/>
              <a:t>刀  </a:t>
            </a:r>
            <a:r>
              <a:rPr lang="en-US" dirty="0" err="1" smtClean="0"/>
              <a:t>dāo</a:t>
            </a:r>
            <a:endParaRPr lang="en-US" dirty="0" smtClean="0"/>
          </a:p>
          <a:p>
            <a:r>
              <a:rPr lang="zh-CN" altLang="en-US" b="1" dirty="0"/>
              <a:t>警</a:t>
            </a:r>
            <a:r>
              <a:rPr lang="zh-CN" altLang="en-US" b="1" dirty="0" smtClean="0"/>
              <a:t>察 </a:t>
            </a:r>
            <a:r>
              <a:rPr lang="en-US" dirty="0" err="1"/>
              <a:t>jǐng</a:t>
            </a:r>
            <a:r>
              <a:rPr lang="en-US" dirty="0"/>
              <a:t> </a:t>
            </a:r>
            <a:r>
              <a:rPr lang="en-US" dirty="0" err="1"/>
              <a:t>chá</a:t>
            </a:r>
            <a:r>
              <a:rPr lang="en-US" dirty="0"/>
              <a:t> </a:t>
            </a:r>
            <a:endParaRPr lang="en-US" b="1" dirty="0"/>
          </a:p>
          <a:p>
            <a:r>
              <a:rPr lang="zh-CN" altLang="en-US" b="1" dirty="0" smtClean="0"/>
              <a:t>吓 </a:t>
            </a:r>
            <a:r>
              <a:rPr lang="en-US" dirty="0" err="1" smtClean="0"/>
              <a:t>xià</a:t>
            </a:r>
            <a:r>
              <a:rPr lang="en-US" dirty="0" smtClean="0"/>
              <a:t> </a:t>
            </a:r>
            <a:r>
              <a:rPr lang="zh-CN" altLang="en-US" dirty="0" smtClean="0"/>
              <a:t>：</a:t>
            </a:r>
            <a:r>
              <a:rPr lang="zh-CN" altLang="en-US" dirty="0"/>
              <a:t>使害</a:t>
            </a:r>
            <a:r>
              <a:rPr lang="zh-CN" altLang="en-US" dirty="0" smtClean="0"/>
              <a:t>怕、 </a:t>
            </a:r>
            <a:r>
              <a:rPr lang="zh-CN" altLang="en-US" dirty="0"/>
              <a:t>～了一</a:t>
            </a:r>
            <a:r>
              <a:rPr lang="zh-CN" altLang="en-US" dirty="0" smtClean="0"/>
              <a:t>跳。</a:t>
            </a:r>
            <a:endParaRPr lang="en-US" altLang="zh-CN" dirty="0" smtClean="0"/>
          </a:p>
          <a:p>
            <a:r>
              <a:rPr lang="zh-CN" altLang="en-US" b="1" dirty="0" smtClean="0"/>
              <a:t>掉 </a:t>
            </a:r>
            <a:r>
              <a:rPr lang="en-US" dirty="0" err="1" smtClean="0"/>
              <a:t>diào</a:t>
            </a:r>
            <a:r>
              <a:rPr lang="en-US" dirty="0" smtClean="0"/>
              <a:t> </a:t>
            </a:r>
            <a:r>
              <a:rPr lang="zh-CN" altLang="en-US" dirty="0" smtClean="0"/>
              <a:t>：</a:t>
            </a:r>
            <a:r>
              <a:rPr lang="zh-CN" altLang="en-US" dirty="0"/>
              <a:t>～</a:t>
            </a:r>
            <a:r>
              <a:rPr lang="zh-CN" altLang="en-US" dirty="0" smtClean="0"/>
              <a:t>泪、</a:t>
            </a:r>
            <a:r>
              <a:rPr lang="zh-CN" altLang="en-US" dirty="0"/>
              <a:t>～</a:t>
            </a:r>
            <a:r>
              <a:rPr lang="zh-CN" altLang="en-US" dirty="0" smtClean="0"/>
              <a:t>色、</a:t>
            </a:r>
            <a:r>
              <a:rPr lang="zh-CN" altLang="en-US" dirty="0"/>
              <a:t>～</a:t>
            </a:r>
            <a:r>
              <a:rPr lang="zh-CN" altLang="en-US" dirty="0" smtClean="0"/>
              <a:t>头、</a:t>
            </a:r>
            <a:endParaRPr lang="en-US" altLang="zh-CN" dirty="0" smtClean="0"/>
          </a:p>
          <a:p>
            <a:pPr marL="0" indent="0">
              <a:buNone/>
            </a:pPr>
            <a:r>
              <a:rPr lang="zh-CN" altLang="en-US" dirty="0" smtClean="0"/>
              <a:t>      用</a:t>
            </a:r>
            <a:r>
              <a:rPr lang="zh-CN" altLang="en-US" dirty="0"/>
              <a:t>在动词后表示动作完成：改～。戒～。</a:t>
            </a:r>
            <a:endParaRPr lang="en-US" b="1" dirty="0"/>
          </a:p>
          <a:p>
            <a:endParaRPr lang="en-US" b="1" dirty="0"/>
          </a:p>
          <a:p>
            <a:endParaRPr lang="en-US" dirty="0" smtClean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61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23470" r="35185" b="24307"/>
          <a:stretch/>
        </p:blipFill>
        <p:spPr>
          <a:xfrm>
            <a:off x="609600" y="1524000"/>
            <a:ext cx="8077200" cy="4782816"/>
          </a:xfrm>
        </p:spPr>
      </p:pic>
    </p:spTree>
    <p:extLst>
      <p:ext uri="{BB962C8B-B14F-4D97-AF65-F5344CB8AC3E}">
        <p14:creationId xmlns:p14="http://schemas.microsoft.com/office/powerpoint/2010/main" val="1644711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课后练习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59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阅读与复述</a:t>
            </a:r>
            <a:endParaRPr lang="en-US" dirty="0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t="28786" r="35353" b="18678"/>
          <a:stretch/>
        </p:blipFill>
        <p:spPr>
          <a:xfrm>
            <a:off x="381000" y="1752600"/>
            <a:ext cx="8610600" cy="4396022"/>
          </a:xfrm>
        </p:spPr>
      </p:pic>
    </p:spTree>
    <p:extLst>
      <p:ext uri="{BB962C8B-B14F-4D97-AF65-F5344CB8AC3E}">
        <p14:creationId xmlns:p14="http://schemas.microsoft.com/office/powerpoint/2010/main" val="417560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zh-CN" altLang="en-US" dirty="0" smtClean="0"/>
              <a:t>着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/>
          </a:bodyPr>
          <a:lstStyle/>
          <a:p>
            <a:r>
              <a:rPr lang="en-US" altLang="zh-CN" dirty="0"/>
              <a:t>[ </a:t>
            </a:r>
            <a:r>
              <a:rPr lang="en-US" altLang="zh-CN" dirty="0" err="1"/>
              <a:t>zhuó</a:t>
            </a:r>
            <a:r>
              <a:rPr lang="en-US" altLang="zh-CN" dirty="0"/>
              <a:t> ]1.</a:t>
            </a:r>
            <a:r>
              <a:rPr lang="zh-CN" altLang="en-US" dirty="0"/>
              <a:t>穿（衣）：穿～。吃～不尽。</a:t>
            </a:r>
          </a:p>
          <a:p>
            <a:endParaRPr lang="zh-CN" altLang="en-US" dirty="0" smtClean="0"/>
          </a:p>
          <a:p>
            <a:r>
              <a:rPr lang="en-US" altLang="zh-CN" dirty="0" smtClean="0"/>
              <a:t>[ </a:t>
            </a:r>
            <a:r>
              <a:rPr lang="en-US" altLang="zh-CN" dirty="0" err="1" smtClean="0"/>
              <a:t>zháo</a:t>
            </a:r>
            <a:r>
              <a:rPr lang="en-US" altLang="zh-CN" dirty="0" smtClean="0"/>
              <a:t> ]1.</a:t>
            </a:r>
            <a:r>
              <a:rPr lang="zh-CN" altLang="en-US" dirty="0" smtClean="0"/>
              <a:t>接触；挨上：上不～天，下不～地。</a:t>
            </a:r>
          </a:p>
          <a:p>
            <a:r>
              <a:rPr lang="en-US" altLang="zh-CN" dirty="0" smtClean="0"/>
              <a:t>2</a:t>
            </a:r>
            <a:r>
              <a:rPr lang="en-US" altLang="zh-CN" dirty="0"/>
              <a:t>.</a:t>
            </a:r>
            <a:r>
              <a:rPr lang="zh-CN" altLang="en-US" dirty="0"/>
              <a:t>感受；受到：～风。～凉。</a:t>
            </a:r>
          </a:p>
          <a:p>
            <a:r>
              <a:rPr lang="en-US" altLang="zh-CN" dirty="0"/>
              <a:t>3.</a:t>
            </a:r>
            <a:r>
              <a:rPr lang="zh-CN" altLang="en-US" dirty="0"/>
              <a:t>燃烧，也指灯发光（跟“灭”相对）：炉子～得很旺。天黑了，路灯都～了。</a:t>
            </a:r>
          </a:p>
          <a:p>
            <a:r>
              <a:rPr lang="en-US" altLang="zh-CN" dirty="0"/>
              <a:t>4.</a:t>
            </a:r>
            <a:r>
              <a:rPr lang="zh-CN" altLang="en-US" dirty="0"/>
              <a:t>用在动词后，表示已经达到目的或有了结果：睡～了。打～了。猜～</a:t>
            </a:r>
            <a:r>
              <a:rPr lang="zh-CN" altLang="en-US"/>
              <a:t>了</a:t>
            </a:r>
            <a:r>
              <a:rPr lang="zh-CN" altLang="en-US" smtClean="0"/>
              <a:t>。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7741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0" t="26284" r="36027" b="11486"/>
          <a:stretch/>
        </p:blipFill>
        <p:spPr>
          <a:xfrm>
            <a:off x="914400" y="1447800"/>
            <a:ext cx="7620000" cy="4710391"/>
          </a:xfrm>
        </p:spPr>
      </p:pic>
    </p:spTree>
    <p:extLst>
      <p:ext uri="{BB962C8B-B14F-4D97-AF65-F5344CB8AC3E}">
        <p14:creationId xmlns:p14="http://schemas.microsoft.com/office/powerpoint/2010/main" val="2456050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0968" r="34344" b="11485"/>
          <a:stretch/>
        </p:blipFill>
        <p:spPr>
          <a:xfrm>
            <a:off x="533400" y="1524000"/>
            <a:ext cx="8305800" cy="4792631"/>
          </a:xfrm>
        </p:spPr>
      </p:pic>
    </p:spTree>
    <p:extLst>
      <p:ext uri="{BB962C8B-B14F-4D97-AF65-F5344CB8AC3E}">
        <p14:creationId xmlns:p14="http://schemas.microsoft.com/office/powerpoint/2010/main" val="3823157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2" t="25658" r="34512" b="16802"/>
          <a:stretch/>
        </p:blipFill>
        <p:spPr>
          <a:xfrm>
            <a:off x="609600" y="1371600"/>
            <a:ext cx="8305800" cy="4648325"/>
          </a:xfrm>
        </p:spPr>
      </p:pic>
    </p:spTree>
    <p:extLst>
      <p:ext uri="{BB962C8B-B14F-4D97-AF65-F5344CB8AC3E}">
        <p14:creationId xmlns:p14="http://schemas.microsoft.com/office/powerpoint/2010/main" val="2807289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重 </a:t>
            </a:r>
            <a:endParaRPr lang="en-US" dirty="0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28786" r="32997" b="6169"/>
          <a:stretch/>
        </p:blipFill>
        <p:spPr>
          <a:xfrm>
            <a:off x="685800" y="1600200"/>
            <a:ext cx="7772400" cy="4518417"/>
          </a:xfrm>
        </p:spPr>
      </p:pic>
    </p:spTree>
    <p:extLst>
      <p:ext uri="{BB962C8B-B14F-4D97-AF65-F5344CB8AC3E}">
        <p14:creationId xmlns:p14="http://schemas.microsoft.com/office/powerpoint/2010/main" val="962828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İçerik Yer Tutucusu 3" descr="[图文]新实用汉语第二册 - 百度文库 - Google Chrom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3" t="31912" r="34512" b="8359"/>
          <a:stretch/>
        </p:blipFill>
        <p:spPr>
          <a:xfrm>
            <a:off x="609600" y="1600200"/>
            <a:ext cx="8153400" cy="4558974"/>
          </a:xfrm>
        </p:spPr>
      </p:pic>
    </p:spTree>
    <p:extLst>
      <p:ext uri="{BB962C8B-B14F-4D97-AF65-F5344CB8AC3E}">
        <p14:creationId xmlns:p14="http://schemas.microsoft.com/office/powerpoint/2010/main" val="4087067791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196</Words>
  <Application>Microsoft Office PowerPoint</Application>
  <PresentationFormat>Ekran Gösterisi (4:3)</PresentationFormat>
  <Paragraphs>36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39" baseType="lpstr">
      <vt:lpstr>Ofis Teması</vt:lpstr>
      <vt:lpstr>第二十五课</vt:lpstr>
      <vt:lpstr>着zhe</vt:lpstr>
      <vt:lpstr>着</vt:lpstr>
      <vt:lpstr>着</vt:lpstr>
      <vt:lpstr>PowerPoint Sunusu</vt:lpstr>
      <vt:lpstr>PowerPoint Sunusu</vt:lpstr>
      <vt:lpstr>PowerPoint Sunusu</vt:lpstr>
      <vt:lpstr>重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补充生词</vt:lpstr>
      <vt:lpstr>PowerPoint Sunusu</vt:lpstr>
      <vt:lpstr>PowerPoint Sunusu</vt:lpstr>
      <vt:lpstr>阅读与复述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第二十五课</dc:title>
  <dc:creator>Sony</dc:creator>
  <cp:lastModifiedBy>Sony</cp:lastModifiedBy>
  <cp:revision>20</cp:revision>
  <dcterms:created xsi:type="dcterms:W3CDTF">2019-02-07T12:01:27Z</dcterms:created>
  <dcterms:modified xsi:type="dcterms:W3CDTF">2019-03-06T10:56:30Z</dcterms:modified>
</cp:coreProperties>
</file>