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gdem Yavuz" initials="CY" lastIdx="0" clrIdx="0">
    <p:extLst>
      <p:ext uri="{19B8F6BF-5375-455C-9EA6-DF929625EA0E}">
        <p15:presenceInfo xmlns:p15="http://schemas.microsoft.com/office/powerpoint/2012/main" userId="4900d2ae122f31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06D3EBB2-8428-48A9-BE7A-596C20EDBFBC}" type="datetimeFigureOut">
              <a:rPr lang="tr-TR" smtClean="0"/>
              <a:t>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21540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3EBB2-8428-48A9-BE7A-596C20EDBFBC}" type="datetimeFigureOut">
              <a:rPr lang="tr-TR" smtClean="0"/>
              <a:t>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245040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3EBB2-8428-48A9-BE7A-596C20EDBFBC}" type="datetimeFigureOut">
              <a:rPr lang="tr-TR" smtClean="0"/>
              <a:t>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210108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6D3EBB2-8428-48A9-BE7A-596C20EDBFBC}" type="datetimeFigureOut">
              <a:rPr lang="tr-TR" smtClean="0"/>
              <a:t>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398656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06D3EBB2-8428-48A9-BE7A-596C20EDBFBC}" type="datetimeFigureOut">
              <a:rPr lang="tr-TR" smtClean="0"/>
              <a:t>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108207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6D3EBB2-8428-48A9-BE7A-596C20EDBFBC}" type="datetimeFigureOut">
              <a:rPr lang="tr-TR" smtClean="0"/>
              <a:t>7.03.2022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428995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6D3EBB2-8428-48A9-BE7A-596C20EDBFBC}" type="datetimeFigureOut">
              <a:rPr lang="tr-TR" smtClean="0"/>
              <a:t>7.03.2022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178348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6D3EBB2-8428-48A9-BE7A-596C20EDBFBC}" type="datetimeFigureOut">
              <a:rPr lang="tr-TR" smtClean="0"/>
              <a:t>7.03.2022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328342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6D3EBB2-8428-48A9-BE7A-596C20EDBFBC}" type="datetimeFigureOut">
              <a:rPr lang="tr-TR" smtClean="0"/>
              <a:t>7.03.2022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14072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6D3EBB2-8428-48A9-BE7A-596C20EDBFBC}" type="datetimeFigureOut">
              <a:rPr lang="tr-TR" smtClean="0"/>
              <a:t>7.03.2022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278819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6D3EBB2-8428-48A9-BE7A-596C20EDBFBC}" type="datetimeFigureOut">
              <a:rPr lang="tr-TR" smtClean="0"/>
              <a:t>7.03.2022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B19B39-ACE1-45A1-B74E-FA82ADEFEF0A}" type="slidenum">
              <a:rPr lang="tr-TR" smtClean="0"/>
              <a:t>‹#›</a:t>
            </a:fld>
            <a:endParaRPr lang="tr-TR"/>
          </a:p>
        </p:txBody>
      </p:sp>
    </p:spTree>
    <p:extLst>
      <p:ext uri="{BB962C8B-B14F-4D97-AF65-F5344CB8AC3E}">
        <p14:creationId xmlns:p14="http://schemas.microsoft.com/office/powerpoint/2010/main" val="113310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3EBB2-8428-48A9-BE7A-596C20EDBFBC}" type="datetimeFigureOut">
              <a:rPr lang="tr-TR" smtClean="0"/>
              <a:t>7.03.2022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9B39-ACE1-45A1-B74E-FA82ADEFEF0A}" type="slidenum">
              <a:rPr lang="tr-TR" smtClean="0"/>
              <a:t>‹#›</a:t>
            </a:fld>
            <a:endParaRPr lang="tr-TR"/>
          </a:p>
        </p:txBody>
      </p:sp>
    </p:spTree>
    <p:extLst>
      <p:ext uri="{BB962C8B-B14F-4D97-AF65-F5344CB8AC3E}">
        <p14:creationId xmlns:p14="http://schemas.microsoft.com/office/powerpoint/2010/main" val="1023623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Öz, Akran ve Grup Değerlendirmeleri</a:t>
            </a:r>
          </a:p>
        </p:txBody>
      </p:sp>
      <p:sp>
        <p:nvSpPr>
          <p:cNvPr id="3" name="Alt Başlık 2"/>
          <p:cNvSpPr>
            <a:spLocks noGrp="1"/>
          </p:cNvSpPr>
          <p:nvPr>
            <p:ph type="subTitle" idx="1"/>
          </p:nvPr>
        </p:nvSpPr>
        <p:spPr/>
        <p:txBody>
          <a:bodyPr/>
          <a:lstStyle/>
          <a:p>
            <a:r>
              <a:rPr lang="en-US" dirty="0"/>
              <a:t>Dr. </a:t>
            </a:r>
            <a:r>
              <a:rPr lang="tr-TR" dirty="0" err="1"/>
              <a:t>Öğr</a:t>
            </a:r>
            <a:r>
              <a:rPr lang="tr-TR" dirty="0"/>
              <a:t>. Üyesi </a:t>
            </a:r>
            <a:r>
              <a:rPr lang="en-US" dirty="0" err="1"/>
              <a:t>Ömer</a:t>
            </a:r>
            <a:r>
              <a:rPr lang="en-US" dirty="0"/>
              <a:t> </a:t>
            </a:r>
            <a:r>
              <a:rPr lang="en-US"/>
              <a:t>Kutlu</a:t>
            </a:r>
            <a:endParaRPr lang="tr-TR" dirty="0"/>
          </a:p>
        </p:txBody>
      </p:sp>
    </p:spTree>
    <p:extLst>
      <p:ext uri="{BB962C8B-B14F-4D97-AF65-F5344CB8AC3E}">
        <p14:creationId xmlns:p14="http://schemas.microsoft.com/office/powerpoint/2010/main" val="30946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Kaynakça</a:t>
            </a:r>
          </a:p>
        </p:txBody>
      </p:sp>
      <p:sp>
        <p:nvSpPr>
          <p:cNvPr id="3" name="İçerik Yer Tutucusu 2"/>
          <p:cNvSpPr>
            <a:spLocks noGrp="1"/>
          </p:cNvSpPr>
          <p:nvPr>
            <p:ph idx="1"/>
          </p:nvPr>
        </p:nvSpPr>
        <p:spPr/>
        <p:txBody>
          <a:bodyPr>
            <a:normAutofit/>
          </a:bodyPr>
          <a:lstStyle/>
          <a:p>
            <a:pPr marL="0" indent="0" algn="just">
              <a:buNone/>
            </a:pPr>
            <a:r>
              <a:rPr lang="tr-TR" sz="2200" dirty="0" err="1"/>
              <a:t>Boud</a:t>
            </a:r>
            <a:r>
              <a:rPr lang="tr-TR" sz="2200" dirty="0"/>
              <a:t>, D., </a:t>
            </a:r>
            <a:r>
              <a:rPr lang="tr-TR" sz="2200" dirty="0" err="1"/>
              <a:t>Cohen</a:t>
            </a:r>
            <a:r>
              <a:rPr lang="tr-TR" sz="2200" dirty="0"/>
              <a:t>, R. ve </a:t>
            </a:r>
            <a:r>
              <a:rPr lang="tr-TR" sz="2200" dirty="0" err="1"/>
              <a:t>Sampson</a:t>
            </a:r>
            <a:r>
              <a:rPr lang="tr-TR" sz="2200" dirty="0"/>
              <a:t>, J. (1999). Peer </a:t>
            </a:r>
            <a:r>
              <a:rPr lang="tr-TR" sz="2200" dirty="0" err="1"/>
              <a:t>learning</a:t>
            </a:r>
            <a:r>
              <a:rPr lang="tr-TR" sz="2200" dirty="0"/>
              <a:t> </a:t>
            </a:r>
            <a:r>
              <a:rPr lang="tr-TR" sz="2200" dirty="0" err="1"/>
              <a:t>and</a:t>
            </a:r>
            <a:r>
              <a:rPr lang="tr-TR" sz="2200" dirty="0"/>
              <a:t> </a:t>
            </a:r>
            <a:r>
              <a:rPr lang="tr-TR" sz="2200" dirty="0" err="1"/>
              <a:t>assessment</a:t>
            </a:r>
            <a:r>
              <a:rPr lang="tr-TR" sz="2200" dirty="0"/>
              <a:t>. </a:t>
            </a:r>
            <a:r>
              <a:rPr lang="tr-TR" sz="2200" i="1" dirty="0" err="1"/>
              <a:t>Assessment</a:t>
            </a:r>
            <a:r>
              <a:rPr lang="tr-TR" sz="2200" i="1" dirty="0"/>
              <a:t> &amp;		 Evaluation in </a:t>
            </a:r>
            <a:r>
              <a:rPr lang="tr-TR" sz="2200" i="1" dirty="0" err="1"/>
              <a:t>Higher</a:t>
            </a:r>
            <a:r>
              <a:rPr lang="tr-TR" sz="2200" i="1" dirty="0"/>
              <a:t> </a:t>
            </a:r>
            <a:r>
              <a:rPr lang="tr-TR" sz="2200" i="1" dirty="0" err="1"/>
              <a:t>Education</a:t>
            </a:r>
            <a:r>
              <a:rPr lang="tr-TR" sz="2200" i="1" dirty="0"/>
              <a:t>, 24 </a:t>
            </a:r>
            <a:r>
              <a:rPr lang="tr-TR" sz="2200" dirty="0"/>
              <a:t>(4), 413-426.</a:t>
            </a:r>
          </a:p>
          <a:p>
            <a:pPr marL="0" indent="0" algn="just">
              <a:buNone/>
            </a:pPr>
            <a:endParaRPr lang="tr-TR" sz="2200" dirty="0"/>
          </a:p>
          <a:p>
            <a:pPr marL="0" indent="0" algn="just">
              <a:buNone/>
            </a:pPr>
            <a:r>
              <a:rPr lang="en-US" sz="2200" dirty="0" err="1"/>
              <a:t>Kutlu</a:t>
            </a:r>
            <a:r>
              <a:rPr lang="en-US" sz="2200" dirty="0"/>
              <a:t>, Ö., </a:t>
            </a:r>
            <a:r>
              <a:rPr lang="en-US" sz="2200" dirty="0" err="1"/>
              <a:t>Doğan</a:t>
            </a:r>
            <a:r>
              <a:rPr lang="en-US" sz="2200" dirty="0"/>
              <a:t>, C. D., &amp; </a:t>
            </a:r>
            <a:r>
              <a:rPr lang="en-US" sz="2200" dirty="0" err="1"/>
              <a:t>Karakaya</a:t>
            </a:r>
            <a:r>
              <a:rPr lang="en-US" sz="2200" dirty="0"/>
              <a:t>, İ. (2014). </a:t>
            </a:r>
            <a:r>
              <a:rPr lang="en-US" sz="2200" i="1" dirty="0" err="1"/>
              <a:t>Ölçme</a:t>
            </a:r>
            <a:r>
              <a:rPr lang="en-US" sz="2200" i="1" dirty="0"/>
              <a:t> </a:t>
            </a:r>
            <a:r>
              <a:rPr lang="en-US" sz="2200" i="1" dirty="0" err="1"/>
              <a:t>ve</a:t>
            </a:r>
            <a:r>
              <a:rPr lang="en-US" sz="2200" i="1" dirty="0"/>
              <a:t> </a:t>
            </a:r>
            <a:r>
              <a:rPr lang="en-US" sz="2200" i="1" dirty="0" err="1"/>
              <a:t>Değerlendirme</a:t>
            </a:r>
            <a:r>
              <a:rPr lang="en-US" sz="2200" i="1" dirty="0"/>
              <a:t>: </a:t>
            </a:r>
            <a:r>
              <a:rPr lang="en-US" sz="2200" i="1" dirty="0" err="1"/>
              <a:t>Performansa</a:t>
            </a:r>
            <a:r>
              <a:rPr lang="en-US" sz="2200" i="1" dirty="0"/>
              <a:t> </a:t>
            </a:r>
            <a:r>
              <a:rPr lang="en-US" sz="2200" i="1" dirty="0" err="1"/>
              <a:t>ve</a:t>
            </a:r>
            <a:r>
              <a:rPr lang="tr-TR" sz="2200" i="1" dirty="0"/>
              <a:t>		</a:t>
            </a:r>
            <a:r>
              <a:rPr lang="en-US" sz="2200" i="1" dirty="0"/>
              <a:t> </a:t>
            </a:r>
            <a:r>
              <a:rPr lang="en-US" sz="2200" i="1" dirty="0" err="1"/>
              <a:t>Portfolyoya</a:t>
            </a:r>
            <a:r>
              <a:rPr lang="en-US" sz="2200" i="1" dirty="0"/>
              <a:t> </a:t>
            </a:r>
            <a:r>
              <a:rPr lang="en-US" sz="2200" i="1" dirty="0" err="1"/>
              <a:t>Dayalı</a:t>
            </a:r>
            <a:r>
              <a:rPr lang="en-US" sz="2200" i="1" dirty="0"/>
              <a:t> Durum </a:t>
            </a:r>
            <a:r>
              <a:rPr lang="en-US" sz="2200" i="1" dirty="0" err="1"/>
              <a:t>Belirleme</a:t>
            </a:r>
            <a:r>
              <a:rPr lang="en-US" sz="2200" i="1" dirty="0"/>
              <a:t>. </a:t>
            </a:r>
            <a:r>
              <a:rPr lang="en-US" sz="2200" dirty="0"/>
              <a:t>Ankara: </a:t>
            </a:r>
            <a:r>
              <a:rPr lang="en-US" sz="2200" dirty="0" err="1"/>
              <a:t>Pegem</a:t>
            </a:r>
            <a:r>
              <a:rPr lang="en-US" sz="2200" dirty="0"/>
              <a:t> </a:t>
            </a:r>
            <a:r>
              <a:rPr lang="en-US" sz="2200" dirty="0" err="1"/>
              <a:t>Akademi</a:t>
            </a:r>
            <a:endParaRPr lang="tr-TR" sz="2200" dirty="0"/>
          </a:p>
          <a:p>
            <a:pPr marL="0" indent="0" algn="just">
              <a:buNone/>
            </a:pPr>
            <a:endParaRPr lang="tr-TR" sz="2200" dirty="0"/>
          </a:p>
          <a:p>
            <a:pPr marL="0" indent="0" algn="just">
              <a:buNone/>
            </a:pPr>
            <a:r>
              <a:rPr lang="tr-TR" sz="2200" dirty="0" err="1"/>
              <a:t>Noonan</a:t>
            </a:r>
            <a:r>
              <a:rPr lang="tr-TR" sz="2200" dirty="0"/>
              <a:t>, B. ve </a:t>
            </a:r>
            <a:r>
              <a:rPr lang="tr-TR" sz="2200" dirty="0" err="1"/>
              <a:t>Randy</a:t>
            </a:r>
            <a:r>
              <a:rPr lang="tr-TR" sz="2200" dirty="0"/>
              <a:t>, D. (2005). Peer </a:t>
            </a:r>
            <a:r>
              <a:rPr lang="tr-TR" sz="2200" dirty="0" err="1"/>
              <a:t>and</a:t>
            </a:r>
            <a:r>
              <a:rPr lang="tr-TR" sz="2200" dirty="0"/>
              <a:t> self-</a:t>
            </a:r>
            <a:r>
              <a:rPr lang="tr-TR" sz="2200" dirty="0" err="1"/>
              <a:t>assessment</a:t>
            </a:r>
            <a:r>
              <a:rPr lang="tr-TR" sz="2200" dirty="0"/>
              <a:t> in </a:t>
            </a:r>
            <a:r>
              <a:rPr lang="tr-TR" sz="2200" dirty="0" err="1"/>
              <a:t>high</a:t>
            </a:r>
            <a:r>
              <a:rPr lang="tr-TR" sz="2200" dirty="0"/>
              <a:t> </a:t>
            </a:r>
            <a:r>
              <a:rPr lang="tr-TR" sz="2200" dirty="0" err="1"/>
              <a:t>school</a:t>
            </a:r>
            <a:r>
              <a:rPr lang="tr-TR" sz="2200" dirty="0"/>
              <a:t>. </a:t>
            </a:r>
            <a:r>
              <a:rPr lang="tr-TR" sz="2200" i="1" dirty="0" err="1"/>
              <a:t>Practical</a:t>
            </a:r>
            <a:r>
              <a:rPr lang="tr-TR" sz="2200" i="1" dirty="0"/>
              <a:t>		 </a:t>
            </a:r>
            <a:r>
              <a:rPr lang="tr-TR" sz="2200" i="1" dirty="0" err="1"/>
              <a:t>Assessment</a:t>
            </a:r>
            <a:r>
              <a:rPr lang="tr-TR" sz="2200" i="1" dirty="0"/>
              <a:t> </a:t>
            </a:r>
            <a:r>
              <a:rPr lang="tr-TR" sz="2200" i="1" dirty="0" err="1"/>
              <a:t>Research</a:t>
            </a:r>
            <a:r>
              <a:rPr lang="tr-TR" sz="2200" i="1" dirty="0"/>
              <a:t> &amp; Evaluation, 10 </a:t>
            </a:r>
            <a:r>
              <a:rPr lang="tr-TR" sz="2200" dirty="0"/>
              <a:t>(17), 1 -8.</a:t>
            </a:r>
          </a:p>
          <a:p>
            <a:pPr marL="0" indent="0" algn="just">
              <a:buNone/>
            </a:pPr>
            <a:endParaRPr lang="tr-TR" sz="2200" dirty="0"/>
          </a:p>
          <a:p>
            <a:pPr marL="0" indent="0" algn="just">
              <a:buNone/>
            </a:pPr>
            <a:r>
              <a:rPr lang="tr-TR" sz="2200" dirty="0" err="1"/>
              <a:t>Ross</a:t>
            </a:r>
            <a:r>
              <a:rPr lang="tr-TR" sz="2200" dirty="0"/>
              <a:t>, J. A. (2006). </a:t>
            </a:r>
            <a:r>
              <a:rPr lang="tr-TR" sz="2200" dirty="0" err="1"/>
              <a:t>The</a:t>
            </a:r>
            <a:r>
              <a:rPr lang="tr-TR" sz="2200" dirty="0"/>
              <a:t> </a:t>
            </a:r>
            <a:r>
              <a:rPr lang="tr-TR" sz="2200" dirty="0" err="1"/>
              <a:t>realibility</a:t>
            </a:r>
            <a:r>
              <a:rPr lang="tr-TR" sz="2200" dirty="0"/>
              <a:t>, </a:t>
            </a:r>
            <a:r>
              <a:rPr lang="tr-TR" sz="2200" dirty="0" err="1"/>
              <a:t>validity</a:t>
            </a:r>
            <a:r>
              <a:rPr lang="tr-TR" sz="2200" dirty="0"/>
              <a:t> </a:t>
            </a:r>
            <a:r>
              <a:rPr lang="tr-TR" sz="2200" dirty="0" err="1"/>
              <a:t>and</a:t>
            </a:r>
            <a:r>
              <a:rPr lang="tr-TR" sz="2200" dirty="0"/>
              <a:t> </a:t>
            </a:r>
            <a:r>
              <a:rPr lang="tr-TR" sz="2200" dirty="0" err="1"/>
              <a:t>utility</a:t>
            </a:r>
            <a:r>
              <a:rPr lang="tr-TR" sz="2200" dirty="0"/>
              <a:t> of self-</a:t>
            </a:r>
            <a:r>
              <a:rPr lang="tr-TR" sz="2200" dirty="0" err="1"/>
              <a:t>assessment</a:t>
            </a:r>
            <a:r>
              <a:rPr lang="tr-TR" sz="2200" dirty="0"/>
              <a:t>. </a:t>
            </a:r>
            <a:r>
              <a:rPr lang="tr-TR" sz="2200" i="1" dirty="0" err="1"/>
              <a:t>Practical</a:t>
            </a:r>
            <a:r>
              <a:rPr lang="tr-TR" sz="2200" i="1" dirty="0"/>
              <a:t>			 </a:t>
            </a:r>
            <a:r>
              <a:rPr lang="tr-TR" sz="2200" i="1" dirty="0" err="1"/>
              <a:t>Assessment</a:t>
            </a:r>
            <a:r>
              <a:rPr lang="tr-TR" sz="2200" i="1" dirty="0"/>
              <a:t> </a:t>
            </a:r>
            <a:r>
              <a:rPr lang="tr-TR" sz="2200" i="1" dirty="0" err="1"/>
              <a:t>Research</a:t>
            </a:r>
            <a:r>
              <a:rPr lang="tr-TR" sz="2200" i="1" dirty="0"/>
              <a:t> &amp; Evaluation, 11 </a:t>
            </a:r>
            <a:r>
              <a:rPr lang="tr-TR" sz="2200" dirty="0"/>
              <a:t>(10), 1-13.</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120360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a:t>Öğrencilerin kendi bilişsel süreçlerine ilişkin farkındalıklarının kendi öğrenmelerini düzenlemeleri, yönetmeleri ve iyileştirmeleri bakımlarından oldukça önemlidir.</a:t>
            </a:r>
          </a:p>
          <a:p>
            <a:pPr marL="0" indent="0" algn="just">
              <a:buNone/>
            </a:pPr>
            <a:endParaRPr lang="tr-TR" dirty="0"/>
          </a:p>
          <a:p>
            <a:pPr marL="0" indent="0" algn="just">
              <a:buNone/>
            </a:pPr>
            <a:r>
              <a:rPr lang="tr-TR" dirty="0" err="1"/>
              <a:t>Yapılandırmacı</a:t>
            </a:r>
            <a:r>
              <a:rPr lang="tr-TR" dirty="0"/>
              <a:t> kuramla birlikte önem kazanan öğrencilerin nesnel bir gözle kendi bilişsel süreçlerine ilişkin ürünleri ile arkadaşlarının ürünlerini değerlendirmesi de eğitim öğretim sürecinin bir parçası olmuştur. Bu bağlamda öz değerlendirme, akran değerlendirme ve grup değerlendirme süreçleri öne çıkmıştır.</a:t>
            </a:r>
          </a:p>
        </p:txBody>
      </p:sp>
    </p:spTree>
    <p:extLst>
      <p:ext uri="{BB962C8B-B14F-4D97-AF65-F5344CB8AC3E}">
        <p14:creationId xmlns:p14="http://schemas.microsoft.com/office/powerpoint/2010/main" val="137921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err="1"/>
              <a:t>Öz</a:t>
            </a:r>
            <a:r>
              <a:rPr lang="en-US" dirty="0"/>
              <a:t> </a:t>
            </a:r>
            <a:r>
              <a:rPr lang="en-US" dirty="0" err="1"/>
              <a:t>değerlendirme</a:t>
            </a:r>
            <a:endParaRPr lang="tr-TR" dirty="0"/>
          </a:p>
        </p:txBody>
      </p:sp>
      <p:sp>
        <p:nvSpPr>
          <p:cNvPr id="3" name="İçerik Yer Tutucusu 2"/>
          <p:cNvSpPr>
            <a:spLocks noGrp="1"/>
          </p:cNvSpPr>
          <p:nvPr>
            <p:ph idx="1"/>
          </p:nvPr>
        </p:nvSpPr>
        <p:spPr/>
        <p:txBody>
          <a:bodyPr/>
          <a:lstStyle/>
          <a:p>
            <a:pPr marL="0" indent="0" algn="just">
              <a:buNone/>
            </a:pPr>
            <a:endParaRPr lang="tr-TR" dirty="0"/>
          </a:p>
          <a:p>
            <a:pPr marL="0" indent="0" algn="just">
              <a:buNone/>
            </a:pPr>
            <a:r>
              <a:rPr lang="en-US" dirty="0" err="1"/>
              <a:t>Öz-değerlendirme</a:t>
            </a:r>
            <a:r>
              <a:rPr lang="en-US" dirty="0"/>
              <a:t> </a:t>
            </a:r>
            <a:r>
              <a:rPr lang="en-US" dirty="0" err="1"/>
              <a:t>öğrencilerin</a:t>
            </a:r>
            <a:r>
              <a:rPr lang="en-US" dirty="0"/>
              <a:t>, </a:t>
            </a:r>
            <a:r>
              <a:rPr lang="en-US" dirty="0" err="1"/>
              <a:t>öğrenme</a:t>
            </a:r>
            <a:r>
              <a:rPr lang="en-US" dirty="0"/>
              <a:t> </a:t>
            </a:r>
            <a:r>
              <a:rPr lang="en-US" dirty="0" err="1"/>
              <a:t>sürecinde</a:t>
            </a:r>
            <a:r>
              <a:rPr lang="en-US" dirty="0"/>
              <a:t> </a:t>
            </a:r>
            <a:r>
              <a:rPr lang="en-US" dirty="0" err="1"/>
              <a:t>gerçekleştirdikleri</a:t>
            </a:r>
            <a:r>
              <a:rPr lang="en-US" dirty="0"/>
              <a:t> </a:t>
            </a:r>
            <a:r>
              <a:rPr lang="en-US" dirty="0" err="1"/>
              <a:t>çalışmaları</a:t>
            </a:r>
            <a:r>
              <a:rPr lang="en-US" dirty="0"/>
              <a:t>, </a:t>
            </a:r>
            <a:r>
              <a:rPr lang="en-US" dirty="0" err="1"/>
              <a:t>öğretmen</a:t>
            </a:r>
            <a:r>
              <a:rPr lang="en-US" dirty="0"/>
              <a:t> </a:t>
            </a:r>
            <a:r>
              <a:rPr lang="en-US" dirty="0" err="1"/>
              <a:t>ya</a:t>
            </a:r>
            <a:r>
              <a:rPr lang="en-US" dirty="0"/>
              <a:t> da </a:t>
            </a:r>
            <a:r>
              <a:rPr lang="en-US" dirty="0" err="1"/>
              <a:t>öğrenciler</a:t>
            </a:r>
            <a:r>
              <a:rPr lang="en-US" dirty="0"/>
              <a:t> </a:t>
            </a:r>
            <a:r>
              <a:rPr lang="en-US" dirty="0" err="1"/>
              <a:t>tarafından</a:t>
            </a:r>
            <a:r>
              <a:rPr lang="en-US" dirty="0"/>
              <a:t> </a:t>
            </a:r>
            <a:r>
              <a:rPr lang="en-US" dirty="0" err="1"/>
              <a:t>belirlenmiş</a:t>
            </a:r>
            <a:r>
              <a:rPr lang="en-US" dirty="0"/>
              <a:t> </a:t>
            </a:r>
            <a:r>
              <a:rPr lang="en-US" dirty="0" err="1"/>
              <a:t>ölçütler</a:t>
            </a:r>
            <a:r>
              <a:rPr lang="en-US" dirty="0"/>
              <a:t> </a:t>
            </a:r>
            <a:r>
              <a:rPr lang="en-US" dirty="0" err="1"/>
              <a:t>doğrultusunda</a:t>
            </a:r>
            <a:r>
              <a:rPr lang="en-US" dirty="0"/>
              <a:t> </a:t>
            </a:r>
            <a:r>
              <a:rPr lang="en-US" dirty="0" err="1"/>
              <a:t>değerlendirmelerini</a:t>
            </a:r>
            <a:r>
              <a:rPr lang="en-US" dirty="0"/>
              <a:t> ve </a:t>
            </a:r>
            <a:r>
              <a:rPr lang="en-US" dirty="0" err="1"/>
              <a:t>öğrenmeleri</a:t>
            </a:r>
            <a:r>
              <a:rPr lang="en-US" dirty="0"/>
              <a:t> </a:t>
            </a:r>
            <a:r>
              <a:rPr lang="en-US" dirty="0" err="1"/>
              <a:t>hakkında</a:t>
            </a:r>
            <a:r>
              <a:rPr lang="en-US" dirty="0"/>
              <a:t> </a:t>
            </a:r>
            <a:r>
              <a:rPr lang="en-US" dirty="0" err="1"/>
              <a:t>kendi</a:t>
            </a:r>
            <a:r>
              <a:rPr lang="en-US" dirty="0"/>
              <a:t> </a:t>
            </a:r>
            <a:r>
              <a:rPr lang="en-US" dirty="0" err="1"/>
              <a:t>kararlarını</a:t>
            </a:r>
            <a:r>
              <a:rPr lang="en-US" dirty="0"/>
              <a:t> </a:t>
            </a:r>
            <a:r>
              <a:rPr lang="en-US" dirty="0" err="1"/>
              <a:t>vermelerinin</a:t>
            </a:r>
            <a:r>
              <a:rPr lang="en-US" dirty="0"/>
              <a:t> </a:t>
            </a:r>
            <a:r>
              <a:rPr lang="en-US" dirty="0" err="1"/>
              <a:t>içerir</a:t>
            </a:r>
            <a:r>
              <a:rPr lang="en-US" dirty="0"/>
              <a:t> (Noonan ve Randy, 2005; Ross, 2006).</a:t>
            </a:r>
            <a:endParaRPr lang="tr-TR" dirty="0"/>
          </a:p>
        </p:txBody>
      </p:sp>
    </p:spTree>
    <p:extLst>
      <p:ext uri="{BB962C8B-B14F-4D97-AF65-F5344CB8AC3E}">
        <p14:creationId xmlns:p14="http://schemas.microsoft.com/office/powerpoint/2010/main" val="57147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6100" y="526474"/>
            <a:ext cx="6263640" cy="5860471"/>
          </a:xfrm>
        </p:spPr>
      </p:pic>
      <p:sp>
        <p:nvSpPr>
          <p:cNvPr id="5" name="Metin kutusu 4"/>
          <p:cNvSpPr txBox="1"/>
          <p:nvPr/>
        </p:nvSpPr>
        <p:spPr>
          <a:xfrm>
            <a:off x="346363" y="6386945"/>
            <a:ext cx="7315200" cy="369332"/>
          </a:xfrm>
          <a:prstGeom prst="rect">
            <a:avLst/>
          </a:prstGeom>
          <a:noFill/>
        </p:spPr>
        <p:txBody>
          <a:bodyPr wrap="square" rtlCol="0">
            <a:spAutoFit/>
          </a:bodyPr>
          <a:lstStyle/>
          <a:p>
            <a:r>
              <a:rPr lang="tr-TR" i="1" dirty="0"/>
              <a:t>Kutlu, Doğan ve Karakaya, 2014</a:t>
            </a:r>
          </a:p>
        </p:txBody>
      </p:sp>
    </p:spTree>
    <p:extLst>
      <p:ext uri="{BB962C8B-B14F-4D97-AF65-F5344CB8AC3E}">
        <p14:creationId xmlns:p14="http://schemas.microsoft.com/office/powerpoint/2010/main" val="149145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err="1"/>
              <a:t>Akran</a:t>
            </a:r>
            <a:r>
              <a:rPr lang="en-US" dirty="0"/>
              <a:t> </a:t>
            </a:r>
            <a:r>
              <a:rPr lang="tr-TR" dirty="0" err="1"/>
              <a:t>D</a:t>
            </a:r>
            <a:r>
              <a:rPr lang="en-US" dirty="0" err="1"/>
              <a:t>eğerlendirme</a:t>
            </a:r>
            <a:endParaRPr lang="tr-TR" dirty="0"/>
          </a:p>
        </p:txBody>
      </p:sp>
      <p:sp>
        <p:nvSpPr>
          <p:cNvPr id="3" name="İçerik Yer Tutucusu 2"/>
          <p:cNvSpPr>
            <a:spLocks noGrp="1"/>
          </p:cNvSpPr>
          <p:nvPr>
            <p:ph idx="1"/>
          </p:nvPr>
        </p:nvSpPr>
        <p:spPr/>
        <p:txBody>
          <a:bodyPr/>
          <a:lstStyle/>
          <a:p>
            <a:pPr marL="0" indent="0" algn="just">
              <a:buNone/>
            </a:pPr>
            <a:r>
              <a:rPr lang="en-US" dirty="0" err="1"/>
              <a:t>Akran</a:t>
            </a:r>
            <a:r>
              <a:rPr lang="en-US" dirty="0"/>
              <a:t> </a:t>
            </a:r>
            <a:r>
              <a:rPr lang="en-US" dirty="0" err="1"/>
              <a:t>değerlendirme</a:t>
            </a:r>
            <a:r>
              <a:rPr lang="en-US" dirty="0"/>
              <a:t>, </a:t>
            </a:r>
            <a:r>
              <a:rPr lang="en-US" dirty="0" err="1"/>
              <a:t>katılımcı</a:t>
            </a:r>
            <a:r>
              <a:rPr lang="en-US" dirty="0"/>
              <a:t> bir </a:t>
            </a:r>
            <a:r>
              <a:rPr lang="en-US" dirty="0" err="1"/>
              <a:t>değerlendirmedir</a:t>
            </a:r>
            <a:r>
              <a:rPr lang="en-US" dirty="0"/>
              <a:t> ve </a:t>
            </a:r>
            <a:r>
              <a:rPr lang="en-US" dirty="0" err="1"/>
              <a:t>öğrencilerin</a:t>
            </a:r>
            <a:r>
              <a:rPr lang="en-US" dirty="0"/>
              <a:t> </a:t>
            </a:r>
            <a:r>
              <a:rPr lang="en-US" dirty="0" err="1"/>
              <a:t>birlikte</a:t>
            </a:r>
            <a:r>
              <a:rPr lang="en-US" dirty="0"/>
              <a:t> </a:t>
            </a:r>
            <a:r>
              <a:rPr lang="en-US" dirty="0" err="1"/>
              <a:t>etkin</a:t>
            </a:r>
            <a:r>
              <a:rPr lang="en-US" dirty="0"/>
              <a:t> </a:t>
            </a:r>
            <a:r>
              <a:rPr lang="en-US" dirty="0" err="1"/>
              <a:t>olarak</a:t>
            </a:r>
            <a:r>
              <a:rPr lang="en-US" dirty="0"/>
              <a:t> </a:t>
            </a:r>
            <a:r>
              <a:rPr lang="en-US" dirty="0" err="1"/>
              <a:t>çalışmalarına</a:t>
            </a:r>
            <a:r>
              <a:rPr lang="en-US" dirty="0"/>
              <a:t> </a:t>
            </a:r>
            <a:r>
              <a:rPr lang="en-US" dirty="0" err="1"/>
              <a:t>olanak</a:t>
            </a:r>
            <a:r>
              <a:rPr lang="en-US" dirty="0"/>
              <a:t> </a:t>
            </a:r>
            <a:r>
              <a:rPr lang="en-US" dirty="0" err="1"/>
              <a:t>sağlar</a:t>
            </a:r>
            <a:r>
              <a:rPr lang="en-US" dirty="0"/>
              <a:t>. </a:t>
            </a:r>
            <a:r>
              <a:rPr lang="en-US" dirty="0" err="1"/>
              <a:t>Akran</a:t>
            </a:r>
            <a:r>
              <a:rPr lang="en-US" dirty="0"/>
              <a:t> </a:t>
            </a:r>
            <a:r>
              <a:rPr lang="en-US" dirty="0" err="1"/>
              <a:t>değerlendirme</a:t>
            </a:r>
            <a:r>
              <a:rPr lang="en-US" dirty="0"/>
              <a:t>, </a:t>
            </a:r>
            <a:r>
              <a:rPr lang="en-US" dirty="0" err="1"/>
              <a:t>öğrencilerin</a:t>
            </a:r>
            <a:r>
              <a:rPr lang="en-US" dirty="0"/>
              <a:t> </a:t>
            </a:r>
            <a:r>
              <a:rPr lang="en-US" dirty="0" err="1"/>
              <a:t>sınıf</a:t>
            </a:r>
            <a:r>
              <a:rPr lang="en-US" dirty="0"/>
              <a:t> </a:t>
            </a:r>
            <a:r>
              <a:rPr lang="en-US" dirty="0" err="1"/>
              <a:t>arkadaşlarının</a:t>
            </a:r>
            <a:r>
              <a:rPr lang="en-US" dirty="0"/>
              <a:t> </a:t>
            </a:r>
            <a:r>
              <a:rPr lang="en-US" dirty="0" err="1"/>
              <a:t>çalışmalarının</a:t>
            </a:r>
            <a:r>
              <a:rPr lang="en-US" dirty="0"/>
              <a:t> </a:t>
            </a:r>
            <a:r>
              <a:rPr lang="en-US" dirty="0" err="1"/>
              <a:t>belirli</a:t>
            </a:r>
            <a:r>
              <a:rPr lang="en-US" dirty="0"/>
              <a:t> </a:t>
            </a:r>
            <a:r>
              <a:rPr lang="en-US" dirty="0" err="1"/>
              <a:t>ölçütler</a:t>
            </a:r>
            <a:r>
              <a:rPr lang="en-US" dirty="0"/>
              <a:t> </a:t>
            </a:r>
            <a:r>
              <a:rPr lang="en-US" dirty="0" err="1"/>
              <a:t>doğrultusunda</a:t>
            </a:r>
            <a:r>
              <a:rPr lang="en-US" dirty="0"/>
              <a:t> </a:t>
            </a:r>
            <a:r>
              <a:rPr lang="en-US" dirty="0" err="1"/>
              <a:t>değerlendirmesiyle</a:t>
            </a:r>
            <a:r>
              <a:rPr lang="en-US" dirty="0"/>
              <a:t> </a:t>
            </a:r>
            <a:r>
              <a:rPr lang="en-US" dirty="0" err="1"/>
              <a:t>gerçekleştirilir</a:t>
            </a:r>
            <a:r>
              <a:rPr lang="en-US" dirty="0"/>
              <a:t> (</a:t>
            </a:r>
            <a:r>
              <a:rPr lang="en-US" dirty="0" err="1"/>
              <a:t>Boud</a:t>
            </a:r>
            <a:r>
              <a:rPr lang="en-US" dirty="0"/>
              <a:t>, Cohen ve </a:t>
            </a:r>
            <a:r>
              <a:rPr lang="en-US" dirty="0" err="1"/>
              <a:t>Sampsom</a:t>
            </a:r>
            <a:r>
              <a:rPr lang="en-US" dirty="0"/>
              <a:t>, 1999).</a:t>
            </a:r>
            <a:endParaRPr lang="tr-TR" dirty="0"/>
          </a:p>
        </p:txBody>
      </p:sp>
    </p:spTree>
    <p:extLst>
      <p:ext uri="{BB962C8B-B14F-4D97-AF65-F5344CB8AC3E}">
        <p14:creationId xmlns:p14="http://schemas.microsoft.com/office/powerpoint/2010/main" val="170941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1844" y="620279"/>
            <a:ext cx="7087318" cy="5392594"/>
          </a:xfrm>
        </p:spPr>
      </p:pic>
      <p:sp>
        <p:nvSpPr>
          <p:cNvPr id="5" name="Metin kutusu 4"/>
          <p:cNvSpPr txBox="1"/>
          <p:nvPr/>
        </p:nvSpPr>
        <p:spPr>
          <a:xfrm>
            <a:off x="346363" y="6386945"/>
            <a:ext cx="7315200" cy="369332"/>
          </a:xfrm>
          <a:prstGeom prst="rect">
            <a:avLst/>
          </a:prstGeom>
          <a:noFill/>
        </p:spPr>
        <p:txBody>
          <a:bodyPr wrap="square" rtlCol="0">
            <a:spAutoFit/>
          </a:bodyPr>
          <a:lstStyle/>
          <a:p>
            <a:r>
              <a:rPr lang="tr-TR" i="1" dirty="0"/>
              <a:t>Kutlu, Doğan ve Karakaya, 2014</a:t>
            </a:r>
          </a:p>
        </p:txBody>
      </p:sp>
    </p:spTree>
    <p:extLst>
      <p:ext uri="{BB962C8B-B14F-4D97-AF65-F5344CB8AC3E}">
        <p14:creationId xmlns:p14="http://schemas.microsoft.com/office/powerpoint/2010/main" val="150396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err="1"/>
              <a:t>Grup</a:t>
            </a:r>
            <a:r>
              <a:rPr lang="en-US" dirty="0"/>
              <a:t> </a:t>
            </a:r>
            <a:r>
              <a:rPr lang="en-US" dirty="0" err="1"/>
              <a:t>Değerlendirme</a:t>
            </a:r>
            <a:endParaRPr lang="tr-TR" dirty="0"/>
          </a:p>
        </p:txBody>
      </p:sp>
      <p:sp>
        <p:nvSpPr>
          <p:cNvPr id="3" name="İçerik Yer Tutucusu 2"/>
          <p:cNvSpPr>
            <a:spLocks noGrp="1"/>
          </p:cNvSpPr>
          <p:nvPr>
            <p:ph idx="1"/>
          </p:nvPr>
        </p:nvSpPr>
        <p:spPr/>
        <p:txBody>
          <a:bodyPr/>
          <a:lstStyle/>
          <a:p>
            <a:pPr marL="0" indent="0" algn="just">
              <a:buNone/>
            </a:pPr>
            <a:endParaRPr lang="tr-TR" dirty="0"/>
          </a:p>
          <a:p>
            <a:pPr marL="0" indent="0" algn="just">
              <a:buNone/>
            </a:pPr>
            <a:r>
              <a:rPr lang="en-US" dirty="0" err="1"/>
              <a:t>Öğrencilerin</a:t>
            </a:r>
            <a:r>
              <a:rPr lang="en-US" dirty="0"/>
              <a:t> </a:t>
            </a:r>
            <a:r>
              <a:rPr lang="en-US" dirty="0" err="1"/>
              <a:t>değerlendirme</a:t>
            </a:r>
            <a:r>
              <a:rPr lang="en-US" dirty="0"/>
              <a:t> </a:t>
            </a:r>
            <a:r>
              <a:rPr lang="en-US" dirty="0" err="1"/>
              <a:t>sürecine</a:t>
            </a:r>
            <a:r>
              <a:rPr lang="en-US" dirty="0"/>
              <a:t> </a:t>
            </a:r>
            <a:r>
              <a:rPr lang="en-US" dirty="0" err="1"/>
              <a:t>katıldığı</a:t>
            </a:r>
            <a:r>
              <a:rPr lang="en-US" dirty="0"/>
              <a:t> bir </a:t>
            </a:r>
            <a:r>
              <a:rPr lang="en-US" dirty="0" err="1"/>
              <a:t>diğer</a:t>
            </a:r>
            <a:r>
              <a:rPr lang="en-US" dirty="0"/>
              <a:t> </a:t>
            </a:r>
            <a:r>
              <a:rPr lang="en-US" dirty="0" err="1"/>
              <a:t>yöntem</a:t>
            </a:r>
            <a:r>
              <a:rPr lang="en-US" dirty="0"/>
              <a:t> </a:t>
            </a:r>
            <a:r>
              <a:rPr lang="en-US" dirty="0" err="1"/>
              <a:t>ise</a:t>
            </a:r>
            <a:r>
              <a:rPr lang="en-US" dirty="0"/>
              <a:t> </a:t>
            </a:r>
            <a:r>
              <a:rPr lang="en-US" dirty="0" err="1"/>
              <a:t>grup</a:t>
            </a:r>
            <a:r>
              <a:rPr lang="en-US" dirty="0"/>
              <a:t> </a:t>
            </a:r>
            <a:r>
              <a:rPr lang="en-US" dirty="0" err="1"/>
              <a:t>değerlendirmedir</a:t>
            </a:r>
            <a:r>
              <a:rPr lang="en-US" dirty="0"/>
              <a:t>. </a:t>
            </a:r>
            <a:r>
              <a:rPr lang="en-US" dirty="0" err="1"/>
              <a:t>Grup</a:t>
            </a:r>
            <a:r>
              <a:rPr lang="en-US" dirty="0"/>
              <a:t> </a:t>
            </a:r>
            <a:r>
              <a:rPr lang="en-US" dirty="0" err="1"/>
              <a:t>değerlendirme</a:t>
            </a:r>
            <a:r>
              <a:rPr lang="en-US" dirty="0"/>
              <a:t>, bir </a:t>
            </a:r>
            <a:r>
              <a:rPr lang="en-US" dirty="0" err="1"/>
              <a:t>grup</a:t>
            </a:r>
            <a:r>
              <a:rPr lang="en-US" dirty="0"/>
              <a:t> </a:t>
            </a:r>
            <a:r>
              <a:rPr lang="en-US" dirty="0" err="1"/>
              <a:t>öğrencinin</a:t>
            </a:r>
            <a:r>
              <a:rPr lang="en-US" dirty="0"/>
              <a:t>, </a:t>
            </a:r>
            <a:r>
              <a:rPr lang="en-US" dirty="0" err="1"/>
              <a:t>işbirliği</a:t>
            </a:r>
            <a:r>
              <a:rPr lang="en-US" dirty="0"/>
              <a:t> </a:t>
            </a:r>
            <a:r>
              <a:rPr lang="en-US" dirty="0" err="1"/>
              <a:t>içerisinde</a:t>
            </a:r>
            <a:r>
              <a:rPr lang="en-US" dirty="0"/>
              <a:t> </a:t>
            </a:r>
            <a:r>
              <a:rPr lang="en-US" dirty="0" err="1"/>
              <a:t>yürüttükleri</a:t>
            </a:r>
            <a:r>
              <a:rPr lang="en-US" dirty="0"/>
              <a:t> </a:t>
            </a:r>
            <a:r>
              <a:rPr lang="en-US" dirty="0" err="1"/>
              <a:t>çalışmalar</a:t>
            </a:r>
            <a:r>
              <a:rPr lang="en-US" dirty="0"/>
              <a:t> </a:t>
            </a:r>
            <a:r>
              <a:rPr lang="en-US" dirty="0" err="1"/>
              <a:t>kapsamında</a:t>
            </a:r>
            <a:r>
              <a:rPr lang="en-US" dirty="0"/>
              <a:t> </a:t>
            </a:r>
            <a:r>
              <a:rPr lang="en-US" dirty="0" err="1"/>
              <a:t>yapılır</a:t>
            </a:r>
            <a:r>
              <a:rPr lang="en-US" dirty="0"/>
              <a:t>.</a:t>
            </a:r>
            <a:endParaRPr lang="tr-TR" dirty="0"/>
          </a:p>
        </p:txBody>
      </p:sp>
    </p:spTree>
    <p:extLst>
      <p:ext uri="{BB962C8B-B14F-4D97-AF65-F5344CB8AC3E}">
        <p14:creationId xmlns:p14="http://schemas.microsoft.com/office/powerpoint/2010/main" val="56758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3991" y="526473"/>
            <a:ext cx="7018020" cy="5361709"/>
          </a:xfrm>
        </p:spPr>
      </p:pic>
      <p:sp>
        <p:nvSpPr>
          <p:cNvPr id="5" name="Metin kutusu 4"/>
          <p:cNvSpPr txBox="1"/>
          <p:nvPr/>
        </p:nvSpPr>
        <p:spPr>
          <a:xfrm>
            <a:off x="346363" y="6386945"/>
            <a:ext cx="7315200" cy="369332"/>
          </a:xfrm>
          <a:prstGeom prst="rect">
            <a:avLst/>
          </a:prstGeom>
          <a:noFill/>
        </p:spPr>
        <p:txBody>
          <a:bodyPr wrap="square" rtlCol="0">
            <a:spAutoFit/>
          </a:bodyPr>
          <a:lstStyle/>
          <a:p>
            <a:r>
              <a:rPr lang="tr-TR" i="1" dirty="0"/>
              <a:t>Kutlu, Doğan ve Karakaya, 2014</a:t>
            </a:r>
          </a:p>
        </p:txBody>
      </p:sp>
    </p:spTree>
    <p:extLst>
      <p:ext uri="{BB962C8B-B14F-4D97-AF65-F5344CB8AC3E}">
        <p14:creationId xmlns:p14="http://schemas.microsoft.com/office/powerpoint/2010/main" val="4539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lgn="just">
              <a:buNone/>
            </a:pPr>
            <a:r>
              <a:rPr lang="en-US" dirty="0" err="1"/>
              <a:t>Öz</a:t>
            </a:r>
            <a:r>
              <a:rPr lang="en-US" dirty="0"/>
              <a:t>, </a:t>
            </a:r>
            <a:r>
              <a:rPr lang="en-US" dirty="0" err="1"/>
              <a:t>akran</a:t>
            </a:r>
            <a:r>
              <a:rPr lang="en-US" dirty="0"/>
              <a:t> </a:t>
            </a:r>
            <a:r>
              <a:rPr lang="en-US" dirty="0" err="1"/>
              <a:t>ve</a:t>
            </a:r>
            <a:r>
              <a:rPr lang="en-US" dirty="0"/>
              <a:t> </a:t>
            </a:r>
            <a:r>
              <a:rPr lang="en-US" dirty="0" err="1"/>
              <a:t>grup</a:t>
            </a:r>
            <a:r>
              <a:rPr lang="en-US" dirty="0"/>
              <a:t> </a:t>
            </a:r>
            <a:r>
              <a:rPr lang="en-US" dirty="0" err="1"/>
              <a:t>değerlendirme</a:t>
            </a:r>
            <a:r>
              <a:rPr lang="en-US" dirty="0"/>
              <a:t> </a:t>
            </a:r>
            <a:r>
              <a:rPr lang="en-US" dirty="0" err="1"/>
              <a:t>uygulamalarının</a:t>
            </a:r>
            <a:r>
              <a:rPr lang="en-US" dirty="0"/>
              <a:t> </a:t>
            </a:r>
            <a:r>
              <a:rPr lang="en-US" dirty="0" err="1"/>
              <a:t>üç</a:t>
            </a:r>
            <a:r>
              <a:rPr lang="en-US" dirty="0"/>
              <a:t> </a:t>
            </a:r>
            <a:r>
              <a:rPr lang="en-US" dirty="0" err="1"/>
              <a:t>temel</a:t>
            </a:r>
            <a:r>
              <a:rPr lang="en-US" dirty="0"/>
              <a:t> </a:t>
            </a:r>
            <a:r>
              <a:rPr lang="en-US" dirty="0" err="1"/>
              <a:t>amacı</a:t>
            </a:r>
            <a:r>
              <a:rPr lang="en-US" dirty="0"/>
              <a:t> </a:t>
            </a:r>
            <a:r>
              <a:rPr lang="en-US" dirty="0" err="1"/>
              <a:t>vardır</a:t>
            </a:r>
            <a:r>
              <a:rPr lang="en-US" dirty="0"/>
              <a:t>:</a:t>
            </a:r>
            <a:endParaRPr lang="tr-TR" dirty="0"/>
          </a:p>
          <a:p>
            <a:pPr marL="514350" indent="-514350" algn="just">
              <a:buFont typeface="+mj-lt"/>
              <a:buAutoNum type="arabicPeriod"/>
            </a:pPr>
            <a:endParaRPr lang="tr-TR" dirty="0"/>
          </a:p>
          <a:p>
            <a:pPr marL="0" indent="0" algn="just">
              <a:buNone/>
            </a:pPr>
            <a:r>
              <a:rPr lang="en-US" i="1" dirty="0" err="1"/>
              <a:t>Öğrencilerin</a:t>
            </a:r>
            <a:r>
              <a:rPr lang="en-US" i="1" dirty="0"/>
              <a:t> duyuşsal </a:t>
            </a:r>
            <a:r>
              <a:rPr lang="en-US" i="1" dirty="0" err="1"/>
              <a:t>özelliklerini</a:t>
            </a:r>
            <a:r>
              <a:rPr lang="en-US" i="1" dirty="0"/>
              <a:t> </a:t>
            </a:r>
            <a:r>
              <a:rPr lang="en-US" i="1" dirty="0" err="1"/>
              <a:t>geliştirme</a:t>
            </a:r>
            <a:r>
              <a:rPr lang="tr-TR" i="1" dirty="0"/>
              <a:t>k</a:t>
            </a:r>
          </a:p>
          <a:p>
            <a:pPr marL="0" indent="0" algn="just">
              <a:buNone/>
            </a:pPr>
            <a:r>
              <a:rPr lang="en-US" i="1" dirty="0" err="1"/>
              <a:t>Öğrencilerin</a:t>
            </a:r>
            <a:r>
              <a:rPr lang="en-US" i="1" dirty="0"/>
              <a:t> </a:t>
            </a:r>
            <a:r>
              <a:rPr lang="en-US" i="1" dirty="0" err="1"/>
              <a:t>çalışmaları</a:t>
            </a:r>
            <a:r>
              <a:rPr lang="en-US" i="1" dirty="0"/>
              <a:t> </a:t>
            </a:r>
            <a:r>
              <a:rPr lang="en-US" i="1" dirty="0" err="1"/>
              <a:t>nesnel</a:t>
            </a:r>
            <a:r>
              <a:rPr lang="en-US" i="1" dirty="0"/>
              <a:t> </a:t>
            </a:r>
            <a:r>
              <a:rPr lang="en-US" i="1" dirty="0" err="1"/>
              <a:t>gözle</a:t>
            </a:r>
            <a:r>
              <a:rPr lang="en-US" i="1" dirty="0"/>
              <a:t> </a:t>
            </a:r>
            <a:r>
              <a:rPr lang="en-US" i="1" dirty="0" err="1"/>
              <a:t>değerlendirmelerini</a:t>
            </a:r>
            <a:r>
              <a:rPr lang="en-US" i="1" dirty="0"/>
              <a:t> </a:t>
            </a:r>
            <a:r>
              <a:rPr lang="en-US" i="1" dirty="0" err="1"/>
              <a:t>sağlamak</a:t>
            </a:r>
            <a:endParaRPr lang="tr-TR" i="1" dirty="0"/>
          </a:p>
          <a:p>
            <a:pPr marL="0" indent="0" algn="just">
              <a:buNone/>
            </a:pPr>
            <a:r>
              <a:rPr lang="en-US" i="1" dirty="0" err="1"/>
              <a:t>Öğrencilerin</a:t>
            </a:r>
            <a:r>
              <a:rPr lang="en-US" i="1" dirty="0"/>
              <a:t> </a:t>
            </a:r>
            <a:r>
              <a:rPr lang="en-US" i="1" dirty="0" err="1"/>
              <a:t>başarılarını</a:t>
            </a:r>
            <a:r>
              <a:rPr lang="en-US" i="1" dirty="0"/>
              <a:t> </a:t>
            </a:r>
            <a:r>
              <a:rPr lang="en-US" i="1" dirty="0" err="1"/>
              <a:t>algılamasını</a:t>
            </a:r>
            <a:r>
              <a:rPr lang="en-US" i="1" dirty="0"/>
              <a:t> </a:t>
            </a:r>
            <a:r>
              <a:rPr lang="en-US" i="1" dirty="0" err="1"/>
              <a:t>sağlamak</a:t>
            </a:r>
            <a:endParaRPr lang="tr-TR" i="1" dirty="0"/>
          </a:p>
        </p:txBody>
      </p:sp>
    </p:spTree>
    <p:extLst>
      <p:ext uri="{BB962C8B-B14F-4D97-AF65-F5344CB8AC3E}">
        <p14:creationId xmlns:p14="http://schemas.microsoft.com/office/powerpoint/2010/main" val="18320508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365</Words>
  <Application>Microsoft Office PowerPoint</Application>
  <PresentationFormat>Geniş ekran</PresentationFormat>
  <Paragraphs>30</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Öz, Akran ve Grup Değerlendirmeleri</vt:lpstr>
      <vt:lpstr>PowerPoint Sunusu</vt:lpstr>
      <vt:lpstr>Öz değerlendirme</vt:lpstr>
      <vt:lpstr>PowerPoint Sunusu</vt:lpstr>
      <vt:lpstr>Akran Değerlendirme</vt:lpstr>
      <vt:lpstr>PowerPoint Sunusu</vt:lpstr>
      <vt:lpstr>Grup Değerlendirme</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Ölçme ve Değerlendirmeye Genel Bakış*</dc:title>
  <dc:creator>Cigdem Yavuz</dc:creator>
  <cp:lastModifiedBy>Neslihan Tuğçe Özyeter</cp:lastModifiedBy>
  <cp:revision>9</cp:revision>
  <dcterms:created xsi:type="dcterms:W3CDTF">2017-05-16T13:19:38Z</dcterms:created>
  <dcterms:modified xsi:type="dcterms:W3CDTF">2022-03-07T09:06:05Z</dcterms:modified>
</cp:coreProperties>
</file>