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075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349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295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535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984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675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488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732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982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356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12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85864-97AC-4884-A5D3-79FE8120D51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CD413-016B-4EE1-B2B6-23FA90081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916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>
          <a:xfrm>
            <a:off x="1992314" y="838201"/>
            <a:ext cx="8370887" cy="646113"/>
          </a:xfrm>
        </p:spPr>
        <p:txBody>
          <a:bodyPr/>
          <a:lstStyle/>
          <a:p>
            <a:r>
              <a:rPr lang="tr-TR" altLang="tr-TR" sz="3200" b="1">
                <a:solidFill>
                  <a:srgbClr val="C00000"/>
                </a:solidFill>
                <a:ea typeface="ＭＳ Ｐゴシック" panose="020B0600070205080204" pitchFamily="34" charset="-128"/>
              </a:rPr>
              <a:t>3. Sosyal Kabulün Arttırılması </a:t>
            </a:r>
            <a:endParaRPr lang="tr-TR" altLang="tr-TR" sz="3200">
              <a:solidFill>
                <a:srgbClr val="C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>
          <a:xfrm>
            <a:off x="1992314" y="1484314"/>
            <a:ext cx="8370887" cy="47323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00B050"/>
                </a:solidFill>
                <a:ea typeface="ＭＳ Ｐゴシック" panose="020B0600070205080204" pitchFamily="34" charset="-128"/>
              </a:rPr>
              <a:t>A. Engelli çocuğu normal sınıfa hazırlamak </a:t>
            </a:r>
            <a:endParaRPr lang="tr-TR" altLang="tr-TR" smtClean="0">
              <a:solidFill>
                <a:srgbClr val="00B05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Engelli çocuğun </a:t>
            </a:r>
            <a:r>
              <a:rPr lang="tr-TR" altLang="tr-TR" sz="2400" b="1">
                <a:ea typeface="ＭＳ Ｐゴシック" panose="020B0600070205080204" pitchFamily="34" charset="-128"/>
              </a:rPr>
              <a:t>sınıfın aktif üyesi olabilmesi ve sınıfla akademik ve sosyal anlamda bütünleşe</a:t>
            </a:r>
            <a:r>
              <a:rPr lang="tr-TR" altLang="tr-TR" sz="2400">
                <a:ea typeface="ＭＳ Ｐゴシック" panose="020B0600070205080204" pitchFamily="34" charset="-128"/>
              </a:rPr>
              <a:t>bilmesi için birçok beceriye sahip olması gereklidir.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Bu becerileri kazanabilmesi, </a:t>
            </a:r>
            <a:r>
              <a:rPr lang="tr-TR" altLang="tr-TR" sz="2400" b="1">
                <a:ea typeface="ＭＳ Ｐゴシック" panose="020B0600070205080204" pitchFamily="34" charset="-128"/>
              </a:rPr>
              <a:t>kaynaştırma öncesi ve sürecinde sınıfta karşılaşacağı güçlüklerle en iyi şekilde baş edebilmesi </a:t>
            </a:r>
            <a:r>
              <a:rPr lang="tr-TR" altLang="tr-TR" sz="2400">
                <a:ea typeface="ＭＳ Ｐゴシック" panose="020B0600070205080204" pitchFamily="34" charset="-128"/>
              </a:rPr>
              <a:t>için çocuğa destek olunması gerekmektedir.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Bu amaçla çocuklara üç şekilde yardım edilebilir:</a:t>
            </a:r>
            <a:endParaRPr lang="tr-TR" altLang="tr-TR" sz="2400" b="1" i="1">
              <a:ea typeface="ＭＳ Ｐゴシック" panose="020B0600070205080204" pitchFamily="34" charset="-128"/>
            </a:endParaRPr>
          </a:p>
          <a:p>
            <a:pPr lvl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200" b="1" i="1">
                <a:solidFill>
                  <a:srgbClr val="7030A0"/>
                </a:solidFill>
                <a:ea typeface="ＭＳ Ｐゴシック" panose="020B0600070205080204" pitchFamily="34" charset="-128"/>
              </a:rPr>
              <a:t>a. Sınıf işleyişi ve kuralların öğretilmesi</a:t>
            </a:r>
          </a:p>
          <a:p>
            <a:pPr lvl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200" b="1" i="1">
                <a:solidFill>
                  <a:srgbClr val="7030A0"/>
                </a:solidFill>
                <a:ea typeface="ＭＳ Ｐゴシック" panose="020B0600070205080204" pitchFamily="34" charset="-128"/>
              </a:rPr>
              <a:t>b. Akademik becerilerin desteklenmesi</a:t>
            </a:r>
          </a:p>
          <a:p>
            <a:pPr lvl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200" b="1" i="1">
                <a:solidFill>
                  <a:srgbClr val="7030A0"/>
                </a:solidFill>
                <a:ea typeface="ＭＳ Ｐゴシック" panose="020B0600070205080204" pitchFamily="34" charset="-128"/>
              </a:rPr>
              <a:t>c. Sosyal beceri öğretimi</a:t>
            </a:r>
            <a:endParaRPr lang="tr-TR" altLang="tr-TR" sz="2200">
              <a:ea typeface="ＭＳ Ｐゴシック" panose="020B0600070205080204" pitchFamily="34" charset="-128"/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461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67B37E7-A0E6-46E5-A85D-316095BDEFA7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021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765176"/>
            <a:ext cx="8218487" cy="53308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c. Engelli konuklar davet etmek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Tutum değiştirmede yaygın olarak kullanılan bir diğer teknik, engelli bireyleri sınıfa konuk konuşmacı olarak davet etmektir.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 b="1">
                <a:ea typeface="ＭＳ Ｐゴシック" panose="020B0600070205080204" pitchFamily="34" charset="-128"/>
              </a:rPr>
              <a:t>Engelli bir bireye sahip olan ailenin anne, baba ya da kardeşleri, başarılı olmuş engelli bireyler </a:t>
            </a:r>
            <a:r>
              <a:rPr lang="tr-TR" altLang="tr-TR" sz="2400">
                <a:ea typeface="ＭＳ Ｐゴシック" panose="020B0600070205080204" pitchFamily="34" charset="-128"/>
              </a:rPr>
              <a:t>konuk konuşmacı olarak davet edilebilir.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Sınıf öğretmeni bu çalışmadan önce hazırlıklar yapmalı, öncelikle sınıftaki çocukları gelecek konuk hakkında bilgilendirmelidir. </a:t>
            </a:r>
          </a:p>
        </p:txBody>
      </p:sp>
      <p:sp>
        <p:nvSpPr>
          <p:cNvPr id="2867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EFD453B-A7BC-4399-9E0E-29BAFC36BBC7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10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415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765175"/>
            <a:ext cx="7772400" cy="4618038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d. Film, kitap, televizyondan yararlanmak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Engelli bireyler hakkında yazılmış </a:t>
            </a:r>
            <a:r>
              <a:rPr lang="tr-TR" altLang="tr-TR" sz="2400" b="1">
                <a:ea typeface="ＭＳ Ｐゴシック" panose="020B0600070205080204" pitchFamily="34" charset="-128"/>
              </a:rPr>
              <a:t>dergi ya da gazete makaleleri, kitaplar, filmler, televizyon dizileri </a:t>
            </a:r>
            <a:r>
              <a:rPr lang="tr-TR" altLang="tr-TR" sz="2400">
                <a:ea typeface="ＭＳ Ｐゴシック" panose="020B0600070205080204" pitchFamily="34" charset="-128"/>
              </a:rPr>
              <a:t>çocuklara engelli bireyler ve bireysel farklılıklar hakkında bilgi verebilir. </a:t>
            </a:r>
          </a:p>
        </p:txBody>
      </p:sp>
      <p:sp>
        <p:nvSpPr>
          <p:cNvPr id="2969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DB617C6-2388-48D6-85D0-D5015674A81A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11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407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765176"/>
            <a:ext cx="8370887" cy="54514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e. Akran öğretimi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Çocukların engelli akranları hakkında bilgi edinmelerinin bir diğer yolu da </a:t>
            </a:r>
            <a:r>
              <a:rPr lang="tr-TR" altLang="tr-TR" sz="2400" b="1">
                <a:ea typeface="ＭＳ Ｐゴシック" panose="020B0600070205080204" pitchFamily="34" charset="-128"/>
              </a:rPr>
              <a:t>onlarla etkileşime girmeleri ve deneyim </a:t>
            </a:r>
            <a:r>
              <a:rPr lang="tr-TR" altLang="tr-TR" sz="2400">
                <a:ea typeface="ＭＳ Ｐゴシック" panose="020B0600070205080204" pitchFamily="34" charset="-128"/>
              </a:rPr>
              <a:t>kazanmalarıdır.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Akran öğretimi bu deneyimi kazanmalarını ve birbirinin başarılarını artırmalarını sağlayan bir öğretim sistemidir. </a:t>
            </a:r>
          </a:p>
        </p:txBody>
      </p:sp>
      <p:sp>
        <p:nvSpPr>
          <p:cNvPr id="30723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CD2CA8E-8D51-4329-9BDE-0B23F4E26E9B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12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21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765176"/>
            <a:ext cx="8424862" cy="58324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00B050"/>
                </a:solidFill>
                <a:ea typeface="ＭＳ Ｐゴシック" panose="020B0600070205080204" pitchFamily="34" charset="-128"/>
              </a:rPr>
              <a:t>C. Engelli olan ve olmayan çocukların etkileşiminin arttırılması</a:t>
            </a:r>
            <a:endParaRPr lang="tr-TR" altLang="tr-TR" smtClean="0">
              <a:solidFill>
                <a:srgbClr val="00B050"/>
              </a:solidFill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Bazı çocuklar engelli akranlarını kabul etmek ve desteklemek için isteklidirler ancak bazıları kendilerini engelli akranlarıyla rahat hissetmeyerek iletişim kurmak istemeyebilirler. 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Bu durumda öğretmen istekli olanları belirleyip, öncelikle bu grupla öğretim ve deneyim fırsatları yaratarak sosyal kabulü kolaylaştırabilir.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Engelli olan ve olmayan çocuklar arasında sosyal etkileşimin artırılması için bir çok çalışma yapılmakta; araştırmacılar etkileşimi artıracak stratejiler geliştirmeye çalışmaktadırlar. Bu stratejiler üç grupta toplanabilmektedir.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400">
                <a:ea typeface="ＭＳ Ｐゴシック" panose="020B0600070205080204" pitchFamily="34" charset="-128"/>
              </a:rPr>
              <a:t>	</a:t>
            </a:r>
            <a:r>
              <a:rPr lang="tr-TR" altLang="tr-TR" sz="2200" b="1" i="1">
                <a:solidFill>
                  <a:srgbClr val="7030A0"/>
                </a:solidFill>
                <a:ea typeface="ＭＳ Ｐゴシック" panose="020B0600070205080204" pitchFamily="34" charset="-128"/>
              </a:rPr>
              <a:t>a. Sosyal etkileşim fırsatları yaratmak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200" b="1" i="1">
                <a:solidFill>
                  <a:srgbClr val="7030A0"/>
                </a:solidFill>
                <a:ea typeface="ＭＳ Ｐゴシック" panose="020B0600070205080204" pitchFamily="34" charset="-128"/>
              </a:rPr>
              <a:t>	b. Arkadaşlığın  devam etmesini sağlamak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200" b="1" i="1">
                <a:solidFill>
                  <a:srgbClr val="7030A0"/>
                </a:solidFill>
                <a:ea typeface="ＭＳ Ｐゴシック" panose="020B0600070205080204" pitchFamily="34" charset="-128"/>
              </a:rPr>
              <a:t>	c. Olumlu rol modeli olmak</a:t>
            </a:r>
            <a:r>
              <a:rPr lang="tr-TR" altLang="tr-TR" sz="2200">
                <a:ea typeface="ＭＳ Ｐゴシック" panose="020B0600070205080204" pitchFamily="34" charset="-128"/>
              </a:rPr>
              <a:t>	</a:t>
            </a:r>
          </a:p>
        </p:txBody>
      </p:sp>
      <p:sp>
        <p:nvSpPr>
          <p:cNvPr id="31747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870FF20-CEBD-4249-9496-9E1C0E22C1DA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13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2336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836614"/>
            <a:ext cx="8370887" cy="53800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a. Sosyal etkileşim fırsatları yaratmak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Engelli olan ve olmayan çocuklar arasında olumlu etkileşimi artırmanın birinci yolu, onlara </a:t>
            </a:r>
            <a:r>
              <a:rPr lang="tr-TR" altLang="tr-TR" sz="2400" b="1">
                <a:ea typeface="ＭＳ Ｐゴシック" panose="020B0600070205080204" pitchFamily="34" charset="-128"/>
              </a:rPr>
              <a:t>etkileşim kurmaları için fırsatlar </a:t>
            </a:r>
            <a:r>
              <a:rPr lang="tr-TR" altLang="tr-TR" sz="2400">
                <a:ea typeface="ＭＳ Ｐゴシック" panose="020B0600070205080204" pitchFamily="34" charset="-128"/>
              </a:rPr>
              <a:t>yaratmaktır.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İlköğretim okullarında bu, etkileşim kurmaları için fırsatlar yaratmak ve bu etkileşim sırasında grup olarak çalışmalarını sağlayarak gerçekleştirilebilir. </a:t>
            </a:r>
          </a:p>
        </p:txBody>
      </p:sp>
      <p:sp>
        <p:nvSpPr>
          <p:cNvPr id="3277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7B85F3A-7A5D-4FD7-8AC5-79F18B7AE221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14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801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765176"/>
            <a:ext cx="8370887" cy="5451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b. Arkadaşlığın  devam etmesini sağlamak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Sınıf ortamında çocukların etkileşimini başlatmak ya da artırmak gerekli ancak yeterli değildir.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Başlatılan </a:t>
            </a:r>
            <a:r>
              <a:rPr lang="tr-TR" altLang="tr-TR" sz="2400" b="1">
                <a:ea typeface="ＭＳ Ｐゴシック" panose="020B0600070205080204" pitchFamily="34" charset="-128"/>
              </a:rPr>
              <a:t>etkileşimin sürdürülmesi </a:t>
            </a:r>
            <a:r>
              <a:rPr lang="tr-TR" altLang="tr-TR" sz="2400">
                <a:ea typeface="ＭＳ Ｐゴシック" panose="020B0600070205080204" pitchFamily="34" charset="-128"/>
              </a:rPr>
              <a:t>çok önemlidir.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Bu nedenle engelli olan ve olmayan çocuklar arasındaki </a:t>
            </a:r>
            <a:r>
              <a:rPr lang="tr-TR" altLang="tr-TR" sz="2400" b="1">
                <a:ea typeface="ＭＳ Ｐゴシック" panose="020B0600070205080204" pitchFamily="34" charset="-128"/>
              </a:rPr>
              <a:t>arkadaşlığın ve karşılıklı desteğin devam etmesinin </a:t>
            </a:r>
            <a:r>
              <a:rPr lang="tr-TR" altLang="tr-TR" sz="2400">
                <a:ea typeface="ＭＳ Ｐゴシック" panose="020B0600070205080204" pitchFamily="34" charset="-128"/>
              </a:rPr>
              <a:t>sağlanması gereklidir.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Bunun için çocuklara engelli arkadaşları hakkında bilgi verilirken, </a:t>
            </a:r>
            <a:r>
              <a:rPr lang="tr-TR" altLang="tr-TR" sz="2400" b="1">
                <a:ea typeface="ＭＳ Ｐゴシック" panose="020B0600070205080204" pitchFamily="34" charset="-128"/>
              </a:rPr>
              <a:t>onlarla nasıl oynayacakları,  nasıl iletişim kuracakları </a:t>
            </a:r>
            <a:r>
              <a:rPr lang="tr-TR" altLang="tr-TR" sz="2400">
                <a:ea typeface="ＭＳ Ｐゴシック" panose="020B0600070205080204" pitchFamily="34" charset="-128"/>
              </a:rPr>
              <a:t>da öğretilmelidir.</a:t>
            </a:r>
          </a:p>
        </p:txBody>
      </p:sp>
      <p:sp>
        <p:nvSpPr>
          <p:cNvPr id="3379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1285F34-39FC-4585-9BE3-00CA0ED69B07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15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57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765176"/>
            <a:ext cx="8370887" cy="5451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c. Olumlu rol modeli olmak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Olumlu arkadaşlık ilişkilerini yaratma da kullanılabilecek üçüncü strateji çocuklara olumlu modeli olmaktır. Bunu yapmanın çeşitli yolları vardır: Öncelikle kaynaştırma okulunun bir öğretmeni olarak </a:t>
            </a:r>
            <a:r>
              <a:rPr lang="tr-TR" altLang="tr-TR" sz="2400" b="1">
                <a:ea typeface="ＭＳ Ｐゴシック" panose="020B0600070205080204" pitchFamily="34" charset="-128"/>
              </a:rPr>
              <a:t>engelli akranlarıyla nasıl etkileşim ve iletişim kurabilecekleri konusunda çocuklara model</a:t>
            </a:r>
            <a:r>
              <a:rPr lang="tr-TR" altLang="tr-TR" sz="2400">
                <a:ea typeface="ＭＳ Ｐゴシック" panose="020B0600070205080204" pitchFamily="34" charset="-128"/>
              </a:rPr>
              <a:t> olmaktır.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Eğer sınıf öğretmeni özel gereksinimli öğrencilerle </a:t>
            </a:r>
            <a:r>
              <a:rPr lang="tr-TR" altLang="tr-TR" sz="2400" b="1">
                <a:ea typeface="ＭＳ Ｐゴシック" panose="020B0600070205080204" pitchFamily="34" charset="-128"/>
              </a:rPr>
              <a:t>olumlu ilişki kuruyor ve onlara sınıfta bir misafir gibi değil de sınıfın bir üyesi gibi davranıyorsa,</a:t>
            </a:r>
            <a:r>
              <a:rPr lang="tr-TR" altLang="tr-TR" sz="2400">
                <a:ea typeface="ＭＳ Ｐゴシック" panose="020B0600070205080204" pitchFamily="34" charset="-128"/>
              </a:rPr>
              <a:t>  çocuklar da aynı şekilde davranacaklardır. </a:t>
            </a:r>
          </a:p>
        </p:txBody>
      </p:sp>
      <p:sp>
        <p:nvSpPr>
          <p:cNvPr id="3481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4E1C8B7-94D2-47BE-9C89-70F8007DD7D3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16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4698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>
          <a:xfrm>
            <a:off x="1981200" y="714375"/>
            <a:ext cx="8229600" cy="113030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7030A0"/>
                </a:solidFill>
                <a:ea typeface="ＭＳ Ｐゴシック" panose="020B0600070205080204" pitchFamily="34" charset="-128"/>
              </a:rPr>
              <a:t>Özel gereksinimli çocuklarla iletişim kurarken dikkat edilecek noktalar</a:t>
            </a:r>
            <a:endParaRPr lang="en-US" altLang="tr-TR" sz="2800" b="1">
              <a:solidFill>
                <a:srgbClr val="7030A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>
          <a:xfrm>
            <a:off x="1919288" y="1844675"/>
            <a:ext cx="8534400" cy="4656138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tr-TR" altLang="tr-TR" sz="2100" b="1" i="1">
                <a:ea typeface="ＭＳ Ｐゴシック" panose="020B0600070205080204" pitchFamily="34" charset="-128"/>
              </a:rPr>
              <a:t>Çocuğu insan olarak görün, özür olarak değil!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tr-TR" altLang="tr-TR" sz="2100" b="1" i="1">
                <a:ea typeface="ＭＳ Ｐゴシック" panose="020B0600070205080204" pitchFamily="34" charset="-128"/>
              </a:rPr>
              <a:t>Küçümseyerek konuşmamaya (şu, bu, o gibi) özen gösterin!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tr-TR" altLang="tr-TR" sz="2100" b="1" i="1">
                <a:ea typeface="ＭＳ Ｐゴシック" panose="020B0600070205080204" pitchFamily="34" charset="-128"/>
              </a:rPr>
              <a:t>Aracıyla konuşsanız bile, konuşmanızı çocuğa yöneltin!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tr-TR" altLang="tr-TR" sz="2100" b="1" i="1">
                <a:ea typeface="ＭＳ Ｐゴシック" panose="020B0600070205080204" pitchFamily="34" charset="-128"/>
              </a:rPr>
              <a:t>Doğal ve gerilimsiz olun!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tr-TR" altLang="tr-TR" sz="2100" b="1" i="1">
                <a:ea typeface="ＭＳ Ｐゴシック" panose="020B0600070205080204" pitchFamily="34" charset="-128"/>
              </a:rPr>
              <a:t>Çocuğa saygılı davranın!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tr-TR" altLang="tr-TR" sz="2100" b="1" i="1">
                <a:ea typeface="ＭＳ Ｐゴシック" panose="020B0600070205080204" pitchFamily="34" charset="-128"/>
              </a:rPr>
              <a:t>Çocuğun yaşına uygun konularda uygun dille konuşun!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tr-TR" altLang="tr-TR" sz="2100" b="1" i="1">
                <a:ea typeface="ＭＳ Ｐゴシック" panose="020B0600070205080204" pitchFamily="34" charset="-128"/>
              </a:rPr>
              <a:t>“Koşmam lazım!” ya da “Ayşe’yi gördün mü?” gibi günlük konuşmalar özel gereksinimli çocuğu üzer diye özür dilemeyin!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tr-TR" altLang="tr-TR" sz="2100" b="1" i="1">
                <a:ea typeface="ＭＳ Ｐゴシック" panose="020B0600070205080204" pitchFamily="34" charset="-128"/>
              </a:rPr>
              <a:t>Özel gereksinimli çocuğu da herkese yaptığınız gibi selamlayın!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tr-TR" altLang="tr-TR" sz="2100" b="1" i="1">
                <a:ea typeface="ＭＳ Ｐゴシック" panose="020B0600070205080204" pitchFamily="34" charset="-128"/>
              </a:rPr>
              <a:t>Duruma göre çevrenin gürültülü veya karanlık olmasının iletişimi engelleyeceğinin farkında olun!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tr-TR" altLang="tr-TR" sz="2100" b="1" i="1">
                <a:ea typeface="ＭＳ Ｐゴシック" panose="020B0600070205080204" pitchFamily="34" charset="-128"/>
              </a:rPr>
              <a:t>Özel gereksinimli çocuğun yardıma ihtiyacı olduğunu varsaymayın, ona sorun!</a:t>
            </a:r>
            <a:endParaRPr lang="en-US" altLang="tr-TR" sz="2100" b="1" i="1">
              <a:ea typeface="ＭＳ Ｐゴシック" panose="020B0600070205080204" pitchFamily="34" charset="-128"/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845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EBED69F-445C-441F-8FAC-A9AB41B401B2}" type="slidenum">
              <a:rPr kumimoji="0" lang="en-US" altLang="tr-TR">
                <a:solidFill>
                  <a:schemeClr val="tx2"/>
                </a:solidFill>
              </a:rPr>
              <a:pPr eaLnBrk="1" hangingPunct="1"/>
              <a:t>17</a:t>
            </a:fld>
            <a:endParaRPr kumimoji="0" lang="en-US" altLang="tr-TR">
              <a:solidFill>
                <a:schemeClr val="tx2"/>
              </a:solidFill>
            </a:endParaRPr>
          </a:p>
        </p:txBody>
      </p:sp>
      <p:sp>
        <p:nvSpPr>
          <p:cNvPr id="7" name="6 Patlama 1"/>
          <p:cNvSpPr/>
          <p:nvPr/>
        </p:nvSpPr>
        <p:spPr>
          <a:xfrm>
            <a:off x="2024064" y="714376"/>
            <a:ext cx="357187" cy="500063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7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836614"/>
            <a:ext cx="8218487" cy="5259387"/>
          </a:xfrm>
        </p:spPr>
        <p:txBody>
          <a:bodyPr/>
          <a:lstStyle/>
          <a:p>
            <a:pPr marL="514350" indent="-514350">
              <a:spcBef>
                <a:spcPct val="0"/>
              </a:spcBef>
              <a:buNone/>
            </a:pPr>
            <a:r>
              <a:rPr lang="tr-TR" altLang="tr-TR" b="1" i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a. Sınıf işleyişi ve kuralların öğretilmesi</a:t>
            </a:r>
          </a:p>
          <a:p>
            <a:pPr marL="514350" indent="-514350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Her </a:t>
            </a:r>
            <a:r>
              <a:rPr lang="tr-TR" altLang="tr-TR" sz="2400" b="1">
                <a:ea typeface="ＭＳ Ｐゴシック" panose="020B0600070205080204" pitchFamily="34" charset="-128"/>
              </a:rPr>
              <a:t>sınıfın işleyişi</a:t>
            </a:r>
            <a:r>
              <a:rPr lang="tr-TR" altLang="tr-TR" sz="2400">
                <a:ea typeface="ＭＳ Ｐゴシック" panose="020B0600070205080204" pitchFamily="34" charset="-128"/>
              </a:rPr>
              <a:t> farklıdır.</a:t>
            </a:r>
          </a:p>
          <a:p>
            <a:pPr marL="514350" indent="-514350">
              <a:spcBef>
                <a:spcPct val="0"/>
              </a:spcBef>
            </a:pPr>
            <a:r>
              <a:rPr lang="tr-TR" altLang="tr-TR" sz="2400" b="1">
                <a:ea typeface="ＭＳ Ｐゴシック" panose="020B0600070205080204" pitchFamily="34" charset="-128"/>
              </a:rPr>
              <a:t>Ödev teslimi, okula geç kalmanın sonuçları, kitapların yerleri, sınıf kitaplığının kullanılması, teneffüse çıkış ve dönüş, geç kalanların sınıfa girişi, derste ödevi erken bitirme </a:t>
            </a:r>
            <a:r>
              <a:rPr lang="tr-TR" altLang="tr-TR" sz="2400">
                <a:ea typeface="ＭＳ Ｐゴシック" panose="020B0600070205080204" pitchFamily="34" charset="-128"/>
              </a:rPr>
              <a:t>durumunda neler yapılacağı bellidir.</a:t>
            </a:r>
          </a:p>
          <a:p>
            <a:pPr marL="514350" indent="-514350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Benzer şekilde her sınıfta uyulması gereken </a:t>
            </a:r>
            <a:r>
              <a:rPr lang="tr-TR" altLang="tr-TR" sz="2400" b="1">
                <a:ea typeface="ＭＳ Ｐゴシック" panose="020B0600070205080204" pitchFamily="34" charset="-128"/>
              </a:rPr>
              <a:t>kurallar</a:t>
            </a:r>
            <a:r>
              <a:rPr lang="tr-TR" altLang="tr-TR" sz="2400">
                <a:ea typeface="ＭＳ Ｐゴシック" panose="020B0600070205080204" pitchFamily="34" charset="-128"/>
              </a:rPr>
              <a:t> da okulun ilk haftalarında öğretmen ve öğrenciler tarafından belirlenerek, görülebilecek bir yere asılmıştır.</a:t>
            </a:r>
          </a:p>
        </p:txBody>
      </p:sp>
      <p:sp>
        <p:nvSpPr>
          <p:cNvPr id="20483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1640F86-A827-42EA-AAF1-14B6C4EF8DFE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2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1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836614"/>
            <a:ext cx="8218487" cy="5259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b. Akademik becerilerin desteklenmesi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Özel gereksinimli öğrenciler engel tür ve derecesine bağlı olarak </a:t>
            </a:r>
            <a:r>
              <a:rPr lang="tr-TR" altLang="tr-TR" sz="2400" b="1" i="1">
                <a:ea typeface="ＭＳ Ｐゴシック" panose="020B0600070205080204" pitchFamily="34" charset="-128"/>
              </a:rPr>
              <a:t>akademik becerilerde</a:t>
            </a:r>
            <a:r>
              <a:rPr lang="tr-TR" altLang="tr-TR" sz="2400">
                <a:ea typeface="ＭＳ Ｐゴシック" panose="020B0600070205080204" pitchFamily="34" charset="-128"/>
              </a:rPr>
              <a:t> yetersiz olabilmektedirler.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Bu nedenle engelli </a:t>
            </a:r>
            <a:r>
              <a:rPr lang="tr-TR" altLang="tr-TR" sz="2400" b="1">
                <a:ea typeface="ＭＳ Ｐゴシック" panose="020B0600070205080204" pitchFamily="34" charset="-128"/>
              </a:rPr>
              <a:t>çocuğun yetersizlikleri temel alınarak okul içinden ya da dışından akademik destek</a:t>
            </a:r>
            <a:r>
              <a:rPr lang="tr-TR" altLang="tr-TR" sz="2400">
                <a:ea typeface="ＭＳ Ｐゴシック" panose="020B0600070205080204" pitchFamily="34" charset="-128"/>
              </a:rPr>
              <a:t> alması çocuğun başarısının artmasını sağlayacak, bu da hem kendine güvenini hem de arkadaşları tarafından kabul edilmesini kolaylaştıracaktır. </a:t>
            </a:r>
          </a:p>
        </p:txBody>
      </p:sp>
      <p:sp>
        <p:nvSpPr>
          <p:cNvPr id="21507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80D736D-2F77-48E8-8364-1EE78D2080C0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3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0654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765176"/>
            <a:ext cx="8218487" cy="533082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c. Sosyal beceri öğretimi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Sosyal beceriler, </a:t>
            </a:r>
            <a:r>
              <a:rPr lang="tr-TR" altLang="tr-TR" sz="2400" b="1">
                <a:ea typeface="ＭＳ Ｐゴシック" panose="020B0600070205080204" pitchFamily="34" charset="-128"/>
              </a:rPr>
              <a:t>öğrencilerin akranları, öğretmenleri ve diğerleri ile etkileşim kurmalarını kolaylaştıran ve bulundukları ortamda sosyal kabullerini artıran </a:t>
            </a:r>
            <a:r>
              <a:rPr lang="tr-TR" altLang="tr-TR" sz="2400">
                <a:ea typeface="ＭＳ Ｐゴシック" panose="020B0600070205080204" pitchFamily="34" charset="-128"/>
              </a:rPr>
              <a:t>davranışlar olarak tanımlanabilir.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 i="1">
                <a:ea typeface="ＭＳ Ｐゴシック" panose="020B0600070205080204" pitchFamily="34" charset="-128"/>
              </a:rPr>
              <a:t>Dinleme, izin isteme, parmak kaldırarak konuşma, sıra olma, sırada bekleme, yönergelere uyma, anlamadığı zaman sorma, sorulara yanıt verme, bir etkinlikten diğerine geçme, kurallara uyma</a:t>
            </a:r>
            <a:r>
              <a:rPr lang="tr-TR" altLang="tr-TR" sz="2400">
                <a:ea typeface="ＭＳ Ｐゴシック" panose="020B0600070205080204" pitchFamily="34" charset="-128"/>
              </a:rPr>
              <a:t> ve bu gibi beceriler, okul ortamında </a:t>
            </a:r>
            <a:r>
              <a:rPr lang="tr-TR" altLang="tr-TR" sz="2400" b="1">
                <a:ea typeface="ＭＳ Ｐゴシック" panose="020B0600070205080204" pitchFamily="34" charset="-128"/>
              </a:rPr>
              <a:t>akademik başarıyı arttıran</a:t>
            </a:r>
            <a:r>
              <a:rPr lang="tr-TR" altLang="tr-TR" sz="2400">
                <a:ea typeface="ＭＳ Ｐゴシック" panose="020B0600070205080204" pitchFamily="34" charset="-128"/>
              </a:rPr>
              <a:t> sosyal becerilerdir.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Bu becerilerde yetersizlik, </a:t>
            </a:r>
            <a:r>
              <a:rPr lang="tr-TR" altLang="tr-TR" sz="2400" b="1">
                <a:ea typeface="ＭＳ Ｐゴシック" panose="020B0600070205080204" pitchFamily="34" charset="-128"/>
              </a:rPr>
              <a:t>akademik becerilerde yeterli olsalar bile özel gereksinimli öğrencilerin öğrenmelerini olumsuz</a:t>
            </a:r>
            <a:r>
              <a:rPr lang="tr-TR" altLang="tr-TR" sz="2400">
                <a:ea typeface="ＭＳ Ｐゴシック" panose="020B0600070205080204" pitchFamily="34" charset="-128"/>
              </a:rPr>
              <a:t> yönde etkilemektedir.</a:t>
            </a:r>
          </a:p>
          <a:p>
            <a:pPr eaLnBrk="1" hangingPunct="1">
              <a:spcBef>
                <a:spcPct val="0"/>
              </a:spcBef>
            </a:pPr>
            <a:endParaRPr lang="tr-TR" altLang="tr-TR" sz="2400">
              <a:ea typeface="ＭＳ Ｐゴシック" panose="020B0600070205080204" pitchFamily="34" charset="-128"/>
            </a:endParaRPr>
          </a:p>
        </p:txBody>
      </p:sp>
      <p:sp>
        <p:nvSpPr>
          <p:cNvPr id="2253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B36859A-9169-4D30-A4D1-1B99B3B260FF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4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2304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765176"/>
            <a:ext cx="8370887" cy="54514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Devam…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 i="1">
                <a:ea typeface="ＭＳ Ｐゴシック" panose="020B0600070205080204" pitchFamily="34" charset="-128"/>
              </a:rPr>
              <a:t>İşbirliği yapma, paylaşma, diğerlerinin haklarına saygı gösterme, uygun olmayan dokunmaktan kaçınma, sorumluluk alma, yardım isteme ya da yardım etme, selamlaşma, etkileşim başlatma ve sürdürme</a:t>
            </a:r>
            <a:r>
              <a:rPr lang="tr-TR" altLang="tr-TR" sz="2400">
                <a:ea typeface="ＭＳ Ｐゴシック" panose="020B0600070205080204" pitchFamily="34" charset="-128"/>
              </a:rPr>
              <a:t> ve benzeri beceriler ise çocuğun </a:t>
            </a:r>
            <a:r>
              <a:rPr lang="tr-TR" altLang="tr-TR" sz="2400" b="1">
                <a:ea typeface="ＭＳ Ｐゴシック" panose="020B0600070205080204" pitchFamily="34" charset="-128"/>
              </a:rPr>
              <a:t>diğerleriyle etkileşimlerini kolaylaştırmaktadır</a:t>
            </a:r>
            <a:r>
              <a:rPr lang="tr-TR" altLang="tr-TR" sz="2400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endParaRPr lang="tr-TR" altLang="tr-TR" sz="2400">
              <a:ea typeface="ＭＳ Ｐゴシック" panose="020B0600070205080204" pitchFamily="34" charset="-128"/>
            </a:endParaRPr>
          </a:p>
        </p:txBody>
      </p:sp>
      <p:sp>
        <p:nvSpPr>
          <p:cNvPr id="2355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0F7DC73-B7CD-4C63-8D42-092BFD344ACE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5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0913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765176"/>
            <a:ext cx="8370887" cy="54514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Devam…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Sosyal beceri öğretimi farklı yöntemlerle yapılabilmektedir.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Birçok çocuk için </a:t>
            </a:r>
            <a:r>
              <a:rPr lang="tr-TR" altLang="tr-TR" sz="2400" b="1">
                <a:ea typeface="ＭＳ Ｐゴシック" panose="020B0600070205080204" pitchFamily="34" charset="-128"/>
              </a:rPr>
              <a:t>model olma, taklit etme, prova etme ve uygun ortamlara transfer etme </a:t>
            </a:r>
            <a:r>
              <a:rPr lang="tr-TR" altLang="tr-TR" sz="2400">
                <a:ea typeface="ＭＳ Ｐゴシック" panose="020B0600070205080204" pitchFamily="34" charset="-128"/>
              </a:rPr>
              <a:t>aşamalarından oluşan </a:t>
            </a:r>
            <a:r>
              <a:rPr lang="tr-TR" altLang="tr-TR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doğrudan öğretim</a:t>
            </a:r>
            <a:r>
              <a:rPr lang="tr-TR" altLang="tr-TR" sz="2400" b="1" i="1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tr-TR" altLang="tr-TR" sz="2400">
                <a:ea typeface="ＭＳ Ｐゴシック" panose="020B0600070205080204" pitchFamily="34" charset="-128"/>
              </a:rPr>
              <a:t>yöntemi çok etkili olmaktadır.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Son yıllarda doğrudan öğretim yöntemine alternatif olarak </a:t>
            </a:r>
            <a:r>
              <a:rPr lang="tr-TR" altLang="tr-TR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bilişsel yaklaşıma dayalı </a:t>
            </a:r>
            <a:r>
              <a:rPr lang="tr-TR" altLang="tr-TR" sz="2400">
                <a:ea typeface="ＭＳ Ｐゴシック" panose="020B0600070205080204" pitchFamily="34" charset="-128"/>
              </a:rPr>
              <a:t>sosyal beceri programları geliştirilmiş, çocukların bu yaklaşım ile öğrendikleri becerileri gerekli durum ve ortamlara daha kolay transfer edebilecekleri açıklanmıştır. </a:t>
            </a:r>
          </a:p>
        </p:txBody>
      </p:sp>
      <p:sp>
        <p:nvSpPr>
          <p:cNvPr id="2457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7A302A2-7ACB-4CC8-B2EB-FB8BAFBDF63E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6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32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765176"/>
            <a:ext cx="8496300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00B050"/>
                </a:solidFill>
                <a:ea typeface="ＭＳ Ｐゴシック" panose="020B0600070205080204" pitchFamily="34" charset="-128"/>
              </a:rPr>
              <a:t>B. Engelli olmayan çocukları kaynaştırma programlarına hazırlamak</a:t>
            </a:r>
            <a:endParaRPr lang="tr-TR" altLang="tr-TR" smtClean="0">
              <a:solidFill>
                <a:srgbClr val="00B05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Engelli olmayan çocuklar genellikle engelli bireyleri hiç tanımamakta; eğer yakın çevrelerinde engelli bir birey yoksa konuya ilişkin hiç bilgi ve deneyimleri olmamaktadır.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Bunun sonucu olarak sınıflarına engelli bir öğrenci geldiğinde, </a:t>
            </a:r>
            <a:r>
              <a:rPr lang="tr-TR" altLang="tr-TR" sz="2400" b="1">
                <a:ea typeface="ＭＳ Ｐゴシック" panose="020B0600070205080204" pitchFamily="34" charset="-128"/>
              </a:rPr>
              <a:t>önyargılı olabilmekte ve nasıl davranacaklarını </a:t>
            </a:r>
            <a:r>
              <a:rPr lang="tr-TR" altLang="tr-TR" sz="2400">
                <a:ea typeface="ＭＳ Ｐゴシック" panose="020B0600070205080204" pitchFamily="34" charset="-128"/>
              </a:rPr>
              <a:t>bilememektedir.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Bu durum engelli akranlarından uzak durmalarına yol açabilmektedir. Bu düşünceden hareketle normal sınıf öğrencilerinin engelli akranları ile birlikteliğe hazırlanmaları, bilgi ve deneyim kazanmaları buna bağlı olarak tutumlarının değiştirilmesi önemli olacaktır.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200" b="1" i="1">
                <a:solidFill>
                  <a:srgbClr val="7030A0"/>
                </a:solidFill>
                <a:ea typeface="ＭＳ Ｐゴシック" panose="020B0600070205080204" pitchFamily="34" charset="-128"/>
              </a:rPr>
              <a:t>a. Bireysel farklılıklar hakkında bilgi vermek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200" b="1" i="1">
                <a:solidFill>
                  <a:srgbClr val="7030A0"/>
                </a:solidFill>
                <a:ea typeface="ＭＳ Ｐゴシック" panose="020B0600070205080204" pitchFamily="34" charset="-128"/>
              </a:rPr>
              <a:t>b. Benzeşim etkinlikleri planlamak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200" b="1" i="1">
                <a:solidFill>
                  <a:srgbClr val="7030A0"/>
                </a:solidFill>
                <a:ea typeface="ＭＳ Ｐゴシック" panose="020B0600070205080204" pitchFamily="34" charset="-128"/>
              </a:rPr>
              <a:t>c. Engelli konuklar davet etmek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200" b="1" i="1">
                <a:solidFill>
                  <a:srgbClr val="7030A0"/>
                </a:solidFill>
                <a:ea typeface="ＭＳ Ｐゴシック" panose="020B0600070205080204" pitchFamily="34" charset="-128"/>
              </a:rPr>
              <a:t>d. Film, kitap, televizyondan yararlanmak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200" b="1" i="1">
                <a:solidFill>
                  <a:srgbClr val="7030A0"/>
                </a:solidFill>
                <a:ea typeface="ＭＳ Ｐゴシック" panose="020B0600070205080204" pitchFamily="34" charset="-128"/>
              </a:rPr>
              <a:t>e. Akran öğretimi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tr-TR" altLang="tr-TR" sz="2400" b="1" i="1">
              <a:solidFill>
                <a:srgbClr val="7030A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tr-TR" altLang="tr-TR" sz="2400" b="1" i="1">
              <a:solidFill>
                <a:srgbClr val="7030A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tr-TR" altLang="tr-TR" sz="2400" b="1" i="1">
              <a:solidFill>
                <a:srgbClr val="7030A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tr-TR" altLang="tr-TR" sz="2400">
              <a:ea typeface="ＭＳ Ｐゴシック" panose="020B0600070205080204" pitchFamily="34" charset="-128"/>
            </a:endParaRPr>
          </a:p>
        </p:txBody>
      </p:sp>
      <p:sp>
        <p:nvSpPr>
          <p:cNvPr id="25603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7CA7DEB-D77F-4F7B-9403-E5912A58E4CD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7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904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765176"/>
            <a:ext cx="8218487" cy="533082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a. Bireysel farklılıklar hakkında bilgi vermek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Çocukların engelli akranlarını kabul etmelerini sağlamak için, bireysel farklılıklar hakkında bilgilendirilmeleri gerekmektedir. 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Çocuklar </a:t>
            </a:r>
            <a:r>
              <a:rPr lang="tr-TR" altLang="tr-TR" sz="2400" b="1">
                <a:ea typeface="ＭＳ Ｐゴシック" panose="020B0600070205080204" pitchFamily="34" charset="-128"/>
              </a:rPr>
              <a:t>her bireyin güçlü ve zayıf tarafları </a:t>
            </a:r>
            <a:r>
              <a:rPr lang="tr-TR" altLang="tr-TR" sz="2400">
                <a:ea typeface="ＭＳ Ｐゴシック" panose="020B0600070205080204" pitchFamily="34" charset="-128"/>
              </a:rPr>
              <a:t>olduğunu anladıkları zaman, farklı özellikleri olan bireyleri de daha kolay kabul edeceklerdir. 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Engelli olan ve olmayan çocukların </a:t>
            </a:r>
            <a:r>
              <a:rPr lang="tr-TR" altLang="tr-TR" sz="2400" b="1">
                <a:ea typeface="ＭＳ Ｐゴシック" panose="020B0600070205080204" pitchFamily="34" charset="-128"/>
              </a:rPr>
              <a:t>farklılıkları ve benzerlikleri üzerine dikkatlerini çekmek, özellikle benzerlikleri vurgulamak,</a:t>
            </a:r>
            <a:r>
              <a:rPr lang="tr-TR" altLang="tr-TR" sz="2400">
                <a:ea typeface="ＭＳ Ｐゴシック" panose="020B0600070205080204" pitchFamily="34" charset="-128"/>
              </a:rPr>
              <a:t> çocukların farkındalıklarını arttırmanın en kolay yollarından birisidir. </a:t>
            </a:r>
          </a:p>
        </p:txBody>
      </p:sp>
      <p:sp>
        <p:nvSpPr>
          <p:cNvPr id="26627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66A96E8-952A-4471-9939-9AFAD5543947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8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177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765176"/>
            <a:ext cx="7837487" cy="487362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b="1" i="1" smtClean="0">
                <a:solidFill>
                  <a:srgbClr val="7030A0"/>
                </a:solidFill>
                <a:ea typeface="ＭＳ Ｐゴシック" panose="020B0600070205080204" pitchFamily="34" charset="-128"/>
              </a:rPr>
              <a:t>b. Benzeşim etkinlikleri planlamak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Benzeşim</a:t>
            </a:r>
            <a:r>
              <a:rPr lang="tr-TR" altLang="tr-TR" sz="2400" b="1">
                <a:ea typeface="ＭＳ Ｐゴシック" panose="020B0600070205080204" pitchFamily="34" charset="-128"/>
              </a:rPr>
              <a:t> </a:t>
            </a:r>
            <a:r>
              <a:rPr lang="tr-TR" altLang="tr-TR" sz="2400">
                <a:ea typeface="ＭＳ Ｐゴシック" panose="020B0600070205080204" pitchFamily="34" charset="-128"/>
              </a:rPr>
              <a:t>(simülasyon) etkinlikleri, özel gereksinimli öğrencilere yönelik olumlu tutumlar geliştirmede yaygın olarak kullanılmakta; bu etkinliklerle çocukların </a:t>
            </a:r>
            <a:r>
              <a:rPr lang="tr-TR" altLang="tr-TR" sz="2400" b="1">
                <a:ea typeface="ＭＳ Ｐゴシック" panose="020B0600070205080204" pitchFamily="34" charset="-128"/>
              </a:rPr>
              <a:t>engelli olmanın nasıl bir şey olduğu konusunda deneyimler yaşamaları </a:t>
            </a:r>
            <a:r>
              <a:rPr lang="tr-TR" altLang="tr-TR" sz="2400">
                <a:ea typeface="ＭＳ Ｐゴシック" panose="020B0600070205080204" pitchFamily="34" charset="-128"/>
              </a:rPr>
              <a:t>sağlanmaktadır. 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400">
                <a:ea typeface="ＭＳ Ｐゴシック" panose="020B0600070205080204" pitchFamily="34" charset="-128"/>
              </a:rPr>
              <a:t>Etkinlikleri sırasında, çocuklar </a:t>
            </a:r>
            <a:r>
              <a:rPr lang="tr-TR" altLang="tr-TR" sz="2400" b="1">
                <a:ea typeface="ＭＳ Ｐゴシック" panose="020B0600070205080204" pitchFamily="34" charset="-128"/>
              </a:rPr>
              <a:t>hem engelli akranlarının karşılaştıkları problemleri hem de bu problemlerle hangi yöntemleri kullanarak başa çıktıkları </a:t>
            </a:r>
            <a:r>
              <a:rPr lang="tr-TR" altLang="tr-TR" sz="2400">
                <a:ea typeface="ＭＳ Ｐゴシック" panose="020B0600070205080204" pitchFamily="34" charset="-128"/>
              </a:rPr>
              <a:t>konusunda bilgi ve deneyim kazanırlar. </a:t>
            </a:r>
          </a:p>
        </p:txBody>
      </p:sp>
      <p:sp>
        <p:nvSpPr>
          <p:cNvPr id="2765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BF0AAB2-47DE-4867-8B9A-0699097573E8}" type="slidenum">
              <a:rPr kumimoji="0" lang="tr-TR" altLang="tr-TR">
                <a:solidFill>
                  <a:schemeClr val="tx2"/>
                </a:solidFill>
              </a:rPr>
              <a:pPr eaLnBrk="1" hangingPunct="1"/>
              <a:t>9</a:t>
            </a:fld>
            <a:endParaRPr kumimoji="0" lang="tr-TR" altLang="tr-TR" sz="1400">
              <a:solidFill>
                <a:schemeClr val="tx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676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1146</Words>
  <Application>Microsoft Office PowerPoint</Application>
  <PresentationFormat>Geniş ekran</PresentationFormat>
  <Paragraphs>98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5" baseType="lpstr">
      <vt:lpstr>ＭＳ Ｐゴシック</vt:lpstr>
      <vt:lpstr>Arial</vt:lpstr>
      <vt:lpstr>Calibri</vt:lpstr>
      <vt:lpstr>Calibri Light</vt:lpstr>
      <vt:lpstr>Times New Roman</vt:lpstr>
      <vt:lpstr>Wingdings</vt:lpstr>
      <vt:lpstr>Wingdings 2</vt:lpstr>
      <vt:lpstr>Office Teması</vt:lpstr>
      <vt:lpstr>3. Sosyal Kabulün Arttırılması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Özel gereksinimli çocuklarla iletişim kurarken dikkat edilecek noktalar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Sosyal Kabulün Arttırılması </dc:title>
  <dc:creator>GÜRCAN_GÜNHAN</dc:creator>
  <cp:lastModifiedBy>GÜRCAN_GÜNHAN</cp:lastModifiedBy>
  <cp:revision>1</cp:revision>
  <dcterms:created xsi:type="dcterms:W3CDTF">2018-02-15T23:26:33Z</dcterms:created>
  <dcterms:modified xsi:type="dcterms:W3CDTF">2018-02-15T23:26:47Z</dcterms:modified>
</cp:coreProperties>
</file>