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DF1468C-C06F-4EB8-9156-8C3380879E17}" type="datetimeFigureOut">
              <a:rPr lang="tr-TR" smtClean="0"/>
              <a:t>28.05.2018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812BBC-F39C-4DB9-8C7E-4587525392FC}"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DF1468C-C06F-4EB8-9156-8C3380879E17}" type="datetimeFigureOut">
              <a:rPr lang="tr-TR" smtClean="0"/>
              <a:t>28.05.2018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812BBC-F39C-4DB9-8C7E-4587525392FC}"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DF1468C-C06F-4EB8-9156-8C3380879E17}" type="datetimeFigureOut">
              <a:rPr lang="tr-TR" smtClean="0"/>
              <a:t>28.05.2018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812BBC-F39C-4DB9-8C7E-4587525392FC}"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DF1468C-C06F-4EB8-9156-8C3380879E17}" type="datetimeFigureOut">
              <a:rPr lang="tr-TR" smtClean="0"/>
              <a:t>28.05.2018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812BBC-F39C-4DB9-8C7E-4587525392FC}"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DF1468C-C06F-4EB8-9156-8C3380879E17}" type="datetimeFigureOut">
              <a:rPr lang="tr-TR" smtClean="0"/>
              <a:t>28.05.2018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812BBC-F39C-4DB9-8C7E-4587525392FC}"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DF1468C-C06F-4EB8-9156-8C3380879E17}" type="datetimeFigureOut">
              <a:rPr lang="tr-TR" smtClean="0"/>
              <a:t>28.05.2018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A812BBC-F39C-4DB9-8C7E-4587525392FC}"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DF1468C-C06F-4EB8-9156-8C3380879E17}" type="datetimeFigureOut">
              <a:rPr lang="tr-TR" smtClean="0"/>
              <a:t>28.05.2018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A812BBC-F39C-4DB9-8C7E-4587525392FC}"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DF1468C-C06F-4EB8-9156-8C3380879E17}" type="datetimeFigureOut">
              <a:rPr lang="tr-TR" smtClean="0"/>
              <a:t>28.05.2018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A812BBC-F39C-4DB9-8C7E-4587525392FC}"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DF1468C-C06F-4EB8-9156-8C3380879E17}" type="datetimeFigureOut">
              <a:rPr lang="tr-TR" smtClean="0"/>
              <a:t>28.05.2018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A812BBC-F39C-4DB9-8C7E-4587525392FC}"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DF1468C-C06F-4EB8-9156-8C3380879E17}" type="datetimeFigureOut">
              <a:rPr lang="tr-TR" smtClean="0"/>
              <a:t>28.05.2018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A812BBC-F39C-4DB9-8C7E-4587525392FC}"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DF1468C-C06F-4EB8-9156-8C3380879E17}" type="datetimeFigureOut">
              <a:rPr lang="tr-TR" smtClean="0"/>
              <a:t>28.05.2018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A812BBC-F39C-4DB9-8C7E-4587525392FC}"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1468C-C06F-4EB8-9156-8C3380879E17}" type="datetimeFigureOut">
              <a:rPr lang="tr-TR" smtClean="0"/>
              <a:t>28.05.2018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12BBC-F39C-4DB9-8C7E-4587525392FC}"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F1037CC-97BF-4362-9DAC-05B1DCFF952D}" type="slidenum">
              <a:rPr lang="tr-TR" sz="1400"/>
              <a:pPr eaLnBrk="1" hangingPunct="1"/>
              <a:t>1</a:t>
            </a:fld>
            <a:endParaRPr lang="tr-TR" sz="1400"/>
          </a:p>
        </p:txBody>
      </p:sp>
      <p:sp>
        <p:nvSpPr>
          <p:cNvPr id="2" name="Rectangle 2"/>
          <p:cNvSpPr>
            <a:spLocks noGrp="1" noChangeArrowheads="1"/>
          </p:cNvSpPr>
          <p:nvPr>
            <p:ph type="title"/>
          </p:nvPr>
        </p:nvSpPr>
        <p:spPr/>
        <p:txBody>
          <a:bodyPr>
            <a:normAutofit fontScale="90000"/>
          </a:bodyPr>
          <a:lstStyle/>
          <a:p>
            <a:pPr eaLnBrk="1" hangingPunct="1">
              <a:defRPr/>
            </a:pPr>
            <a:r>
              <a:rPr lang="tr-TR" b="1" dirty="0" smtClean="0">
                <a:solidFill>
                  <a:srgbClr val="FF0000"/>
                </a:solidFill>
                <a:latin typeface="Comic Sans MS" panose="030F0702030302020204" pitchFamily="66" charset="0"/>
              </a:rPr>
              <a:t>FİNANSMANIN FONKSİYONLARI</a:t>
            </a:r>
          </a:p>
        </p:txBody>
      </p:sp>
      <p:sp>
        <p:nvSpPr>
          <p:cNvPr id="3075" name="Rectangle 3"/>
          <p:cNvSpPr>
            <a:spLocks noGrp="1" noChangeArrowheads="1"/>
          </p:cNvSpPr>
          <p:nvPr>
            <p:ph type="body" idx="1"/>
          </p:nvPr>
        </p:nvSpPr>
        <p:spPr/>
        <p:txBody>
          <a:bodyPr/>
          <a:lstStyle/>
          <a:p>
            <a:pPr>
              <a:spcBef>
                <a:spcPct val="50000"/>
              </a:spcBef>
              <a:defRPr/>
            </a:pPr>
            <a:r>
              <a:rPr lang="tr-TR" sz="4400" b="1" dirty="0" smtClean="0">
                <a:latin typeface="Comic Sans MS" panose="030F0702030302020204" pitchFamily="66" charset="0"/>
              </a:rPr>
              <a:t>Fon </a:t>
            </a:r>
            <a:r>
              <a:rPr lang="tr-TR" sz="4400" b="1" dirty="0">
                <a:latin typeface="Comic Sans MS" panose="030F0702030302020204" pitchFamily="66" charset="0"/>
              </a:rPr>
              <a:t>Sağlanması </a:t>
            </a:r>
          </a:p>
          <a:p>
            <a:pPr>
              <a:spcBef>
                <a:spcPct val="50000"/>
              </a:spcBef>
              <a:defRPr/>
            </a:pPr>
            <a:r>
              <a:rPr lang="tr-TR" sz="4400" b="1" dirty="0" smtClean="0">
                <a:latin typeface="Comic Sans MS" panose="030F0702030302020204" pitchFamily="66" charset="0"/>
              </a:rPr>
              <a:t>Fon </a:t>
            </a:r>
            <a:r>
              <a:rPr lang="tr-TR" sz="4400" b="1" dirty="0">
                <a:latin typeface="Comic Sans MS" panose="030F0702030302020204" pitchFamily="66" charset="0"/>
              </a:rPr>
              <a:t>Yatırımı</a:t>
            </a:r>
          </a:p>
          <a:p>
            <a:pPr>
              <a:spcBef>
                <a:spcPct val="50000"/>
              </a:spcBef>
              <a:defRPr/>
            </a:pPr>
            <a:r>
              <a:rPr lang="tr-TR" sz="4400" b="1" dirty="0">
                <a:latin typeface="Comic Sans MS" panose="030F0702030302020204" pitchFamily="66" charset="0"/>
              </a:rPr>
              <a:t>Finansal Planlama ve Denetim</a:t>
            </a:r>
          </a:p>
          <a:p>
            <a:pPr>
              <a:spcBef>
                <a:spcPct val="50000"/>
              </a:spcBef>
              <a:defRPr/>
            </a:pPr>
            <a:r>
              <a:rPr lang="tr-TR" sz="4400" b="1" dirty="0" smtClean="0">
                <a:latin typeface="Comic Sans MS" panose="030F0702030302020204" pitchFamily="66" charset="0"/>
              </a:rPr>
              <a:t>Finansal </a:t>
            </a:r>
            <a:r>
              <a:rPr lang="tr-TR" sz="4400" b="1" dirty="0">
                <a:latin typeface="Comic Sans MS" panose="030F0702030302020204" pitchFamily="66" charset="0"/>
              </a:rPr>
              <a:t>Analiz</a:t>
            </a:r>
          </a:p>
          <a:p>
            <a:pPr eaLnBrk="1" hangingPunct="1">
              <a:defRPr/>
            </a:pPr>
            <a:endParaRPr lang="tr-TR" b="1" dirty="0" smtClean="0">
              <a:latin typeface="Comic Sans MS" panose="030F0702030302020204" pitchFamily="66" charset="0"/>
            </a:endParaRPr>
          </a:p>
        </p:txBody>
      </p:sp>
      <p:pic>
        <p:nvPicPr>
          <p:cNvPr id="8194" name="Picture 2" descr="finans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1464" y="1980407"/>
            <a:ext cx="2002536"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62586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30936" y="700665"/>
            <a:ext cx="7571232" cy="5724520"/>
            <a:chOff x="1361" y="5493"/>
            <a:chExt cx="7740" cy="9682"/>
          </a:xfrm>
        </p:grpSpPr>
        <p:sp>
          <p:nvSpPr>
            <p:cNvPr id="6" name="Line 5"/>
            <p:cNvSpPr>
              <a:spLocks noChangeShapeType="1"/>
            </p:cNvSpPr>
            <p:nvPr/>
          </p:nvSpPr>
          <p:spPr bwMode="auto">
            <a:xfrm>
              <a:off x="5141" y="10230"/>
              <a:ext cx="0" cy="18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grpSp>
          <p:nvGrpSpPr>
            <p:cNvPr id="3" name="Group 6"/>
            <p:cNvGrpSpPr>
              <a:grpSpLocks/>
            </p:cNvGrpSpPr>
            <p:nvPr/>
          </p:nvGrpSpPr>
          <p:grpSpPr bwMode="auto">
            <a:xfrm>
              <a:off x="1361" y="5493"/>
              <a:ext cx="7740" cy="9682"/>
              <a:chOff x="1361" y="5493"/>
              <a:chExt cx="7740" cy="9682"/>
            </a:xfrm>
          </p:grpSpPr>
          <p:sp>
            <p:nvSpPr>
              <p:cNvPr id="8" name="Rectangle 7"/>
              <p:cNvSpPr>
                <a:spLocks noChangeArrowheads="1"/>
              </p:cNvSpPr>
              <p:nvPr/>
            </p:nvSpPr>
            <p:spPr bwMode="auto">
              <a:xfrm>
                <a:off x="3341" y="5493"/>
                <a:ext cx="3960" cy="540"/>
              </a:xfrm>
              <a:prstGeom prst="rect">
                <a:avLst/>
              </a:prstGeom>
              <a:solidFill>
                <a:srgbClr val="C8FAFA"/>
              </a:solidFill>
              <a:ln w="12700">
                <a:solidFill>
                  <a:srgbClr val="C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dirty="0">
                    <a:latin typeface="Comic Sans MS" panose="030F0702030302020204" pitchFamily="66" charset="0"/>
                  </a:rPr>
                  <a:t>İşletmenin Temel Amaçları</a:t>
                </a:r>
              </a:p>
            </p:txBody>
          </p:sp>
          <p:sp>
            <p:nvSpPr>
              <p:cNvPr id="9" name="Rectangle 8"/>
              <p:cNvSpPr>
                <a:spLocks noChangeArrowheads="1"/>
              </p:cNvSpPr>
              <p:nvPr/>
            </p:nvSpPr>
            <p:spPr bwMode="auto">
              <a:xfrm>
                <a:off x="3341" y="9704"/>
                <a:ext cx="3960" cy="540"/>
              </a:xfrm>
              <a:prstGeom prst="rect">
                <a:avLst/>
              </a:prstGeom>
              <a:solidFill>
                <a:srgbClr val="C8FAFA"/>
              </a:solidFill>
              <a:ln w="12700">
                <a:solidFill>
                  <a:srgbClr val="C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latin typeface="Comic Sans MS" panose="030F0702030302020204" pitchFamily="66" charset="0"/>
                  </a:rPr>
                  <a:t>Kısa Vadeli Satış Tahmini</a:t>
                </a:r>
              </a:p>
            </p:txBody>
          </p:sp>
          <p:sp>
            <p:nvSpPr>
              <p:cNvPr id="10" name="Rectangle 9"/>
              <p:cNvSpPr>
                <a:spLocks noChangeArrowheads="1"/>
              </p:cNvSpPr>
              <p:nvPr/>
            </p:nvSpPr>
            <p:spPr bwMode="auto">
              <a:xfrm>
                <a:off x="3341" y="6545"/>
                <a:ext cx="3960" cy="540"/>
              </a:xfrm>
              <a:prstGeom prst="rect">
                <a:avLst/>
              </a:prstGeom>
              <a:solidFill>
                <a:srgbClr val="C8FAFA"/>
              </a:solidFill>
              <a:ln w="12700">
                <a:solidFill>
                  <a:srgbClr val="C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latin typeface="Comic Sans MS" panose="030F0702030302020204" pitchFamily="66" charset="0"/>
                  </a:rPr>
                  <a:t>İşletmenin Uzun Vadeli Planı</a:t>
                </a:r>
              </a:p>
            </p:txBody>
          </p:sp>
          <p:sp>
            <p:nvSpPr>
              <p:cNvPr id="11" name="Rectangle 10"/>
              <p:cNvSpPr>
                <a:spLocks noChangeArrowheads="1"/>
              </p:cNvSpPr>
              <p:nvPr/>
            </p:nvSpPr>
            <p:spPr bwMode="auto">
              <a:xfrm>
                <a:off x="3341" y="7596"/>
                <a:ext cx="3960" cy="540"/>
              </a:xfrm>
              <a:prstGeom prst="rect">
                <a:avLst/>
              </a:prstGeom>
              <a:solidFill>
                <a:srgbClr val="C8FAFA"/>
              </a:solidFill>
              <a:ln w="12700">
                <a:solidFill>
                  <a:srgbClr val="C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dirty="0">
                    <a:latin typeface="Comic Sans MS" panose="030F0702030302020204" pitchFamily="66" charset="0"/>
                  </a:rPr>
                  <a:t>Uzun Vadeli Satış Tahminleri</a:t>
                </a:r>
              </a:p>
            </p:txBody>
          </p:sp>
          <p:sp>
            <p:nvSpPr>
              <p:cNvPr id="12" name="Rectangle 11"/>
              <p:cNvSpPr>
                <a:spLocks noChangeArrowheads="1"/>
              </p:cNvSpPr>
              <p:nvPr/>
            </p:nvSpPr>
            <p:spPr bwMode="auto">
              <a:xfrm>
                <a:off x="3341" y="8647"/>
                <a:ext cx="3960" cy="540"/>
              </a:xfrm>
              <a:prstGeom prst="rect">
                <a:avLst/>
              </a:prstGeom>
              <a:solidFill>
                <a:srgbClr val="C8FAFA"/>
              </a:solidFill>
              <a:ln w="12700">
                <a:solidFill>
                  <a:srgbClr val="C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latin typeface="Comic Sans MS" panose="030F0702030302020204" pitchFamily="66" charset="0"/>
                  </a:rPr>
                  <a:t>Üretim Bileşim Stratejisi</a:t>
                </a:r>
              </a:p>
            </p:txBody>
          </p:sp>
          <p:sp>
            <p:nvSpPr>
              <p:cNvPr id="13" name="Line 12"/>
              <p:cNvSpPr>
                <a:spLocks noChangeShapeType="1"/>
              </p:cNvSpPr>
              <p:nvPr/>
            </p:nvSpPr>
            <p:spPr bwMode="auto">
              <a:xfrm>
                <a:off x="5141" y="6019"/>
                <a:ext cx="0" cy="54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14" name="Line 13"/>
              <p:cNvSpPr>
                <a:spLocks noChangeShapeType="1"/>
              </p:cNvSpPr>
              <p:nvPr/>
            </p:nvSpPr>
            <p:spPr bwMode="auto">
              <a:xfrm>
                <a:off x="5141" y="7070"/>
                <a:ext cx="0" cy="54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15" name="Line 14"/>
              <p:cNvSpPr>
                <a:spLocks noChangeShapeType="1"/>
              </p:cNvSpPr>
              <p:nvPr/>
            </p:nvSpPr>
            <p:spPr bwMode="auto">
              <a:xfrm>
                <a:off x="5141" y="8121"/>
                <a:ext cx="0" cy="54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16" name="Line 15"/>
              <p:cNvSpPr>
                <a:spLocks noChangeShapeType="1"/>
              </p:cNvSpPr>
              <p:nvPr/>
            </p:nvSpPr>
            <p:spPr bwMode="auto">
              <a:xfrm>
                <a:off x="5141" y="9179"/>
                <a:ext cx="0" cy="54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17" name="Rectangle 16"/>
              <p:cNvSpPr>
                <a:spLocks noChangeArrowheads="1"/>
              </p:cNvSpPr>
              <p:nvPr/>
            </p:nvSpPr>
            <p:spPr bwMode="auto">
              <a:xfrm>
                <a:off x="1361" y="10756"/>
                <a:ext cx="1800" cy="1260"/>
              </a:xfrm>
              <a:prstGeom prst="rect">
                <a:avLst/>
              </a:prstGeom>
              <a:solidFill>
                <a:srgbClr val="C8FAFA"/>
              </a:solidFill>
              <a:ln w="12700">
                <a:solidFill>
                  <a:srgbClr val="C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z="1600">
                    <a:latin typeface="Comic Sans MS" panose="030F0702030302020204" pitchFamily="66" charset="0"/>
                  </a:rPr>
                  <a:t>Üretim Politikasına İlişkin Bütçeler</a:t>
                </a:r>
              </a:p>
            </p:txBody>
          </p:sp>
          <p:sp>
            <p:nvSpPr>
              <p:cNvPr id="18" name="Rectangle 17"/>
              <p:cNvSpPr>
                <a:spLocks noChangeArrowheads="1"/>
              </p:cNvSpPr>
              <p:nvPr/>
            </p:nvSpPr>
            <p:spPr bwMode="auto">
              <a:xfrm>
                <a:off x="3341" y="10756"/>
                <a:ext cx="1800" cy="1260"/>
              </a:xfrm>
              <a:prstGeom prst="rect">
                <a:avLst/>
              </a:prstGeom>
              <a:solidFill>
                <a:srgbClr val="C8FAFA"/>
              </a:solidFill>
              <a:ln w="12700">
                <a:solidFill>
                  <a:srgbClr val="C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z="1600">
                    <a:latin typeface="Comic Sans MS" panose="030F0702030302020204" pitchFamily="66" charset="0"/>
                  </a:rPr>
                  <a:t>Pazarlama Politikasına İlişkin Bütçeler</a:t>
                </a:r>
              </a:p>
            </p:txBody>
          </p:sp>
          <p:sp>
            <p:nvSpPr>
              <p:cNvPr id="19" name="Rectangle 18"/>
              <p:cNvSpPr>
                <a:spLocks noChangeArrowheads="1"/>
              </p:cNvSpPr>
              <p:nvPr/>
            </p:nvSpPr>
            <p:spPr bwMode="auto">
              <a:xfrm>
                <a:off x="5321" y="10756"/>
                <a:ext cx="1800" cy="1260"/>
              </a:xfrm>
              <a:prstGeom prst="rect">
                <a:avLst/>
              </a:prstGeom>
              <a:solidFill>
                <a:srgbClr val="C8FAFA"/>
              </a:solidFill>
              <a:ln w="12700">
                <a:solidFill>
                  <a:srgbClr val="C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z="1600">
                    <a:latin typeface="Comic Sans MS" panose="030F0702030302020204" pitchFamily="66" charset="0"/>
                  </a:rPr>
                  <a:t>Araştırma ve Genel Yönetim Politikasına İlişkin Bütçeler</a:t>
                </a:r>
              </a:p>
            </p:txBody>
          </p:sp>
          <p:sp>
            <p:nvSpPr>
              <p:cNvPr id="20" name="Rectangle 19"/>
              <p:cNvSpPr>
                <a:spLocks noChangeArrowheads="1"/>
              </p:cNvSpPr>
              <p:nvPr/>
            </p:nvSpPr>
            <p:spPr bwMode="auto">
              <a:xfrm>
                <a:off x="7301" y="10756"/>
                <a:ext cx="1800" cy="1260"/>
              </a:xfrm>
              <a:prstGeom prst="rect">
                <a:avLst/>
              </a:prstGeom>
              <a:solidFill>
                <a:srgbClr val="C8FAFA"/>
              </a:solidFill>
              <a:ln w="12700">
                <a:solidFill>
                  <a:srgbClr val="C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z="1600" dirty="0">
                    <a:latin typeface="Comic Sans MS" panose="030F0702030302020204" pitchFamily="66" charset="0"/>
                  </a:rPr>
                  <a:t>Finansal Kontrol Politikasına İlişkin Bütçeler</a:t>
                </a:r>
              </a:p>
            </p:txBody>
          </p:sp>
          <p:sp>
            <p:nvSpPr>
              <p:cNvPr id="21" name="Line 20"/>
              <p:cNvSpPr>
                <a:spLocks noChangeShapeType="1"/>
              </p:cNvSpPr>
              <p:nvPr/>
            </p:nvSpPr>
            <p:spPr bwMode="auto">
              <a:xfrm>
                <a:off x="2261" y="10403"/>
                <a:ext cx="5940" cy="0"/>
              </a:xfrm>
              <a:prstGeom prst="line">
                <a:avLst/>
              </a:prstGeom>
              <a:noFill/>
              <a:ln w="9525">
                <a:solidFill>
                  <a:srgbClr val="C00000"/>
                </a:solidFill>
                <a:round/>
                <a:headEnd/>
                <a:tailEn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22" name="Line 21"/>
              <p:cNvSpPr>
                <a:spLocks noChangeShapeType="1"/>
              </p:cNvSpPr>
              <p:nvPr/>
            </p:nvSpPr>
            <p:spPr bwMode="auto">
              <a:xfrm>
                <a:off x="2261" y="10403"/>
                <a:ext cx="0" cy="36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23" name="Line 22"/>
              <p:cNvSpPr>
                <a:spLocks noChangeShapeType="1"/>
              </p:cNvSpPr>
              <p:nvPr/>
            </p:nvSpPr>
            <p:spPr bwMode="auto">
              <a:xfrm>
                <a:off x="4241" y="10403"/>
                <a:ext cx="0" cy="36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24" name="Line 23"/>
              <p:cNvSpPr>
                <a:spLocks noChangeShapeType="1"/>
              </p:cNvSpPr>
              <p:nvPr/>
            </p:nvSpPr>
            <p:spPr bwMode="auto">
              <a:xfrm>
                <a:off x="6221" y="10403"/>
                <a:ext cx="0" cy="36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25" name="Line 24"/>
              <p:cNvSpPr>
                <a:spLocks noChangeShapeType="1"/>
              </p:cNvSpPr>
              <p:nvPr/>
            </p:nvSpPr>
            <p:spPr bwMode="auto">
              <a:xfrm>
                <a:off x="8201" y="10403"/>
                <a:ext cx="0" cy="36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26" name="Line 25"/>
              <p:cNvSpPr>
                <a:spLocks noChangeShapeType="1"/>
              </p:cNvSpPr>
              <p:nvPr/>
            </p:nvSpPr>
            <p:spPr bwMode="auto">
              <a:xfrm>
                <a:off x="8201" y="11980"/>
                <a:ext cx="0" cy="36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27" name="Line 26"/>
              <p:cNvSpPr>
                <a:spLocks noChangeShapeType="1"/>
              </p:cNvSpPr>
              <p:nvPr/>
            </p:nvSpPr>
            <p:spPr bwMode="auto">
              <a:xfrm>
                <a:off x="6221" y="11980"/>
                <a:ext cx="0" cy="36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28" name="Line 27"/>
              <p:cNvSpPr>
                <a:spLocks noChangeShapeType="1"/>
              </p:cNvSpPr>
              <p:nvPr/>
            </p:nvSpPr>
            <p:spPr bwMode="auto">
              <a:xfrm>
                <a:off x="4241" y="11980"/>
                <a:ext cx="0" cy="36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29" name="Line 28"/>
              <p:cNvSpPr>
                <a:spLocks noChangeShapeType="1"/>
              </p:cNvSpPr>
              <p:nvPr/>
            </p:nvSpPr>
            <p:spPr bwMode="auto">
              <a:xfrm>
                <a:off x="2261" y="11980"/>
                <a:ext cx="0" cy="36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30" name="Line 29"/>
              <p:cNvSpPr>
                <a:spLocks noChangeShapeType="1"/>
              </p:cNvSpPr>
              <p:nvPr/>
            </p:nvSpPr>
            <p:spPr bwMode="auto">
              <a:xfrm>
                <a:off x="2261" y="12332"/>
                <a:ext cx="5940" cy="0"/>
              </a:xfrm>
              <a:prstGeom prst="line">
                <a:avLst/>
              </a:prstGeom>
              <a:noFill/>
              <a:ln w="9525">
                <a:solidFill>
                  <a:srgbClr val="C00000"/>
                </a:solidFill>
                <a:round/>
                <a:headEnd/>
                <a:tailEn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31" name="Line 30"/>
              <p:cNvSpPr>
                <a:spLocks noChangeShapeType="1"/>
              </p:cNvSpPr>
              <p:nvPr/>
            </p:nvSpPr>
            <p:spPr bwMode="auto">
              <a:xfrm>
                <a:off x="5321" y="12332"/>
                <a:ext cx="0" cy="360"/>
              </a:xfrm>
              <a:prstGeom prst="line">
                <a:avLst/>
              </a:prstGeom>
              <a:noFill/>
              <a:ln w="12700">
                <a:solidFill>
                  <a:srgbClr val="C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600">
                  <a:latin typeface="Comic Sans MS" panose="030F0702030302020204" pitchFamily="66" charset="0"/>
                </a:endParaRPr>
              </a:p>
            </p:txBody>
          </p:sp>
          <p:sp>
            <p:nvSpPr>
              <p:cNvPr id="32" name="Rectangle 31"/>
              <p:cNvSpPr>
                <a:spLocks noChangeArrowheads="1"/>
              </p:cNvSpPr>
              <p:nvPr/>
            </p:nvSpPr>
            <p:spPr bwMode="auto">
              <a:xfrm>
                <a:off x="2981" y="12685"/>
                <a:ext cx="4860" cy="2490"/>
              </a:xfrm>
              <a:prstGeom prst="rect">
                <a:avLst/>
              </a:prstGeom>
              <a:solidFill>
                <a:srgbClr val="C8FAFA"/>
              </a:solidFill>
              <a:ln w="12700">
                <a:solidFill>
                  <a:srgbClr val="C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z="1600" dirty="0" err="1">
                    <a:latin typeface="Comic Sans MS" panose="030F0702030302020204" pitchFamily="66" charset="0"/>
                  </a:rPr>
                  <a:t>Bütçeleştirilmiş</a:t>
                </a:r>
                <a:r>
                  <a:rPr lang="tr-TR" sz="1600" dirty="0">
                    <a:latin typeface="Comic Sans MS" panose="030F0702030302020204" pitchFamily="66" charset="0"/>
                  </a:rPr>
                  <a:t> Mali Tablolar</a:t>
                </a:r>
              </a:p>
              <a:p>
                <a:pPr eaLnBrk="1" hangingPunct="1">
                  <a:buFont typeface="Times New Roman" panose="02020603050405020304" pitchFamily="18" charset="0"/>
                  <a:buChar char="1"/>
                </a:pPr>
                <a:r>
                  <a:rPr lang="tr-TR" sz="1600" dirty="0">
                    <a:latin typeface="Comic Sans MS" panose="030F0702030302020204" pitchFamily="66" charset="0"/>
                  </a:rPr>
                  <a:t>) Nakit Bütçesi</a:t>
                </a:r>
              </a:p>
              <a:p>
                <a:pPr eaLnBrk="1" hangingPunct="1">
                  <a:buFont typeface="Times New Roman" panose="02020603050405020304" pitchFamily="18" charset="0"/>
                  <a:buChar char="2"/>
                </a:pPr>
                <a:r>
                  <a:rPr lang="tr-TR" sz="1600" dirty="0">
                    <a:latin typeface="Comic Sans MS" panose="030F0702030302020204" pitchFamily="66" charset="0"/>
                  </a:rPr>
                  <a:t>) Proforma Gelir Tablosu</a:t>
                </a:r>
              </a:p>
              <a:p>
                <a:pPr eaLnBrk="1" hangingPunct="1">
                  <a:buFont typeface="Times New Roman" panose="02020603050405020304" pitchFamily="18" charset="0"/>
                  <a:buChar char="3"/>
                </a:pPr>
                <a:r>
                  <a:rPr lang="tr-TR" sz="1600" dirty="0">
                    <a:latin typeface="Comic Sans MS" panose="030F0702030302020204" pitchFamily="66" charset="0"/>
                  </a:rPr>
                  <a:t>) Proforma Bilanço</a:t>
                </a:r>
              </a:p>
              <a:p>
                <a:pPr eaLnBrk="1" hangingPunct="1"/>
                <a:r>
                  <a:rPr lang="tr-TR" sz="1600" dirty="0">
                    <a:latin typeface="Comic Sans MS" panose="030F0702030302020204" pitchFamily="66" charset="0"/>
                  </a:rPr>
                  <a:t>4) Proforma Kaynak ve Kullanım </a:t>
                </a:r>
                <a:r>
                  <a:rPr lang="tr-TR" sz="1600" dirty="0" smtClean="0">
                    <a:latin typeface="Comic Sans MS" panose="030F0702030302020204" pitchFamily="66" charset="0"/>
                  </a:rPr>
                  <a:t>Tablosu (Fon akımı)</a:t>
                </a:r>
                <a:endParaRPr lang="tr-TR" sz="1600" dirty="0">
                  <a:latin typeface="Comic Sans MS" panose="030F0702030302020204" pitchFamily="66" charset="0"/>
                </a:endParaRPr>
              </a:p>
            </p:txBody>
          </p:sp>
        </p:grpSp>
      </p:grpSp>
    </p:spTree>
    <p:extLst>
      <p:ext uri="{BB962C8B-B14F-4D97-AF65-F5344CB8AC3E}">
        <p14:creationId xmlns:p14="http://schemas.microsoft.com/office/powerpoint/2010/main" xmlns="" val="377303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0083198-66C4-47BD-8B15-0DF43F13E432}" type="slidenum">
              <a:rPr lang="tr-TR" sz="1400"/>
              <a:pPr eaLnBrk="1" hangingPunct="1"/>
              <a:t>11</a:t>
            </a:fld>
            <a:endParaRPr lang="tr-TR" sz="1400"/>
          </a:p>
        </p:txBody>
      </p:sp>
      <p:sp>
        <p:nvSpPr>
          <p:cNvPr id="12291" name="Rectangle 2"/>
          <p:cNvSpPr>
            <a:spLocks noGrp="1" noChangeArrowheads="1"/>
          </p:cNvSpPr>
          <p:nvPr>
            <p:ph type="title"/>
          </p:nvPr>
        </p:nvSpPr>
        <p:spPr/>
        <p:txBody>
          <a:bodyPr/>
          <a:lstStyle/>
          <a:p>
            <a:pPr eaLnBrk="1" hangingPunct="1"/>
            <a:r>
              <a:rPr lang="tr-TR" dirty="0" smtClean="0">
                <a:solidFill>
                  <a:srgbClr val="FF0000"/>
                </a:solidFill>
                <a:latin typeface="Comic Sans MS" panose="030F0702030302020204" pitchFamily="66" charset="0"/>
              </a:rPr>
              <a:t>Finansal Planlama Araçları</a:t>
            </a:r>
          </a:p>
        </p:txBody>
      </p:sp>
      <p:sp>
        <p:nvSpPr>
          <p:cNvPr id="12292" name="Rectangle 3"/>
          <p:cNvSpPr>
            <a:spLocks noGrp="1" noChangeArrowheads="1"/>
          </p:cNvSpPr>
          <p:nvPr>
            <p:ph type="body" idx="1"/>
          </p:nvPr>
        </p:nvSpPr>
        <p:spPr>
          <a:xfrm>
            <a:off x="628650" y="1825626"/>
            <a:ext cx="7886700" cy="1454023"/>
          </a:xfrm>
        </p:spPr>
        <p:txBody>
          <a:bodyPr>
            <a:normAutofit fontScale="77500" lnSpcReduction="20000"/>
          </a:bodyPr>
          <a:lstStyle/>
          <a:p>
            <a:pPr algn="just" eaLnBrk="1" hangingPunct="1"/>
            <a:r>
              <a:rPr lang="tr-TR" dirty="0" smtClean="0">
                <a:latin typeface="Comic Sans MS" panose="030F0702030302020204" pitchFamily="66" charset="0"/>
              </a:rPr>
              <a:t>Uzun vadeli finansal planlamalarda, </a:t>
            </a:r>
            <a:r>
              <a:rPr lang="tr-TR" dirty="0" smtClean="0">
                <a:solidFill>
                  <a:srgbClr val="FF0000"/>
                </a:solidFill>
                <a:latin typeface="Comic Sans MS" panose="030F0702030302020204" pitchFamily="66" charset="0"/>
              </a:rPr>
              <a:t>proforma bilanço ve gelir tablosu</a:t>
            </a:r>
            <a:r>
              <a:rPr lang="tr-TR" dirty="0" smtClean="0">
                <a:latin typeface="Comic Sans MS" panose="030F0702030302020204" pitchFamily="66" charset="0"/>
              </a:rPr>
              <a:t> kullanılır.</a:t>
            </a:r>
          </a:p>
          <a:p>
            <a:pPr algn="just" eaLnBrk="1" hangingPunct="1"/>
            <a:r>
              <a:rPr lang="tr-TR" dirty="0" smtClean="0">
                <a:latin typeface="Comic Sans MS" panose="030F0702030302020204" pitchFamily="66" charset="0"/>
              </a:rPr>
              <a:t>Kısa vadeli finansal planlamalarda, </a:t>
            </a:r>
            <a:r>
              <a:rPr lang="tr-TR" dirty="0" smtClean="0">
                <a:solidFill>
                  <a:srgbClr val="FF0000"/>
                </a:solidFill>
                <a:latin typeface="Comic Sans MS" panose="030F0702030302020204" pitchFamily="66" charset="0"/>
              </a:rPr>
              <a:t>nakit bütçesi </a:t>
            </a:r>
            <a:r>
              <a:rPr lang="tr-TR" dirty="0" smtClean="0">
                <a:latin typeface="Comic Sans MS" panose="030F0702030302020204" pitchFamily="66" charset="0"/>
              </a:rPr>
              <a:t>kullanılır.</a:t>
            </a:r>
          </a:p>
        </p:txBody>
      </p:sp>
      <p:pic>
        <p:nvPicPr>
          <p:cNvPr id="3074" name="Picture 2" descr="finansal tablolar grafik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9808" y="3318062"/>
            <a:ext cx="3633692" cy="3269937"/>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lgili resi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3500" y="3318062"/>
            <a:ext cx="3721609" cy="3269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05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253D257-A627-4DAC-A95D-010EDE872CD7}" type="slidenum">
              <a:rPr lang="tr-TR" sz="1400"/>
              <a:pPr eaLnBrk="1" hangingPunct="1"/>
              <a:t>12</a:t>
            </a:fld>
            <a:endParaRPr lang="tr-TR" sz="1400"/>
          </a:p>
        </p:txBody>
      </p:sp>
      <p:sp>
        <p:nvSpPr>
          <p:cNvPr id="13315" name="Rectangle 2"/>
          <p:cNvSpPr>
            <a:spLocks noGrp="1" noChangeArrowheads="1"/>
          </p:cNvSpPr>
          <p:nvPr>
            <p:ph type="title"/>
          </p:nvPr>
        </p:nvSpPr>
        <p:spPr>
          <a:xfrm>
            <a:off x="244602" y="218822"/>
            <a:ext cx="3623310" cy="1325563"/>
          </a:xfrm>
        </p:spPr>
        <p:txBody>
          <a:bodyPr>
            <a:normAutofit fontScale="90000"/>
          </a:bodyPr>
          <a:lstStyle/>
          <a:p>
            <a:pPr eaLnBrk="1" hangingPunct="1"/>
            <a:r>
              <a:rPr lang="tr-TR" dirty="0" smtClean="0">
                <a:solidFill>
                  <a:srgbClr val="FF0000"/>
                </a:solidFill>
                <a:latin typeface="Comic Sans MS" panose="030F0702030302020204" pitchFamily="66" charset="0"/>
              </a:rPr>
              <a:t>Proforma Bilanço</a:t>
            </a:r>
          </a:p>
        </p:txBody>
      </p:sp>
      <p:sp>
        <p:nvSpPr>
          <p:cNvPr id="13316" name="Rectangle 3"/>
          <p:cNvSpPr>
            <a:spLocks noGrp="1" noChangeArrowheads="1"/>
          </p:cNvSpPr>
          <p:nvPr>
            <p:ph type="body" idx="1"/>
          </p:nvPr>
        </p:nvSpPr>
        <p:spPr>
          <a:xfrm>
            <a:off x="38862" y="1520000"/>
            <a:ext cx="3984498" cy="4343400"/>
          </a:xfrm>
        </p:spPr>
        <p:txBody>
          <a:bodyPr>
            <a:normAutofit fontScale="70000" lnSpcReduction="20000"/>
          </a:bodyPr>
          <a:lstStyle/>
          <a:p>
            <a:pPr algn="just">
              <a:lnSpc>
                <a:spcPct val="90000"/>
              </a:lnSpc>
              <a:spcBef>
                <a:spcPct val="50000"/>
              </a:spcBef>
            </a:pPr>
            <a:r>
              <a:rPr lang="tr-TR" dirty="0" smtClean="0">
                <a:latin typeface="Comic Sans MS" panose="030F0702030302020204" pitchFamily="66" charset="0"/>
              </a:rPr>
              <a:t>Proforma bilanço, gelecekte belirli bir tarihte   işletmenin   olası   </a:t>
            </a:r>
            <a:r>
              <a:rPr lang="tr-TR" u="sng" dirty="0" smtClean="0">
                <a:solidFill>
                  <a:srgbClr val="FF0000"/>
                </a:solidFill>
                <a:latin typeface="Comic Sans MS" panose="030F0702030302020204" pitchFamily="66" charset="0"/>
              </a:rPr>
              <a:t>varlık,  borç  ve öz sermaye   </a:t>
            </a:r>
            <a:r>
              <a:rPr lang="tr-TR" dirty="0" smtClean="0">
                <a:latin typeface="Comic Sans MS" panose="030F0702030302020204" pitchFamily="66" charset="0"/>
              </a:rPr>
              <a:t>  durumunu     </a:t>
            </a:r>
            <a:r>
              <a:rPr lang="tr-TR" dirty="0" err="1" smtClean="0">
                <a:latin typeface="Comic Sans MS" panose="030F0702030302020204" pitchFamily="66" charset="0"/>
              </a:rPr>
              <a:t>tasnifli</a:t>
            </a:r>
            <a:r>
              <a:rPr lang="tr-TR" dirty="0" smtClean="0">
                <a:latin typeface="Comic Sans MS" panose="030F0702030302020204" pitchFamily="66" charset="0"/>
              </a:rPr>
              <a:t>     halde gösteren tablodur.</a:t>
            </a:r>
          </a:p>
          <a:p>
            <a:pPr algn="just" eaLnBrk="1" hangingPunct="1">
              <a:lnSpc>
                <a:spcPct val="90000"/>
              </a:lnSpc>
            </a:pPr>
            <a:r>
              <a:rPr lang="tr-TR" dirty="0" smtClean="0">
                <a:latin typeface="Comic Sans MS" panose="030F0702030302020204" pitchFamily="66" charset="0"/>
              </a:rPr>
              <a:t>Proforma  bilanço, işletme amaçları doğrultusunda   alınan   kararların, yapılan planların, işletmenin </a:t>
            </a:r>
            <a:r>
              <a:rPr lang="tr-TR" u="sng" dirty="0" smtClean="0">
                <a:latin typeface="Comic Sans MS" panose="030F0702030302020204" pitchFamily="66" charset="0"/>
              </a:rPr>
              <a:t>aktif ve pasif yapısını </a:t>
            </a:r>
            <a:r>
              <a:rPr lang="tr-TR" dirty="0" smtClean="0">
                <a:latin typeface="Comic Sans MS" panose="030F0702030302020204" pitchFamily="66" charset="0"/>
              </a:rPr>
              <a:t>nasıl etkileyeceğini tahmin etmeye yarayan finansal tablodur.</a:t>
            </a:r>
          </a:p>
        </p:txBody>
      </p:sp>
      <p:sp>
        <p:nvSpPr>
          <p:cNvPr id="5" name="Rectangle 2"/>
          <p:cNvSpPr txBox="1">
            <a:spLocks noChangeArrowheads="1"/>
          </p:cNvSpPr>
          <p:nvPr/>
        </p:nvSpPr>
        <p:spPr>
          <a:xfrm>
            <a:off x="4754880" y="424402"/>
            <a:ext cx="4114800" cy="91440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dirty="0" smtClean="0">
                <a:solidFill>
                  <a:srgbClr val="FF0000"/>
                </a:solidFill>
                <a:latin typeface="Comic Sans MS" panose="030F0702030302020204" pitchFamily="66" charset="0"/>
              </a:rPr>
              <a:t>Proforma Gelir Tablosu</a:t>
            </a:r>
          </a:p>
        </p:txBody>
      </p:sp>
      <p:sp>
        <p:nvSpPr>
          <p:cNvPr id="6" name="Rectangle 3"/>
          <p:cNvSpPr txBox="1">
            <a:spLocks noChangeArrowheads="1"/>
          </p:cNvSpPr>
          <p:nvPr/>
        </p:nvSpPr>
        <p:spPr>
          <a:xfrm>
            <a:off x="4562856" y="1371600"/>
            <a:ext cx="4306824" cy="47244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50000"/>
              </a:spcBef>
            </a:pPr>
            <a:r>
              <a:rPr lang="tr-TR" dirty="0" smtClean="0">
                <a:latin typeface="Comic Sans MS" panose="030F0702030302020204" pitchFamily="66" charset="0"/>
              </a:rPr>
              <a:t>Proforma gelir tablosu; işletmenin tahmin edilen  hesap  döneminde  elde  edeceği </a:t>
            </a:r>
            <a:r>
              <a:rPr lang="tr-TR" u="sng" dirty="0" smtClean="0">
                <a:latin typeface="Comic Sans MS" panose="030F0702030302020204" pitchFamily="66" charset="0"/>
              </a:rPr>
              <a:t>gelirler ile  yapması    beklenen  giderleri    </a:t>
            </a:r>
            <a:r>
              <a:rPr lang="tr-TR" dirty="0" err="1" smtClean="0">
                <a:latin typeface="Comic Sans MS" panose="030F0702030302020204" pitchFamily="66" charset="0"/>
              </a:rPr>
              <a:t>tasnifli</a:t>
            </a:r>
            <a:r>
              <a:rPr lang="tr-TR" dirty="0" smtClean="0">
                <a:latin typeface="Comic Sans MS" panose="030F0702030302020204" pitchFamily="66" charset="0"/>
              </a:rPr>
              <a:t>  bir şekilde    gösteren     ve    söz konusu      dönem faaliyetlerinin  sonucunu </a:t>
            </a:r>
            <a:r>
              <a:rPr lang="tr-TR" u="sng" dirty="0" smtClean="0">
                <a:latin typeface="Comic Sans MS" panose="030F0702030302020204" pitchFamily="66" charset="0"/>
              </a:rPr>
              <a:t>kar ya da zarar </a:t>
            </a:r>
            <a:r>
              <a:rPr lang="tr-TR" dirty="0" smtClean="0">
                <a:latin typeface="Comic Sans MS" panose="030F0702030302020204" pitchFamily="66" charset="0"/>
              </a:rPr>
              <a:t>olarak özetleyen tablodur. </a:t>
            </a:r>
          </a:p>
          <a:p>
            <a:pPr algn="just">
              <a:spcBef>
                <a:spcPct val="50000"/>
              </a:spcBef>
            </a:pPr>
            <a:r>
              <a:rPr lang="tr-TR" dirty="0" smtClean="0">
                <a:latin typeface="Comic Sans MS" panose="030F0702030302020204" pitchFamily="66" charset="0"/>
              </a:rPr>
              <a:t>Proforma gelir tablosu; işletmenin gelecek döneme   ilişkin   gelir  ve  giderlerinin tahmin edilmesinde kullanılmaktadır.</a:t>
            </a:r>
          </a:p>
          <a:p>
            <a:endParaRPr lang="tr-TR" dirty="0" smtClean="0">
              <a:latin typeface="Comic Sans MS" panose="030F0702030302020204" pitchFamily="66" charset="0"/>
            </a:endParaRPr>
          </a:p>
        </p:txBody>
      </p:sp>
    </p:spTree>
    <p:extLst>
      <p:ext uri="{BB962C8B-B14F-4D97-AF65-F5344CB8AC3E}">
        <p14:creationId xmlns:p14="http://schemas.microsoft.com/office/powerpoint/2010/main" xmlns="" val="22241999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8871D9D-6537-490F-8A6E-B75CE6B43A98}" type="slidenum">
              <a:rPr lang="tr-TR" sz="1400"/>
              <a:pPr eaLnBrk="1" hangingPunct="1"/>
              <a:t>13</a:t>
            </a:fld>
            <a:endParaRPr lang="tr-TR" sz="1400"/>
          </a:p>
        </p:txBody>
      </p:sp>
      <p:sp>
        <p:nvSpPr>
          <p:cNvPr id="15363" name="Rectangle 2"/>
          <p:cNvSpPr>
            <a:spLocks noGrp="1" noChangeArrowheads="1"/>
          </p:cNvSpPr>
          <p:nvPr>
            <p:ph type="title"/>
          </p:nvPr>
        </p:nvSpPr>
        <p:spPr>
          <a:xfrm>
            <a:off x="658368" y="304800"/>
            <a:ext cx="6713982" cy="1143000"/>
          </a:xfrm>
        </p:spPr>
        <p:txBody>
          <a:bodyPr>
            <a:normAutofit fontScale="90000"/>
          </a:bodyPr>
          <a:lstStyle/>
          <a:p>
            <a:pPr eaLnBrk="1" hangingPunct="1"/>
            <a:r>
              <a:rPr lang="tr-TR" sz="3600" dirty="0">
                <a:solidFill>
                  <a:srgbClr val="FF0000"/>
                </a:solidFill>
                <a:latin typeface="Comic Sans MS" panose="030F0702030302020204" pitchFamily="66" charset="0"/>
              </a:rPr>
              <a:t>Proforma Gelir Tablosunun Düzenlenmesi</a:t>
            </a:r>
          </a:p>
        </p:txBody>
      </p:sp>
      <p:sp>
        <p:nvSpPr>
          <p:cNvPr id="15364" name="Rectangle 3"/>
          <p:cNvSpPr>
            <a:spLocks noGrp="1" noChangeArrowheads="1"/>
          </p:cNvSpPr>
          <p:nvPr>
            <p:ph type="body" idx="1"/>
          </p:nvPr>
        </p:nvSpPr>
        <p:spPr>
          <a:xfrm>
            <a:off x="475488" y="1524000"/>
            <a:ext cx="7011162" cy="4953000"/>
          </a:xfrm>
        </p:spPr>
        <p:txBody>
          <a:bodyPr>
            <a:normAutofit fontScale="92500"/>
          </a:bodyPr>
          <a:lstStyle/>
          <a:p>
            <a:pPr algn="just" eaLnBrk="1" hangingPunct="1">
              <a:lnSpc>
                <a:spcPct val="90000"/>
              </a:lnSpc>
            </a:pPr>
            <a:r>
              <a:rPr lang="tr-TR" dirty="0" smtClean="0">
                <a:latin typeface="Comic Sans MS" panose="030F0702030302020204" pitchFamily="66" charset="0"/>
              </a:rPr>
              <a:t>İlk önce, </a:t>
            </a:r>
            <a:r>
              <a:rPr lang="tr-TR" u="sng" dirty="0" smtClean="0">
                <a:latin typeface="Comic Sans MS" panose="030F0702030302020204" pitchFamily="66" charset="0"/>
              </a:rPr>
              <a:t>satış tahmini </a:t>
            </a:r>
            <a:r>
              <a:rPr lang="tr-TR" dirty="0" smtClean="0">
                <a:latin typeface="Comic Sans MS" panose="030F0702030302020204" pitchFamily="66" charset="0"/>
              </a:rPr>
              <a:t>yapılır.</a:t>
            </a:r>
          </a:p>
          <a:p>
            <a:pPr algn="just" eaLnBrk="1" hangingPunct="1">
              <a:lnSpc>
                <a:spcPct val="90000"/>
              </a:lnSpc>
            </a:pPr>
            <a:r>
              <a:rPr lang="tr-TR" dirty="0" smtClean="0">
                <a:latin typeface="Comic Sans MS" panose="030F0702030302020204" pitchFamily="66" charset="0"/>
              </a:rPr>
              <a:t>Satış tahminlerinden yararlanarak, üretilen </a:t>
            </a:r>
            <a:r>
              <a:rPr lang="tr-TR" u="sng" dirty="0" smtClean="0">
                <a:latin typeface="Comic Sans MS" panose="030F0702030302020204" pitchFamily="66" charset="0"/>
              </a:rPr>
              <a:t>malın maliyeti</a:t>
            </a:r>
            <a:r>
              <a:rPr lang="tr-TR" dirty="0" smtClean="0">
                <a:latin typeface="Comic Sans MS" panose="030F0702030302020204" pitchFamily="66" charset="0"/>
              </a:rPr>
              <a:t> tahmin edilir. </a:t>
            </a:r>
            <a:r>
              <a:rPr lang="tr-TR" dirty="0" smtClean="0">
                <a:latin typeface="Comic Sans MS" panose="030F0702030302020204" pitchFamily="66" charset="0"/>
                <a:cs typeface="Times New Roman" panose="02020603050405020304" pitchFamily="18" charset="0"/>
              </a:rPr>
              <a:t>Genellikle, geçmiş yıllara ait satılan malın maliyetinin satışlara oranı ile satılan malın maliyeti tahmin edilir</a:t>
            </a:r>
            <a:r>
              <a:rPr lang="tr-TR" dirty="0" smtClean="0">
                <a:latin typeface="Comic Sans MS" panose="030F0702030302020204" pitchFamily="66" charset="0"/>
              </a:rPr>
              <a:t>.</a:t>
            </a:r>
          </a:p>
          <a:p>
            <a:pPr algn="just" eaLnBrk="1" hangingPunct="1">
              <a:lnSpc>
                <a:spcPct val="90000"/>
              </a:lnSpc>
            </a:pPr>
            <a:r>
              <a:rPr lang="tr-TR" dirty="0" smtClean="0">
                <a:latin typeface="Comic Sans MS" panose="030F0702030302020204" pitchFamily="66" charset="0"/>
              </a:rPr>
              <a:t>Satışlarla ilgili giderler ve </a:t>
            </a:r>
            <a:r>
              <a:rPr lang="tr-TR" u="sng" dirty="0" smtClean="0">
                <a:latin typeface="Comic Sans MS" panose="030F0702030302020204" pitchFamily="66" charset="0"/>
              </a:rPr>
              <a:t>yönetim giderleri tahmin</a:t>
            </a:r>
            <a:r>
              <a:rPr lang="tr-TR" dirty="0" smtClean="0">
                <a:latin typeface="Comic Sans MS" panose="030F0702030302020204" pitchFamily="66" charset="0"/>
              </a:rPr>
              <a:t> edilir.</a:t>
            </a:r>
          </a:p>
          <a:p>
            <a:pPr algn="just" eaLnBrk="1" hangingPunct="1">
              <a:lnSpc>
                <a:spcPct val="90000"/>
              </a:lnSpc>
            </a:pPr>
            <a:r>
              <a:rPr lang="tr-TR" dirty="0" smtClean="0">
                <a:latin typeface="Comic Sans MS" panose="030F0702030302020204" pitchFamily="66" charset="0"/>
              </a:rPr>
              <a:t>Gelir ve giderler arasındaki fark, o dönemin </a:t>
            </a:r>
            <a:r>
              <a:rPr lang="tr-TR" u="sng" dirty="0" smtClean="0">
                <a:latin typeface="Comic Sans MS" panose="030F0702030302020204" pitchFamily="66" charset="0"/>
              </a:rPr>
              <a:t>kar/zararını</a:t>
            </a:r>
            <a:r>
              <a:rPr lang="tr-TR" dirty="0" smtClean="0">
                <a:latin typeface="Comic Sans MS" panose="030F0702030302020204" pitchFamily="66" charset="0"/>
              </a:rPr>
              <a:t> oluşturur. </a:t>
            </a:r>
          </a:p>
        </p:txBody>
      </p:sp>
    </p:spTree>
    <p:extLst>
      <p:ext uri="{BB962C8B-B14F-4D97-AF65-F5344CB8AC3E}">
        <p14:creationId xmlns:p14="http://schemas.microsoft.com/office/powerpoint/2010/main" xmlns="" val="31442679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7771F66-F69A-4AC5-B5FB-23D94C318CD0}" type="slidenum">
              <a:rPr lang="tr-TR" sz="1400"/>
              <a:pPr eaLnBrk="1" hangingPunct="1"/>
              <a:t>14</a:t>
            </a:fld>
            <a:endParaRPr lang="tr-TR" sz="1400"/>
          </a:p>
        </p:txBody>
      </p:sp>
      <p:sp>
        <p:nvSpPr>
          <p:cNvPr id="16387" name="Rectangle 2"/>
          <p:cNvSpPr>
            <a:spLocks noGrp="1" noChangeArrowheads="1"/>
          </p:cNvSpPr>
          <p:nvPr>
            <p:ph type="title"/>
          </p:nvPr>
        </p:nvSpPr>
        <p:spPr/>
        <p:txBody>
          <a:bodyPr/>
          <a:lstStyle/>
          <a:p>
            <a:pPr eaLnBrk="1" hangingPunct="1"/>
            <a:r>
              <a:rPr lang="tr-TR" dirty="0" smtClean="0">
                <a:solidFill>
                  <a:srgbClr val="FF0000"/>
                </a:solidFill>
                <a:latin typeface="Comic Sans MS" panose="030F0702030302020204" pitchFamily="66" charset="0"/>
              </a:rPr>
              <a:t>Proforma Fon Akım Tablosu</a:t>
            </a:r>
          </a:p>
        </p:txBody>
      </p:sp>
      <p:sp>
        <p:nvSpPr>
          <p:cNvPr id="16388" name="Rectangle 3"/>
          <p:cNvSpPr>
            <a:spLocks noGrp="1" noChangeArrowheads="1"/>
          </p:cNvSpPr>
          <p:nvPr>
            <p:ph type="body" idx="1"/>
          </p:nvPr>
        </p:nvSpPr>
        <p:spPr/>
        <p:txBody>
          <a:bodyPr>
            <a:normAutofit fontScale="77500" lnSpcReduction="20000"/>
          </a:bodyPr>
          <a:lstStyle/>
          <a:p>
            <a:pPr algn="just">
              <a:lnSpc>
                <a:spcPct val="90000"/>
              </a:lnSpc>
              <a:spcBef>
                <a:spcPct val="50000"/>
              </a:spcBef>
            </a:pPr>
            <a:r>
              <a:rPr lang="tr-TR" dirty="0" smtClean="0">
                <a:latin typeface="Comic Sans MS" panose="030F0702030302020204" pitchFamily="66" charset="0"/>
              </a:rPr>
              <a:t>Proforma fon akım tablosu, işletmenin gelecek hesap    dönemlerinde    sağlayacağı   tahmin   edilen </a:t>
            </a:r>
            <a:r>
              <a:rPr lang="tr-TR" u="sng" dirty="0" smtClean="0">
                <a:latin typeface="Comic Sans MS" panose="030F0702030302020204" pitchFamily="66" charset="0"/>
              </a:rPr>
              <a:t>kaynaklarla bunların olası kullanım yerlerini</a:t>
            </a:r>
            <a:r>
              <a:rPr lang="tr-TR" dirty="0" smtClean="0">
                <a:latin typeface="Comic Sans MS" panose="030F0702030302020204" pitchFamily="66" charset="0"/>
              </a:rPr>
              <a:t> gösteren bir tablodur. Bu tablo proforma  </a:t>
            </a:r>
            <a:r>
              <a:rPr lang="tr-TR" u="sng" dirty="0" smtClean="0">
                <a:latin typeface="Comic Sans MS" panose="030F0702030302020204" pitchFamily="66" charset="0"/>
              </a:rPr>
              <a:t>bilanço ve gelir tablosundan</a:t>
            </a:r>
            <a:r>
              <a:rPr lang="tr-TR" dirty="0" smtClean="0">
                <a:latin typeface="Comic Sans MS" panose="030F0702030302020204" pitchFamily="66" charset="0"/>
              </a:rPr>
              <a:t> faydalanılarak düzenlenebilir.</a:t>
            </a:r>
          </a:p>
          <a:p>
            <a:pPr algn="just">
              <a:lnSpc>
                <a:spcPct val="80000"/>
              </a:lnSpc>
              <a:spcBef>
                <a:spcPct val="50000"/>
              </a:spcBef>
            </a:pPr>
            <a:r>
              <a:rPr lang="tr-TR" dirty="0">
                <a:latin typeface="Comic Sans MS" panose="030F0702030302020204" pitchFamily="66" charset="0"/>
              </a:rPr>
              <a:t>İşletmenin gelecek dönemde sağlayabileceği </a:t>
            </a:r>
            <a:r>
              <a:rPr lang="tr-TR" u="sng" dirty="0">
                <a:latin typeface="Comic Sans MS" panose="030F0702030302020204" pitchFamily="66" charset="0"/>
              </a:rPr>
              <a:t>kaynakları</a:t>
            </a:r>
            <a:r>
              <a:rPr lang="tr-TR" dirty="0">
                <a:latin typeface="Comic Sans MS" panose="030F0702030302020204" pitchFamily="66" charset="0"/>
              </a:rPr>
              <a:t>,</a:t>
            </a:r>
          </a:p>
          <a:p>
            <a:pPr algn="just">
              <a:lnSpc>
                <a:spcPct val="80000"/>
              </a:lnSpc>
              <a:spcBef>
                <a:spcPct val="50000"/>
              </a:spcBef>
            </a:pPr>
            <a:r>
              <a:rPr lang="tr-TR" dirty="0">
                <a:latin typeface="Comic Sans MS" panose="030F0702030302020204" pitchFamily="66" charset="0"/>
              </a:rPr>
              <a:t>İşletmenin, planın kapsadığı dönem içindeki </a:t>
            </a:r>
            <a:r>
              <a:rPr lang="tr-TR" u="sng" dirty="0">
                <a:latin typeface="Comic Sans MS" panose="030F0702030302020204" pitchFamily="66" charset="0"/>
              </a:rPr>
              <a:t>fon gereksinmesini</a:t>
            </a:r>
            <a:r>
              <a:rPr lang="tr-TR" dirty="0">
                <a:latin typeface="Comic Sans MS" panose="030F0702030302020204" pitchFamily="66" charset="0"/>
              </a:rPr>
              <a:t>,</a:t>
            </a:r>
          </a:p>
          <a:p>
            <a:pPr algn="just">
              <a:lnSpc>
                <a:spcPct val="80000"/>
              </a:lnSpc>
              <a:spcBef>
                <a:spcPct val="50000"/>
              </a:spcBef>
            </a:pPr>
            <a:r>
              <a:rPr lang="tr-TR" dirty="0">
                <a:latin typeface="Comic Sans MS" panose="030F0702030302020204" pitchFamily="66" charset="0"/>
              </a:rPr>
              <a:t>İşletmenin yarattığı kaynakların gereksinimleri </a:t>
            </a:r>
            <a:r>
              <a:rPr lang="tr-TR" u="sng" dirty="0">
                <a:latin typeface="Comic Sans MS" panose="030F0702030302020204" pitchFamily="66" charset="0"/>
              </a:rPr>
              <a:t>karşılayıp karşılamayacağını,</a:t>
            </a:r>
          </a:p>
          <a:p>
            <a:pPr algn="just">
              <a:lnSpc>
                <a:spcPct val="80000"/>
              </a:lnSpc>
              <a:spcBef>
                <a:spcPct val="50000"/>
              </a:spcBef>
            </a:pPr>
            <a:r>
              <a:rPr lang="tr-TR" dirty="0">
                <a:latin typeface="Comic Sans MS" panose="030F0702030302020204" pitchFamily="66" charset="0"/>
              </a:rPr>
              <a:t>Yeterli değil </a:t>
            </a:r>
            <a:r>
              <a:rPr lang="tr-TR" dirty="0" smtClean="0">
                <a:latin typeface="Comic Sans MS" panose="030F0702030302020204" pitchFamily="66" charset="0"/>
              </a:rPr>
              <a:t>ise </a:t>
            </a:r>
            <a:r>
              <a:rPr lang="tr-TR" dirty="0">
                <a:latin typeface="Comic Sans MS" panose="030F0702030302020204" pitchFamily="66" charset="0"/>
              </a:rPr>
              <a:t>farkın hangi kaynaklardan karşılanabileceğini ortaya koymaktadır.</a:t>
            </a:r>
          </a:p>
          <a:p>
            <a:pPr algn="just">
              <a:lnSpc>
                <a:spcPct val="90000"/>
              </a:lnSpc>
              <a:spcBef>
                <a:spcPct val="50000"/>
              </a:spcBef>
            </a:pPr>
            <a:endParaRPr lang="tr-TR" dirty="0" smtClean="0">
              <a:latin typeface="Comic Sans MS" panose="030F0702030302020204" pitchFamily="66" charset="0"/>
            </a:endParaRPr>
          </a:p>
          <a:p>
            <a:pPr algn="just" eaLnBrk="1" hangingPunct="1"/>
            <a:endParaRPr lang="tr-TR" dirty="0" smtClean="0">
              <a:latin typeface="Comic Sans MS" panose="030F0702030302020204" pitchFamily="66" charset="0"/>
            </a:endParaRPr>
          </a:p>
        </p:txBody>
      </p:sp>
    </p:spTree>
    <p:extLst>
      <p:ext uri="{BB962C8B-B14F-4D97-AF65-F5344CB8AC3E}">
        <p14:creationId xmlns:p14="http://schemas.microsoft.com/office/powerpoint/2010/main" xmlns="" val="29697967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Finansal Planlama Modelleri </a:t>
            </a:r>
            <a:endParaRPr lang="tr-TR" dirty="0">
              <a:latin typeface="Comic Sans MS" panose="030F0702030302020204" pitchFamily="66" charset="0"/>
            </a:endParaRPr>
          </a:p>
        </p:txBody>
      </p:sp>
      <p:sp>
        <p:nvSpPr>
          <p:cNvPr id="3" name="İçerik Yer Tutucusu 2"/>
          <p:cNvSpPr>
            <a:spLocks noGrp="1"/>
          </p:cNvSpPr>
          <p:nvPr>
            <p:ph idx="1"/>
          </p:nvPr>
        </p:nvSpPr>
        <p:spPr/>
        <p:txBody>
          <a:bodyPr/>
          <a:lstStyle/>
          <a:p>
            <a:pPr algn="just"/>
            <a:r>
              <a:rPr lang="tr-TR" dirty="0" smtClean="0">
                <a:latin typeface="Comic Sans MS" panose="030F0702030302020204" pitchFamily="66" charset="0"/>
              </a:rPr>
              <a:t>Finansal planlamacılar alternatif finansal stratejilerin sonuçlarını ortaya çıkarmalarına yardımcı olacak finansal planlama modeli kullanırlar. </a:t>
            </a:r>
          </a:p>
          <a:p>
            <a:pPr algn="just"/>
            <a:r>
              <a:rPr lang="tr-TR" dirty="0" smtClean="0">
                <a:latin typeface="Comic Sans MS" panose="030F0702030302020204" pitchFamily="66" charset="0"/>
              </a:rPr>
              <a:t>Bu modeller, </a:t>
            </a:r>
            <a:r>
              <a:rPr lang="tr-TR" dirty="0" smtClean="0">
                <a:solidFill>
                  <a:srgbClr val="FF0000"/>
                </a:solidFill>
                <a:latin typeface="Comic Sans MS" panose="030F0702030302020204" pitchFamily="66" charset="0"/>
              </a:rPr>
              <a:t>basit modellerle başlayıp yüzlerce denklem içeren modeller </a:t>
            </a:r>
            <a:r>
              <a:rPr lang="tr-TR" dirty="0" smtClean="0">
                <a:latin typeface="Comic Sans MS" panose="030F0702030302020204" pitchFamily="66" charset="0"/>
              </a:rPr>
              <a:t>uzanır. </a:t>
            </a:r>
          </a:p>
          <a:p>
            <a:pPr algn="just"/>
            <a:r>
              <a:rPr lang="tr-TR" dirty="0" smtClean="0">
                <a:latin typeface="Comic Sans MS" panose="030F0702030302020204" pitchFamily="66" charset="0"/>
              </a:rPr>
              <a:t>Tüm finansal planın üç bileşeni vardır: </a:t>
            </a:r>
            <a:r>
              <a:rPr lang="tr-TR" dirty="0" smtClean="0">
                <a:solidFill>
                  <a:srgbClr val="FF0000"/>
                </a:solidFill>
                <a:latin typeface="Comic Sans MS" panose="030F0702030302020204" pitchFamily="66" charset="0"/>
              </a:rPr>
              <a:t>girdiler, planlama modeli ve çıktılar</a:t>
            </a:r>
            <a:endParaRPr lang="tr-TR"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xmlns="" val="1125977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1008786" y="1825625"/>
            <a:ext cx="6880512" cy="3775076"/>
          </a:xfrm>
          <a:prstGeom prst="rect">
            <a:avLst/>
          </a:prstGeom>
        </p:spPr>
      </p:pic>
      <p:sp>
        <p:nvSpPr>
          <p:cNvPr id="5" name="Dikdörtgen 4"/>
          <p:cNvSpPr/>
          <p:nvPr/>
        </p:nvSpPr>
        <p:spPr>
          <a:xfrm>
            <a:off x="6039716" y="2545774"/>
            <a:ext cx="639041" cy="4052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smtClean="0"/>
              <a:t>Çıktılar</a:t>
            </a:r>
            <a:endParaRPr lang="tr-TR" dirty="0"/>
          </a:p>
        </p:txBody>
      </p:sp>
    </p:spTree>
    <p:extLst>
      <p:ext uri="{BB962C8B-B14F-4D97-AF65-F5344CB8AC3E}">
        <p14:creationId xmlns:p14="http://schemas.microsoft.com/office/powerpoint/2010/main" xmlns="" val="183495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487681"/>
            <a:ext cx="7886700" cy="5689283"/>
          </a:xfrm>
        </p:spPr>
        <p:txBody>
          <a:bodyPr>
            <a:normAutofit fontScale="85000" lnSpcReduction="20000"/>
          </a:bodyPr>
          <a:lstStyle/>
          <a:p>
            <a:pPr algn="just"/>
            <a:r>
              <a:rPr lang="tr-TR" b="1" dirty="0" smtClean="0">
                <a:solidFill>
                  <a:srgbClr val="C00000"/>
                </a:solidFill>
                <a:latin typeface="Comic Sans MS" panose="030F0702030302020204" pitchFamily="66" charset="0"/>
              </a:rPr>
              <a:t>Girdiler: </a:t>
            </a:r>
          </a:p>
          <a:p>
            <a:pPr algn="just"/>
            <a:r>
              <a:rPr lang="tr-TR" dirty="0" smtClean="0">
                <a:latin typeface="Comic Sans MS" panose="030F0702030302020204" pitchFamily="66" charset="0"/>
              </a:rPr>
              <a:t>Finansal planın girdileri, firmanın cari finansal tablolarından ve geleceğe ilişkin tahminlerden oluşur. </a:t>
            </a:r>
          </a:p>
          <a:p>
            <a:pPr algn="just"/>
            <a:r>
              <a:rPr lang="tr-TR" dirty="0" smtClean="0">
                <a:latin typeface="Comic Sans MS" panose="030F0702030302020204" pitchFamily="66" charset="0"/>
              </a:rPr>
              <a:t>Genellikle temel tahmin satışlardaki büyümedir, çünkü işgücü gereksinimi, stok düzeyi gibi birçok değişken satışlara bağlıdır. </a:t>
            </a:r>
          </a:p>
          <a:p>
            <a:pPr algn="just"/>
            <a:r>
              <a:rPr lang="tr-TR" dirty="0" smtClean="0">
                <a:latin typeface="Comic Sans MS" panose="030F0702030302020204" pitchFamily="66" charset="0"/>
              </a:rPr>
              <a:t>Bu tahminler finans yöneticisinin sadece kısmen sorumluluğundadır. </a:t>
            </a:r>
          </a:p>
          <a:p>
            <a:pPr algn="just"/>
            <a:r>
              <a:rPr lang="tr-TR" dirty="0" smtClean="0">
                <a:latin typeface="Comic Sans MS" panose="030F0702030302020204" pitchFamily="66" charset="0"/>
              </a:rPr>
              <a:t>Satış tahminlerinde anahtar rolü pazarlama bölümü üstlenecektir.</a:t>
            </a:r>
          </a:p>
          <a:p>
            <a:pPr algn="just"/>
            <a:r>
              <a:rPr lang="tr-TR" dirty="0" smtClean="0">
                <a:latin typeface="Comic Sans MS" panose="030F0702030302020204" pitchFamily="66" charset="0"/>
              </a:rPr>
              <a:t>Ayrıca satışlar genel ekonominin durumuna bağlı olacağından makroekonomik ve sanayi ile ilgili tahminler hazırlanmasında bu konuda uzmanlaşmış firmalardan yardım </a:t>
            </a:r>
            <a:r>
              <a:rPr lang="tr-TR" dirty="0" err="1" smtClean="0">
                <a:latin typeface="Comic Sans MS" panose="030F0702030302020204" pitchFamily="66" charset="0"/>
              </a:rPr>
              <a:t>alınabilinir</a:t>
            </a:r>
            <a:r>
              <a:rPr lang="tr-TR" dirty="0" smtClean="0">
                <a:latin typeface="Comic Sans MS" panose="030F0702030302020204" pitchFamily="66" charset="0"/>
              </a:rPr>
              <a:t>. </a:t>
            </a:r>
            <a:endParaRPr lang="tr-TR" dirty="0">
              <a:latin typeface="Comic Sans MS" panose="030F0702030302020204" pitchFamily="66" charset="0"/>
            </a:endParaRPr>
          </a:p>
        </p:txBody>
      </p:sp>
    </p:spTree>
    <p:extLst>
      <p:ext uri="{BB962C8B-B14F-4D97-AF65-F5344CB8AC3E}">
        <p14:creationId xmlns:p14="http://schemas.microsoft.com/office/powerpoint/2010/main" xmlns="" val="423502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377953"/>
            <a:ext cx="7886700" cy="5799011"/>
          </a:xfrm>
        </p:spPr>
        <p:txBody>
          <a:bodyPr>
            <a:normAutofit fontScale="85000" lnSpcReduction="20000"/>
          </a:bodyPr>
          <a:lstStyle/>
          <a:p>
            <a:r>
              <a:rPr lang="tr-TR" b="1" dirty="0" smtClean="0">
                <a:solidFill>
                  <a:srgbClr val="C00000"/>
                </a:solidFill>
                <a:latin typeface="Comic Sans MS" panose="030F0702030302020204" pitchFamily="66" charset="0"/>
              </a:rPr>
              <a:t>Planlama Modeli: </a:t>
            </a:r>
          </a:p>
          <a:p>
            <a:pPr algn="just"/>
            <a:r>
              <a:rPr lang="tr-TR" dirty="0" smtClean="0">
                <a:latin typeface="Comic Sans MS" panose="030F0702030302020204" pitchFamily="66" charset="0"/>
              </a:rPr>
              <a:t>Finansal planlama modeli, kar, yatırım ve finansman için yöneticilerin yaptığı tahminlerin </a:t>
            </a:r>
            <a:r>
              <a:rPr lang="tr-TR" dirty="0" err="1" smtClean="0">
                <a:latin typeface="Comic Sans MS" panose="030F0702030302020204" pitchFamily="66" charset="0"/>
              </a:rPr>
              <a:t>içiçe</a:t>
            </a:r>
            <a:r>
              <a:rPr lang="tr-TR" dirty="0" smtClean="0">
                <a:latin typeface="Comic Sans MS" panose="030F0702030302020204" pitchFamily="66" charset="0"/>
              </a:rPr>
              <a:t> sarmalanmasıyla ilgili hesaplamaları yapar. </a:t>
            </a:r>
          </a:p>
          <a:p>
            <a:pPr algn="just"/>
            <a:r>
              <a:rPr lang="tr-TR" dirty="0" smtClean="0">
                <a:latin typeface="Comic Sans MS" panose="030F0702030302020204" pitchFamily="66" charset="0"/>
              </a:rPr>
              <a:t>Bu model, satışlardaki bir değişmenin, maliyetleri, çalışma sermayesini, duran varlıkları ve finansman gereksinimini nasıl etkileyeceğinin tahmin edilmesini içerir. </a:t>
            </a:r>
          </a:p>
          <a:p>
            <a:pPr algn="just"/>
            <a:r>
              <a:rPr lang="tr-TR" dirty="0" smtClean="0">
                <a:latin typeface="Comic Sans MS" panose="030F0702030302020204" pitchFamily="66" charset="0"/>
              </a:rPr>
              <a:t>Örneğin; bu model toplam satışlardaki her 1 TL’lik artışın üretilen malın toplam maliyetini 80 kuruş artırabileceğini, ticari alacakların satışların sabit bir yüzdesi olacağını ve satışlardaki her yüzde 10 artışın firmaya duran varlıklarını yüzde 8 artırma zorunluluğu getireceğini belirleyebilir. </a:t>
            </a:r>
            <a:endParaRPr lang="tr-TR" dirty="0">
              <a:latin typeface="Comic Sans MS" panose="030F0702030302020204" pitchFamily="66" charset="0"/>
            </a:endParaRPr>
          </a:p>
        </p:txBody>
      </p:sp>
    </p:spTree>
    <p:extLst>
      <p:ext uri="{BB962C8B-B14F-4D97-AF65-F5344CB8AC3E}">
        <p14:creationId xmlns:p14="http://schemas.microsoft.com/office/powerpoint/2010/main" xmlns="" val="292919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304800"/>
            <a:ext cx="7886700" cy="6022848"/>
          </a:xfrm>
        </p:spPr>
        <p:txBody>
          <a:bodyPr>
            <a:normAutofit fontScale="92500" lnSpcReduction="20000"/>
          </a:bodyPr>
          <a:lstStyle/>
          <a:p>
            <a:pPr algn="just"/>
            <a:r>
              <a:rPr lang="tr-TR" b="1" dirty="0" smtClean="0">
                <a:solidFill>
                  <a:srgbClr val="C00000"/>
                </a:solidFill>
                <a:latin typeface="Comic Sans MS" panose="030F0702030302020204" pitchFamily="66" charset="0"/>
              </a:rPr>
              <a:t>Çıktılar: </a:t>
            </a:r>
          </a:p>
          <a:p>
            <a:pPr algn="just"/>
            <a:r>
              <a:rPr lang="tr-TR" dirty="0" smtClean="0">
                <a:latin typeface="Comic Sans MS" panose="030F0702030302020204" pitchFamily="66" charset="0"/>
              </a:rPr>
              <a:t>Finansal modelin çıktıları, gelir tablosu, bilanço, nakit kaynak ve kullanımlarını açıklayan tablolar gibi finansal tablolardan oluşur. Bu tablolara proforma denir. Proforma, girdilere ve planın içerdiği varsayımlara dayanan tahminler anlamına gelir. </a:t>
            </a:r>
          </a:p>
          <a:p>
            <a:pPr algn="just"/>
            <a:r>
              <a:rPr lang="tr-TR" dirty="0" smtClean="0">
                <a:latin typeface="Comic Sans MS" panose="030F0702030302020204" pitchFamily="66" charset="0"/>
              </a:rPr>
              <a:t>Çıktılar genellikle önceki bölümde tartıştığımız finansal oranları da içerir. Bu oranlar planlama dönemi sonunda firmanın finansal bakımdan uygun ve sağlıklı durumda olup olmayacağını işaret eder.</a:t>
            </a:r>
            <a:endParaRPr lang="tr-TR" dirty="0">
              <a:latin typeface="Comic Sans MS" panose="030F0702030302020204" pitchFamily="66" charset="0"/>
            </a:endParaRPr>
          </a:p>
        </p:txBody>
      </p:sp>
    </p:spTree>
    <p:extLst>
      <p:ext uri="{BB962C8B-B14F-4D97-AF65-F5344CB8AC3E}">
        <p14:creationId xmlns:p14="http://schemas.microsoft.com/office/powerpoint/2010/main" xmlns="" val="255664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7482" y="463297"/>
            <a:ext cx="4830318" cy="5876543"/>
          </a:xfrm>
        </p:spPr>
        <p:txBody>
          <a:bodyPr>
            <a:normAutofit fontScale="62500" lnSpcReduction="20000"/>
          </a:bodyPr>
          <a:lstStyle/>
          <a:p>
            <a:pPr algn="just"/>
            <a:r>
              <a:rPr lang="tr-TR" b="1" dirty="0" smtClean="0">
                <a:solidFill>
                  <a:srgbClr val="C00000"/>
                </a:solidFill>
                <a:latin typeface="Comic Sans MS" panose="030F0702030302020204" pitchFamily="66" charset="0"/>
              </a:rPr>
              <a:t>Finansal planlama, </a:t>
            </a:r>
            <a:r>
              <a:rPr lang="tr-TR" dirty="0" smtClean="0">
                <a:latin typeface="Comic Sans MS" panose="030F0702030302020204" pitchFamily="66" charset="0"/>
              </a:rPr>
              <a:t>işletmeye giren ve çıkan </a:t>
            </a:r>
            <a:r>
              <a:rPr lang="tr-TR" dirty="0" smtClean="0">
                <a:solidFill>
                  <a:srgbClr val="FF0000"/>
                </a:solidFill>
                <a:latin typeface="Comic Sans MS" panose="030F0702030302020204" pitchFamily="66" charset="0"/>
              </a:rPr>
              <a:t>para-fon akımlarının </a:t>
            </a:r>
            <a:r>
              <a:rPr lang="tr-TR" dirty="0" smtClean="0">
                <a:latin typeface="Comic Sans MS" panose="030F0702030302020204" pitchFamily="66" charset="0"/>
              </a:rPr>
              <a:t>sistematik bir biçimde tahmini ve hesaplanmasını konu edinir.</a:t>
            </a:r>
          </a:p>
          <a:p>
            <a:pPr algn="just">
              <a:defRPr/>
            </a:pPr>
            <a:r>
              <a:rPr lang="tr-TR" b="1" dirty="0">
                <a:effectLst>
                  <a:outerShdw blurRad="38100" dist="38100" dir="2700000" algn="tl">
                    <a:srgbClr val="FFFFFF"/>
                  </a:outerShdw>
                </a:effectLst>
                <a:latin typeface="Comic Sans MS" panose="030F0702030302020204" pitchFamily="66" charset="0"/>
                <a:cs typeface="Times New Roman" pitchFamily="18" charset="0"/>
              </a:rPr>
              <a:t>Finansal planlama</a:t>
            </a:r>
            <a:r>
              <a:rPr lang="tr-TR" dirty="0">
                <a:effectLst>
                  <a:outerShdw blurRad="38100" dist="38100" dir="2700000" algn="tl">
                    <a:srgbClr val="FFFFFF"/>
                  </a:outerShdw>
                </a:effectLst>
                <a:latin typeface="Comic Sans MS" panose="030F0702030302020204" pitchFamily="66" charset="0"/>
                <a:cs typeface="Times New Roman" pitchFamily="18" charset="0"/>
              </a:rPr>
              <a:t>, işletmelerin faaliyeti sırasında ortaya çıkacak her türlü </a:t>
            </a:r>
            <a:r>
              <a:rPr lang="tr-TR" dirty="0">
                <a:solidFill>
                  <a:srgbClr val="C00000"/>
                </a:solidFill>
                <a:effectLst>
                  <a:outerShdw blurRad="38100" dist="38100" dir="2700000" algn="tl">
                    <a:srgbClr val="FFFFFF"/>
                  </a:outerShdw>
                </a:effectLst>
                <a:latin typeface="Comic Sans MS" panose="030F0702030302020204" pitchFamily="66" charset="0"/>
                <a:cs typeface="Times New Roman" pitchFamily="18" charset="0"/>
              </a:rPr>
              <a:t>fon giriş ve çıkışlarının önceden bir </a:t>
            </a:r>
            <a:r>
              <a:rPr lang="tr-TR" u="sng" dirty="0">
                <a:solidFill>
                  <a:srgbClr val="C00000"/>
                </a:solidFill>
                <a:effectLst>
                  <a:outerShdw blurRad="38100" dist="38100" dir="2700000" algn="tl">
                    <a:srgbClr val="FFFFFF"/>
                  </a:outerShdw>
                </a:effectLst>
                <a:latin typeface="Comic Sans MS" panose="030F0702030302020204" pitchFamily="66" charset="0"/>
                <a:cs typeface="Times New Roman" pitchFamily="18" charset="0"/>
              </a:rPr>
              <a:t>programa </a:t>
            </a:r>
            <a:r>
              <a:rPr lang="tr-TR" dirty="0">
                <a:effectLst>
                  <a:outerShdw blurRad="38100" dist="38100" dir="2700000" algn="tl">
                    <a:srgbClr val="FFFFFF"/>
                  </a:outerShdw>
                </a:effectLst>
                <a:latin typeface="Comic Sans MS" panose="030F0702030302020204" pitchFamily="66" charset="0"/>
                <a:cs typeface="Times New Roman" pitchFamily="18" charset="0"/>
              </a:rPr>
              <a:t>bağlanması</a:t>
            </a:r>
            <a:r>
              <a:rPr lang="tr-TR" dirty="0">
                <a:effectLst>
                  <a:outerShdw blurRad="38100" dist="38100" dir="2700000" algn="tl">
                    <a:srgbClr val="FFFFFF"/>
                  </a:outerShdw>
                </a:effectLst>
                <a:latin typeface="Comic Sans MS" panose="030F0702030302020204" pitchFamily="66" charset="0"/>
              </a:rPr>
              <a:t>dır.</a:t>
            </a:r>
          </a:p>
          <a:p>
            <a:pPr algn="just">
              <a:defRPr/>
            </a:pPr>
            <a:r>
              <a:rPr lang="tr-TR" dirty="0">
                <a:effectLst>
                  <a:outerShdw blurRad="38100" dist="38100" dir="2700000" algn="tl">
                    <a:srgbClr val="FFFFFF"/>
                  </a:outerShdw>
                </a:effectLst>
                <a:latin typeface="Comic Sans MS" panose="030F0702030302020204" pitchFamily="66" charset="0"/>
              </a:rPr>
              <a:t>Nakit giriş ve çıkışlarının </a:t>
            </a:r>
            <a:r>
              <a:rPr lang="tr-TR" dirty="0">
                <a:solidFill>
                  <a:srgbClr val="C00000"/>
                </a:solidFill>
                <a:effectLst>
                  <a:outerShdw blurRad="38100" dist="38100" dir="2700000" algn="tl">
                    <a:srgbClr val="FFFFFF"/>
                  </a:outerShdw>
                </a:effectLst>
                <a:latin typeface="Comic Sans MS" panose="030F0702030302020204" pitchFamily="66" charset="0"/>
              </a:rPr>
              <a:t>hem </a:t>
            </a:r>
            <a:r>
              <a:rPr lang="tr-TR" u="sng" dirty="0">
                <a:solidFill>
                  <a:srgbClr val="C00000"/>
                </a:solidFill>
                <a:effectLst>
                  <a:outerShdw blurRad="38100" dist="38100" dir="2700000" algn="tl">
                    <a:srgbClr val="FFFFFF"/>
                  </a:outerShdw>
                </a:effectLst>
                <a:latin typeface="Comic Sans MS" panose="030F0702030302020204" pitchFamily="66" charset="0"/>
              </a:rPr>
              <a:t>tutar</a:t>
            </a:r>
            <a:r>
              <a:rPr lang="tr-TR" dirty="0">
                <a:solidFill>
                  <a:srgbClr val="C00000"/>
                </a:solidFill>
                <a:effectLst>
                  <a:outerShdw blurRad="38100" dist="38100" dir="2700000" algn="tl">
                    <a:srgbClr val="FFFFFF"/>
                  </a:outerShdw>
                </a:effectLst>
                <a:latin typeface="Comic Sans MS" panose="030F0702030302020204" pitchFamily="66" charset="0"/>
              </a:rPr>
              <a:t> hem de </a:t>
            </a:r>
            <a:r>
              <a:rPr lang="tr-TR" u="sng" dirty="0">
                <a:solidFill>
                  <a:srgbClr val="C00000"/>
                </a:solidFill>
                <a:effectLst>
                  <a:outerShdw blurRad="38100" dist="38100" dir="2700000" algn="tl">
                    <a:srgbClr val="FFFFFF"/>
                  </a:outerShdw>
                </a:effectLst>
                <a:latin typeface="Comic Sans MS" panose="030F0702030302020204" pitchFamily="66" charset="0"/>
              </a:rPr>
              <a:t>zaman</a:t>
            </a:r>
            <a:r>
              <a:rPr lang="tr-TR" dirty="0">
                <a:solidFill>
                  <a:srgbClr val="C00000"/>
                </a:solidFill>
                <a:effectLst>
                  <a:outerShdw blurRad="38100" dist="38100" dir="2700000" algn="tl">
                    <a:srgbClr val="FFFFFF"/>
                  </a:outerShdw>
                </a:effectLst>
                <a:latin typeface="Comic Sans MS" panose="030F0702030302020204" pitchFamily="66" charset="0"/>
              </a:rPr>
              <a:t> </a:t>
            </a:r>
            <a:r>
              <a:rPr lang="tr-TR" dirty="0">
                <a:effectLst>
                  <a:outerShdw blurRad="38100" dist="38100" dir="2700000" algn="tl">
                    <a:srgbClr val="FFFFFF"/>
                  </a:outerShdw>
                </a:effectLst>
                <a:latin typeface="Comic Sans MS" panose="030F0702030302020204" pitchFamily="66" charset="0"/>
              </a:rPr>
              <a:t>açısından uyumlaştırılmasıdır.</a:t>
            </a:r>
          </a:p>
          <a:p>
            <a:pPr algn="just">
              <a:defRPr/>
            </a:pPr>
            <a:r>
              <a:rPr lang="tr-TR" dirty="0">
                <a:effectLst>
                  <a:outerShdw blurRad="38100" dist="38100" dir="2700000" algn="tl">
                    <a:srgbClr val="FFFFFF"/>
                  </a:outerShdw>
                </a:effectLst>
                <a:latin typeface="Comic Sans MS" panose="030F0702030302020204" pitchFamily="66" charset="0"/>
              </a:rPr>
              <a:t>Finansal planlamanın amacı, </a:t>
            </a:r>
            <a:r>
              <a:rPr lang="tr-TR" u="sng" dirty="0">
                <a:solidFill>
                  <a:srgbClr val="C00000"/>
                </a:solidFill>
                <a:effectLst>
                  <a:outerShdw blurRad="38100" dist="38100" dir="2700000" algn="tl">
                    <a:srgbClr val="FFFFFF"/>
                  </a:outerShdw>
                </a:effectLst>
                <a:latin typeface="Comic Sans MS" panose="030F0702030302020204" pitchFamily="66" charset="0"/>
                <a:cs typeface="Times New Roman" pitchFamily="18" charset="0"/>
              </a:rPr>
              <a:t>optimal likiditenin </a:t>
            </a:r>
            <a:r>
              <a:rPr lang="tr-TR" dirty="0">
                <a:effectLst>
                  <a:outerShdw blurRad="38100" dist="38100" dir="2700000" algn="tl">
                    <a:srgbClr val="FFFFFF"/>
                  </a:outerShdw>
                </a:effectLst>
                <a:latin typeface="Comic Sans MS" panose="030F0702030302020204" pitchFamily="66" charset="0"/>
                <a:cs typeface="Times New Roman" pitchFamily="18" charset="0"/>
              </a:rPr>
              <a:t>oluşturulması</a:t>
            </a:r>
            <a:r>
              <a:rPr lang="tr-TR" dirty="0">
                <a:effectLst>
                  <a:outerShdw blurRad="38100" dist="38100" dir="2700000" algn="tl">
                    <a:srgbClr val="FFFFFF"/>
                  </a:outerShdw>
                </a:effectLst>
                <a:latin typeface="Comic Sans MS" panose="030F0702030302020204" pitchFamily="66" charset="0"/>
              </a:rPr>
              <a:t>dır.  </a:t>
            </a:r>
          </a:p>
          <a:p>
            <a:pPr algn="just"/>
            <a:r>
              <a:rPr lang="tr-TR" b="1" dirty="0" smtClean="0">
                <a:solidFill>
                  <a:srgbClr val="002060"/>
                </a:solidFill>
                <a:latin typeface="Comic Sans MS" panose="030F0702030302020204" pitchFamily="66" charset="0"/>
              </a:rPr>
              <a:t>Finansal analiz </a:t>
            </a:r>
            <a:r>
              <a:rPr lang="tr-TR" dirty="0" smtClean="0">
                <a:latin typeface="Comic Sans MS" panose="030F0702030302020204" pitchFamily="66" charset="0"/>
              </a:rPr>
              <a:t>işletmenin </a:t>
            </a:r>
            <a:r>
              <a:rPr lang="tr-TR" u="sng" dirty="0" smtClean="0">
                <a:latin typeface="Comic Sans MS" panose="030F0702030302020204" pitchFamily="66" charset="0"/>
              </a:rPr>
              <a:t>geçmişe </a:t>
            </a:r>
            <a:r>
              <a:rPr lang="tr-TR" dirty="0" smtClean="0">
                <a:latin typeface="Comic Sans MS" panose="030F0702030302020204" pitchFamily="66" charset="0"/>
              </a:rPr>
              <a:t>dönük verilerine dayanmaktadır. </a:t>
            </a:r>
          </a:p>
          <a:p>
            <a:pPr algn="just"/>
            <a:r>
              <a:rPr lang="tr-TR" b="1" dirty="0">
                <a:solidFill>
                  <a:srgbClr val="002060"/>
                </a:solidFill>
                <a:latin typeface="Comic Sans MS" panose="030F0702030302020204" pitchFamily="66" charset="0"/>
              </a:rPr>
              <a:t>F</a:t>
            </a:r>
            <a:r>
              <a:rPr lang="tr-TR" b="1" dirty="0" smtClean="0">
                <a:solidFill>
                  <a:srgbClr val="002060"/>
                </a:solidFill>
                <a:latin typeface="Comic Sans MS" panose="030F0702030302020204" pitchFamily="66" charset="0"/>
              </a:rPr>
              <a:t>inansal planlama </a:t>
            </a:r>
            <a:r>
              <a:rPr lang="tr-TR" dirty="0" smtClean="0">
                <a:latin typeface="Comic Sans MS" panose="030F0702030302020204" pitchFamily="66" charset="0"/>
              </a:rPr>
              <a:t>ise </a:t>
            </a:r>
            <a:r>
              <a:rPr lang="tr-TR" u="sng" dirty="0" smtClean="0">
                <a:latin typeface="Comic Sans MS" panose="030F0702030302020204" pitchFamily="66" charset="0"/>
              </a:rPr>
              <a:t>geleceğe </a:t>
            </a:r>
            <a:r>
              <a:rPr lang="tr-TR" dirty="0" smtClean="0">
                <a:latin typeface="Comic Sans MS" panose="030F0702030302020204" pitchFamily="66" charset="0"/>
              </a:rPr>
              <a:t>yönelik hareket biçimini belirlemeyi amaçlar. </a:t>
            </a:r>
            <a:endParaRPr lang="tr-TR" dirty="0">
              <a:latin typeface="Comic Sans MS" panose="030F0702030302020204" pitchFamily="66" charset="0"/>
            </a:endParaRPr>
          </a:p>
        </p:txBody>
      </p:sp>
      <p:pic>
        <p:nvPicPr>
          <p:cNvPr id="9222" name="Picture 6" descr="İlgili resi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6712" y="463296"/>
            <a:ext cx="3225641" cy="2688034"/>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finansman ihtiyacı ile ilgili görsel sonuc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96711" y="3151330"/>
            <a:ext cx="3225642" cy="27273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1288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Finansal Planlama Modelleri </a:t>
            </a:r>
            <a:endParaRPr lang="tr-TR" dirty="0">
              <a:latin typeface="Comic Sans MS" panose="030F0702030302020204" pitchFamily="66" charset="0"/>
            </a:endParaRPr>
          </a:p>
        </p:txBody>
      </p:sp>
      <p:sp>
        <p:nvSpPr>
          <p:cNvPr id="3" name="İçerik Yer Tutucusu 2"/>
          <p:cNvSpPr>
            <a:spLocks noGrp="1"/>
          </p:cNvSpPr>
          <p:nvPr>
            <p:ph idx="1"/>
          </p:nvPr>
        </p:nvSpPr>
        <p:spPr/>
        <p:txBody>
          <a:bodyPr/>
          <a:lstStyle/>
          <a:p>
            <a:r>
              <a:rPr lang="tr-TR" dirty="0" smtClean="0">
                <a:solidFill>
                  <a:srgbClr val="FF0000"/>
                </a:solidFill>
                <a:latin typeface="Comic Sans MS" panose="030F0702030302020204" pitchFamily="66" charset="0"/>
              </a:rPr>
              <a:t>Basit Trend Yöntemi -Satışların Yüzdesi Yöntemi </a:t>
            </a:r>
          </a:p>
          <a:p>
            <a:r>
              <a:rPr lang="tr-TR" dirty="0" smtClean="0">
                <a:solidFill>
                  <a:srgbClr val="FF0000"/>
                </a:solidFill>
                <a:latin typeface="Comic Sans MS" panose="030F0702030302020204" pitchFamily="66" charset="0"/>
              </a:rPr>
              <a:t>Dikey Yüzde Yöntemiyle Proforma Gelir Tablosu </a:t>
            </a:r>
          </a:p>
          <a:p>
            <a:r>
              <a:rPr lang="tr-TR" dirty="0" smtClean="0">
                <a:solidFill>
                  <a:srgbClr val="FF0000"/>
                </a:solidFill>
                <a:latin typeface="Comic Sans MS" panose="030F0702030302020204" pitchFamily="66" charset="0"/>
              </a:rPr>
              <a:t>Oran-</a:t>
            </a:r>
            <a:r>
              <a:rPr lang="tr-TR" dirty="0" err="1" smtClean="0">
                <a:solidFill>
                  <a:srgbClr val="FF0000"/>
                </a:solidFill>
                <a:latin typeface="Comic Sans MS" panose="030F0702030302020204" pitchFamily="66" charset="0"/>
              </a:rPr>
              <a:t>rasyolar</a:t>
            </a:r>
            <a:r>
              <a:rPr lang="tr-TR" dirty="0" smtClean="0">
                <a:solidFill>
                  <a:srgbClr val="FF0000"/>
                </a:solidFill>
                <a:latin typeface="Comic Sans MS" panose="030F0702030302020204" pitchFamily="66" charset="0"/>
              </a:rPr>
              <a:t> Yöntemi </a:t>
            </a:r>
          </a:p>
          <a:p>
            <a:r>
              <a:rPr lang="tr-TR" dirty="0" smtClean="0">
                <a:latin typeface="Comic Sans MS" panose="030F0702030302020204" pitchFamily="66" charset="0"/>
              </a:rPr>
              <a:t>Regresyon –korelasyon Yöntemi </a:t>
            </a:r>
          </a:p>
          <a:p>
            <a:r>
              <a:rPr lang="tr-TR" dirty="0" smtClean="0">
                <a:latin typeface="Comic Sans MS" panose="030F0702030302020204" pitchFamily="66" charset="0"/>
              </a:rPr>
              <a:t>Hareketli Ortalamalar Yöntemi </a:t>
            </a:r>
          </a:p>
          <a:p>
            <a:r>
              <a:rPr lang="tr-TR" dirty="0" smtClean="0">
                <a:latin typeface="Comic Sans MS" panose="030F0702030302020204" pitchFamily="66" charset="0"/>
              </a:rPr>
              <a:t>Matris Yöntemi</a:t>
            </a:r>
            <a:endParaRPr lang="tr-TR" dirty="0">
              <a:latin typeface="Comic Sans MS" panose="030F0702030302020204" pitchFamily="66" charset="0"/>
            </a:endParaRPr>
          </a:p>
        </p:txBody>
      </p:sp>
    </p:spTree>
    <p:extLst>
      <p:ext uri="{BB962C8B-B14F-4D97-AF65-F5344CB8AC3E}">
        <p14:creationId xmlns:p14="http://schemas.microsoft.com/office/powerpoint/2010/main" xmlns="" val="1930864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ayt Numarası Yer Tutucusu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6EA48-170A-4159-A0C7-74C5BA05675B}" type="slidenum">
              <a:rPr lang="tr-TR" altLang="tr-TR">
                <a:solidFill>
                  <a:schemeClr val="bg1"/>
                </a:solidFill>
              </a:rPr>
              <a:pPr eaLnBrk="1" hangingPunct="1"/>
              <a:t>21</a:t>
            </a:fld>
            <a:endParaRPr lang="tr-TR" altLang="tr-TR">
              <a:solidFill>
                <a:schemeClr val="bg1"/>
              </a:solidFill>
            </a:endParaRPr>
          </a:p>
        </p:txBody>
      </p:sp>
      <p:sp>
        <p:nvSpPr>
          <p:cNvPr id="98307" name="Rectangle 2"/>
          <p:cNvSpPr>
            <a:spLocks noChangeArrowheads="1"/>
          </p:cNvSpPr>
          <p:nvPr/>
        </p:nvSpPr>
        <p:spPr bwMode="auto">
          <a:xfrm>
            <a:off x="530225" y="492126"/>
            <a:ext cx="778167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lnSpc>
                <a:spcPct val="90000"/>
              </a:lnSpc>
            </a:pPr>
            <a:r>
              <a:rPr lang="tr-TR" altLang="tr-TR" sz="3000" b="1" dirty="0" smtClean="0">
                <a:solidFill>
                  <a:srgbClr val="C00000"/>
                </a:solidFill>
                <a:latin typeface="Comic Sans MS" panose="030F0702030302020204" pitchFamily="66" charset="0"/>
              </a:rPr>
              <a:t>İşletme </a:t>
            </a:r>
            <a:r>
              <a:rPr lang="tr-TR" altLang="tr-TR" sz="3000" b="1" dirty="0">
                <a:solidFill>
                  <a:srgbClr val="C00000"/>
                </a:solidFill>
                <a:latin typeface="Comic Sans MS" panose="030F0702030302020204" pitchFamily="66" charset="0"/>
              </a:rPr>
              <a:t>Dönemi Finansman </a:t>
            </a:r>
            <a:r>
              <a:rPr lang="tr-TR" altLang="tr-TR" sz="3000" b="1" dirty="0" smtClean="0">
                <a:solidFill>
                  <a:srgbClr val="C00000"/>
                </a:solidFill>
                <a:latin typeface="Comic Sans MS" panose="030F0702030302020204" pitchFamily="66" charset="0"/>
              </a:rPr>
              <a:t>Planının Hazırlanması</a:t>
            </a:r>
            <a:endParaRPr lang="en-AU" altLang="tr-TR" sz="3000" b="1" dirty="0">
              <a:solidFill>
                <a:srgbClr val="C00000"/>
              </a:solidFill>
              <a:latin typeface="Comic Sans MS" panose="030F0702030302020204" pitchFamily="66" charset="0"/>
            </a:endParaRPr>
          </a:p>
        </p:txBody>
      </p:sp>
      <p:grpSp>
        <p:nvGrpSpPr>
          <p:cNvPr id="2" name="Group 3"/>
          <p:cNvGrpSpPr>
            <a:grpSpLocks/>
          </p:cNvGrpSpPr>
          <p:nvPr/>
        </p:nvGrpSpPr>
        <p:grpSpPr bwMode="auto">
          <a:xfrm>
            <a:off x="530224" y="1830388"/>
            <a:ext cx="7985126" cy="5027613"/>
            <a:chOff x="126" y="1192"/>
            <a:chExt cx="5568" cy="2851"/>
          </a:xfrm>
        </p:grpSpPr>
        <p:sp>
          <p:nvSpPr>
            <p:cNvPr id="98309" name="Text Box 4"/>
            <p:cNvSpPr txBox="1">
              <a:spLocks noChangeArrowheads="1"/>
            </p:cNvSpPr>
            <p:nvPr/>
          </p:nvSpPr>
          <p:spPr bwMode="auto">
            <a:xfrm>
              <a:off x="126" y="1648"/>
              <a:ext cx="689" cy="399"/>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Yatırım İhtiyacı</a:t>
              </a:r>
            </a:p>
          </p:txBody>
        </p:sp>
        <p:sp>
          <p:nvSpPr>
            <p:cNvPr id="98310" name="Text Box 5"/>
            <p:cNvSpPr txBox="1">
              <a:spLocks noChangeArrowheads="1"/>
            </p:cNvSpPr>
            <p:nvPr/>
          </p:nvSpPr>
          <p:spPr bwMode="auto">
            <a:xfrm>
              <a:off x="126" y="2296"/>
              <a:ext cx="689" cy="664"/>
            </a:xfrm>
            <a:prstGeom prst="rect">
              <a:avLst/>
            </a:prstGeom>
            <a:solidFill>
              <a:schemeClr val="accent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dirty="0">
                  <a:latin typeface="Comic Sans MS" panose="030F0702030302020204" pitchFamily="66" charset="0"/>
                </a:rPr>
                <a:t>Mevcut Finansal Yapının Özellikleri – </a:t>
              </a:r>
              <a:r>
                <a:rPr lang="tr-TR" altLang="tr-TR" sz="1100" dirty="0">
                  <a:solidFill>
                    <a:srgbClr val="CC3300"/>
                  </a:solidFill>
                  <a:latin typeface="Comic Sans MS" panose="030F0702030302020204" pitchFamily="66" charset="0"/>
                </a:rPr>
                <a:t>İşletmesi Kurulu Olanlar İçin</a:t>
              </a:r>
            </a:p>
          </p:txBody>
        </p:sp>
        <p:sp>
          <p:nvSpPr>
            <p:cNvPr id="98311" name="Text Box 6"/>
            <p:cNvSpPr txBox="1">
              <a:spLocks noChangeArrowheads="1"/>
            </p:cNvSpPr>
            <p:nvPr/>
          </p:nvSpPr>
          <p:spPr bwMode="auto">
            <a:xfrm>
              <a:off x="126" y="3359"/>
              <a:ext cx="689" cy="399"/>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Satış Planı</a:t>
              </a:r>
            </a:p>
          </p:txBody>
        </p:sp>
        <p:sp>
          <p:nvSpPr>
            <p:cNvPr id="98312" name="Text Box 7"/>
            <p:cNvSpPr txBox="1">
              <a:spLocks noChangeArrowheads="1"/>
            </p:cNvSpPr>
            <p:nvPr/>
          </p:nvSpPr>
          <p:spPr bwMode="auto">
            <a:xfrm>
              <a:off x="1240" y="1192"/>
              <a:ext cx="583" cy="39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Başlangıç Sabit Yatırım İhtiyacı</a:t>
              </a:r>
            </a:p>
          </p:txBody>
        </p:sp>
        <p:sp>
          <p:nvSpPr>
            <p:cNvPr id="98313" name="Text Box 8"/>
            <p:cNvSpPr txBox="1">
              <a:spLocks noChangeArrowheads="1"/>
            </p:cNvSpPr>
            <p:nvPr/>
          </p:nvSpPr>
          <p:spPr bwMode="auto">
            <a:xfrm>
              <a:off x="1240" y="1646"/>
              <a:ext cx="583" cy="28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dirty="0">
                  <a:latin typeface="Comic Sans MS" panose="030F0702030302020204" pitchFamily="66" charset="0"/>
                </a:rPr>
                <a:t>İşletme Giderleri</a:t>
              </a:r>
            </a:p>
          </p:txBody>
        </p:sp>
        <p:sp>
          <p:nvSpPr>
            <p:cNvPr id="98314" name="Text Box 9"/>
            <p:cNvSpPr txBox="1">
              <a:spLocks noChangeArrowheads="1"/>
            </p:cNvSpPr>
            <p:nvPr/>
          </p:nvSpPr>
          <p:spPr bwMode="auto">
            <a:xfrm>
              <a:off x="1240" y="1990"/>
              <a:ext cx="583" cy="456"/>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Ek İşletme Sermayesi İhtiyacı</a:t>
              </a:r>
            </a:p>
          </p:txBody>
        </p:sp>
        <p:sp>
          <p:nvSpPr>
            <p:cNvPr id="98315" name="Text Box 10"/>
            <p:cNvSpPr txBox="1">
              <a:spLocks noChangeArrowheads="1"/>
            </p:cNvSpPr>
            <p:nvPr/>
          </p:nvSpPr>
          <p:spPr bwMode="auto">
            <a:xfrm>
              <a:off x="2353" y="1591"/>
              <a:ext cx="637" cy="399"/>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TOPLAM YATIRIM İHTİYACI</a:t>
              </a:r>
            </a:p>
          </p:txBody>
        </p:sp>
        <p:sp>
          <p:nvSpPr>
            <p:cNvPr id="98316" name="Text Box 11"/>
            <p:cNvSpPr txBox="1">
              <a:spLocks noChangeArrowheads="1"/>
            </p:cNvSpPr>
            <p:nvPr/>
          </p:nvSpPr>
          <p:spPr bwMode="auto">
            <a:xfrm>
              <a:off x="3361" y="1648"/>
              <a:ext cx="848" cy="34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Finansman Kaynakları</a:t>
              </a:r>
            </a:p>
          </p:txBody>
        </p:sp>
        <p:sp>
          <p:nvSpPr>
            <p:cNvPr id="98317" name="Text Box 12"/>
            <p:cNvSpPr txBox="1">
              <a:spLocks noChangeArrowheads="1"/>
            </p:cNvSpPr>
            <p:nvPr/>
          </p:nvSpPr>
          <p:spPr bwMode="auto">
            <a:xfrm>
              <a:off x="4421" y="1648"/>
              <a:ext cx="849" cy="34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Kredi Geri Ödeme Planı</a:t>
              </a:r>
            </a:p>
          </p:txBody>
        </p:sp>
        <p:sp>
          <p:nvSpPr>
            <p:cNvPr id="98318" name="Text Box 13"/>
            <p:cNvSpPr txBox="1">
              <a:spLocks noChangeArrowheads="1"/>
            </p:cNvSpPr>
            <p:nvPr/>
          </p:nvSpPr>
          <p:spPr bwMode="auto">
            <a:xfrm>
              <a:off x="1717" y="2903"/>
              <a:ext cx="954" cy="456"/>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Tahmini Finansman Hareketleri</a:t>
              </a:r>
            </a:p>
          </p:txBody>
        </p:sp>
        <p:sp>
          <p:nvSpPr>
            <p:cNvPr id="98319" name="Text Box 14"/>
            <p:cNvSpPr txBox="1">
              <a:spLocks noChangeArrowheads="1"/>
            </p:cNvSpPr>
            <p:nvPr/>
          </p:nvSpPr>
          <p:spPr bwMode="auto">
            <a:xfrm>
              <a:off x="2830" y="3017"/>
              <a:ext cx="743" cy="28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Gelir-Gider Analizi</a:t>
              </a:r>
            </a:p>
          </p:txBody>
        </p:sp>
        <p:sp>
          <p:nvSpPr>
            <p:cNvPr id="98320" name="Text Box 15"/>
            <p:cNvSpPr txBox="1">
              <a:spLocks noChangeArrowheads="1"/>
            </p:cNvSpPr>
            <p:nvPr/>
          </p:nvSpPr>
          <p:spPr bwMode="auto">
            <a:xfrm>
              <a:off x="3787" y="3017"/>
              <a:ext cx="743" cy="28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Nakit Akış Analizi</a:t>
              </a:r>
            </a:p>
          </p:txBody>
        </p:sp>
        <p:sp>
          <p:nvSpPr>
            <p:cNvPr id="98321" name="Text Box 16"/>
            <p:cNvSpPr txBox="1">
              <a:spLocks noChangeArrowheads="1"/>
            </p:cNvSpPr>
            <p:nvPr/>
          </p:nvSpPr>
          <p:spPr bwMode="auto">
            <a:xfrm>
              <a:off x="4686" y="3017"/>
              <a:ext cx="743" cy="28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Karlılık Analizi</a:t>
              </a:r>
            </a:p>
          </p:txBody>
        </p:sp>
        <p:sp>
          <p:nvSpPr>
            <p:cNvPr id="98322" name="Text Box 17"/>
            <p:cNvSpPr txBox="1">
              <a:spLocks noChangeArrowheads="1"/>
            </p:cNvSpPr>
            <p:nvPr/>
          </p:nvSpPr>
          <p:spPr bwMode="auto">
            <a:xfrm>
              <a:off x="3361" y="3758"/>
              <a:ext cx="742" cy="28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Yatırım Geri Dönüş Süresi</a:t>
              </a:r>
            </a:p>
          </p:txBody>
        </p:sp>
        <p:sp>
          <p:nvSpPr>
            <p:cNvPr id="98323" name="Text Box 18"/>
            <p:cNvSpPr txBox="1">
              <a:spLocks noChangeArrowheads="1"/>
            </p:cNvSpPr>
            <p:nvPr/>
          </p:nvSpPr>
          <p:spPr bwMode="auto">
            <a:xfrm>
              <a:off x="4156" y="3758"/>
              <a:ext cx="743" cy="28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NBD Analizi</a:t>
              </a:r>
            </a:p>
          </p:txBody>
        </p:sp>
        <p:sp>
          <p:nvSpPr>
            <p:cNvPr id="98324" name="Text Box 19"/>
            <p:cNvSpPr txBox="1">
              <a:spLocks noChangeArrowheads="1"/>
            </p:cNvSpPr>
            <p:nvPr/>
          </p:nvSpPr>
          <p:spPr bwMode="auto">
            <a:xfrm>
              <a:off x="4952" y="3758"/>
              <a:ext cx="742" cy="28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100">
                  <a:latin typeface="Comic Sans MS" panose="030F0702030302020204" pitchFamily="66" charset="0"/>
                </a:rPr>
                <a:t>İç Karlılık Analizi</a:t>
              </a:r>
            </a:p>
          </p:txBody>
        </p:sp>
        <p:sp>
          <p:nvSpPr>
            <p:cNvPr id="98325" name="Line 20"/>
            <p:cNvSpPr>
              <a:spLocks noChangeShapeType="1"/>
            </p:cNvSpPr>
            <p:nvPr/>
          </p:nvSpPr>
          <p:spPr bwMode="auto">
            <a:xfrm flipV="1">
              <a:off x="815" y="1363"/>
              <a:ext cx="425" cy="45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26" name="Line 21"/>
            <p:cNvSpPr>
              <a:spLocks noChangeShapeType="1"/>
            </p:cNvSpPr>
            <p:nvPr/>
          </p:nvSpPr>
          <p:spPr bwMode="auto">
            <a:xfrm flipV="1">
              <a:off x="815" y="1762"/>
              <a:ext cx="425" cy="57"/>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27" name="Line 22"/>
            <p:cNvSpPr>
              <a:spLocks noChangeShapeType="1"/>
            </p:cNvSpPr>
            <p:nvPr/>
          </p:nvSpPr>
          <p:spPr bwMode="auto">
            <a:xfrm>
              <a:off x="815" y="1819"/>
              <a:ext cx="425" cy="285"/>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28" name="Line 23"/>
            <p:cNvSpPr>
              <a:spLocks noChangeShapeType="1"/>
            </p:cNvSpPr>
            <p:nvPr/>
          </p:nvSpPr>
          <p:spPr bwMode="auto">
            <a:xfrm>
              <a:off x="1823" y="1306"/>
              <a:ext cx="530" cy="45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29" name="Line 24"/>
            <p:cNvSpPr>
              <a:spLocks noChangeShapeType="1"/>
            </p:cNvSpPr>
            <p:nvPr/>
          </p:nvSpPr>
          <p:spPr bwMode="auto">
            <a:xfrm flipH="1">
              <a:off x="1823" y="1762"/>
              <a:ext cx="53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30" name="Line 25"/>
            <p:cNvSpPr>
              <a:spLocks noChangeShapeType="1"/>
            </p:cNvSpPr>
            <p:nvPr/>
          </p:nvSpPr>
          <p:spPr bwMode="auto">
            <a:xfrm flipH="1">
              <a:off x="1823" y="1762"/>
              <a:ext cx="530" cy="39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31" name="Line 26"/>
            <p:cNvSpPr>
              <a:spLocks noChangeShapeType="1"/>
            </p:cNvSpPr>
            <p:nvPr/>
          </p:nvSpPr>
          <p:spPr bwMode="auto">
            <a:xfrm>
              <a:off x="2990" y="1819"/>
              <a:ext cx="371"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32" name="Line 27"/>
            <p:cNvSpPr>
              <a:spLocks noChangeShapeType="1"/>
            </p:cNvSpPr>
            <p:nvPr/>
          </p:nvSpPr>
          <p:spPr bwMode="auto">
            <a:xfrm>
              <a:off x="4209" y="1819"/>
              <a:ext cx="212"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33" name="Line 28"/>
            <p:cNvSpPr>
              <a:spLocks noChangeShapeType="1"/>
            </p:cNvSpPr>
            <p:nvPr/>
          </p:nvSpPr>
          <p:spPr bwMode="auto">
            <a:xfrm flipH="1">
              <a:off x="2247" y="1990"/>
              <a:ext cx="2599" cy="913"/>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34" name="Line 29"/>
            <p:cNvSpPr>
              <a:spLocks noChangeShapeType="1"/>
            </p:cNvSpPr>
            <p:nvPr/>
          </p:nvSpPr>
          <p:spPr bwMode="auto">
            <a:xfrm>
              <a:off x="815" y="2675"/>
              <a:ext cx="902" cy="399"/>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35" name="Line 30"/>
            <p:cNvSpPr>
              <a:spLocks noChangeShapeType="1"/>
            </p:cNvSpPr>
            <p:nvPr/>
          </p:nvSpPr>
          <p:spPr bwMode="auto">
            <a:xfrm flipV="1">
              <a:off x="815" y="3074"/>
              <a:ext cx="902" cy="45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36" name="Line 31"/>
            <p:cNvSpPr>
              <a:spLocks noChangeShapeType="1"/>
            </p:cNvSpPr>
            <p:nvPr/>
          </p:nvSpPr>
          <p:spPr bwMode="auto">
            <a:xfrm>
              <a:off x="2671" y="3131"/>
              <a:ext cx="159"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37" name="Line 32"/>
            <p:cNvSpPr>
              <a:spLocks noChangeShapeType="1"/>
            </p:cNvSpPr>
            <p:nvPr/>
          </p:nvSpPr>
          <p:spPr bwMode="auto">
            <a:xfrm>
              <a:off x="3573" y="3131"/>
              <a:ext cx="212"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38" name="Line 33"/>
            <p:cNvSpPr>
              <a:spLocks noChangeShapeType="1"/>
            </p:cNvSpPr>
            <p:nvPr/>
          </p:nvSpPr>
          <p:spPr bwMode="auto">
            <a:xfrm>
              <a:off x="4527" y="3131"/>
              <a:ext cx="159"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39" name="Line 34"/>
            <p:cNvSpPr>
              <a:spLocks noChangeShapeType="1"/>
            </p:cNvSpPr>
            <p:nvPr/>
          </p:nvSpPr>
          <p:spPr bwMode="auto">
            <a:xfrm flipH="1">
              <a:off x="3626" y="3302"/>
              <a:ext cx="1326" cy="45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40" name="Line 35"/>
            <p:cNvSpPr>
              <a:spLocks noChangeShapeType="1"/>
            </p:cNvSpPr>
            <p:nvPr/>
          </p:nvSpPr>
          <p:spPr bwMode="auto">
            <a:xfrm flipH="1">
              <a:off x="4580" y="3302"/>
              <a:ext cx="372" cy="45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sp>
          <p:nvSpPr>
            <p:cNvPr id="98341" name="Line 36"/>
            <p:cNvSpPr>
              <a:spLocks noChangeShapeType="1"/>
            </p:cNvSpPr>
            <p:nvPr/>
          </p:nvSpPr>
          <p:spPr bwMode="auto">
            <a:xfrm>
              <a:off x="4952" y="3302"/>
              <a:ext cx="318" cy="45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sz="1100">
                <a:latin typeface="Comic Sans MS" panose="030F0702030302020204" pitchFamily="66" charset="0"/>
              </a:endParaRPr>
            </a:p>
          </p:txBody>
        </p:sp>
      </p:grpSp>
    </p:spTree>
    <p:extLst>
      <p:ext uri="{BB962C8B-B14F-4D97-AF65-F5344CB8AC3E}">
        <p14:creationId xmlns:p14="http://schemas.microsoft.com/office/powerpoint/2010/main" xmlns="" val="1294966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haf olaylar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114" y="192025"/>
            <a:ext cx="3936206" cy="52482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İlgili resi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05217" y="192024"/>
            <a:ext cx="3657600" cy="6362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7745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uhaf olaylar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2129" y="357823"/>
            <a:ext cx="5100638" cy="3829051"/>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İlgili resi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36557" y="98171"/>
            <a:ext cx="2407444"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6909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Numarası Yer Tutucusu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8E3124-F280-4ABC-ABF5-F0B060FE3622}" type="slidenum">
              <a:rPr lang="tr-TR" altLang="tr-TR">
                <a:solidFill>
                  <a:schemeClr val="bg1"/>
                </a:solidFill>
              </a:rPr>
              <a:pPr eaLnBrk="1" hangingPunct="1"/>
              <a:t>24</a:t>
            </a:fld>
            <a:endParaRPr lang="tr-TR" altLang="tr-TR">
              <a:solidFill>
                <a:schemeClr val="bg1"/>
              </a:solidFill>
            </a:endParaRPr>
          </a:p>
        </p:txBody>
      </p:sp>
      <p:sp>
        <p:nvSpPr>
          <p:cNvPr id="99331" name="Rectangle 2"/>
          <p:cNvSpPr>
            <a:spLocks noChangeArrowheads="1"/>
          </p:cNvSpPr>
          <p:nvPr/>
        </p:nvSpPr>
        <p:spPr bwMode="auto">
          <a:xfrm>
            <a:off x="1414463" y="701675"/>
            <a:ext cx="63150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3600" b="1">
                <a:solidFill>
                  <a:schemeClr val="tx2"/>
                </a:solidFill>
              </a:rPr>
              <a:t>5. İşletme Dönemi Finansman Planının Hazırlanması</a:t>
            </a:r>
            <a:endParaRPr lang="en-AU" altLang="tr-TR" sz="3600" b="1">
              <a:solidFill>
                <a:schemeClr val="tx2"/>
              </a:solidFill>
            </a:endParaRPr>
          </a:p>
        </p:txBody>
      </p:sp>
      <p:sp>
        <p:nvSpPr>
          <p:cNvPr id="103427" name="Rectangle 3"/>
          <p:cNvSpPr>
            <a:spLocks noGrp="1" noChangeArrowheads="1"/>
          </p:cNvSpPr>
          <p:nvPr>
            <p:ph type="body" idx="1"/>
          </p:nvPr>
        </p:nvSpPr>
        <p:spPr>
          <a:xfrm>
            <a:off x="1538289" y="2513015"/>
            <a:ext cx="6250781" cy="3724275"/>
          </a:xfrm>
        </p:spPr>
        <p:txBody>
          <a:bodyPr>
            <a:normAutofit fontScale="92500" lnSpcReduction="10000"/>
          </a:bodyPr>
          <a:lstStyle/>
          <a:p>
            <a:pPr marL="0" indent="0">
              <a:buNone/>
              <a:defRPr/>
            </a:pPr>
            <a:r>
              <a:rPr lang="tr-TR" altLang="tr-TR" sz="2000">
                <a:solidFill>
                  <a:srgbClr val="CC3300"/>
                </a:solidFill>
                <a:effectLst>
                  <a:outerShdw blurRad="38100" dist="38100" dir="2700000" algn="tl">
                    <a:srgbClr val="C0C0C0"/>
                  </a:outerShdw>
                </a:effectLst>
              </a:rPr>
              <a:t>Bu bölümde temel olarak yapılabilirlik araştırması aşamasında yapılan finansman hesaplamaları tekrar yapılır. Ancak ek olarak;</a:t>
            </a:r>
          </a:p>
          <a:p>
            <a:pPr marL="0" indent="0">
              <a:buNone/>
              <a:defRPr/>
            </a:pPr>
            <a:endParaRPr lang="tr-TR" altLang="tr-TR" sz="2000">
              <a:solidFill>
                <a:srgbClr val="CC3300"/>
              </a:solidFill>
              <a:effectLst>
                <a:outerShdw blurRad="38100" dist="38100" dir="2700000" algn="tl">
                  <a:srgbClr val="C0C0C0"/>
                </a:outerShdw>
              </a:effectLst>
            </a:endParaRPr>
          </a:p>
          <a:p>
            <a:pPr marL="1085850" lvl="1" indent="-457200">
              <a:buFontTx/>
              <a:buAutoNum type="arabicPeriod"/>
              <a:defRPr/>
            </a:pPr>
            <a:r>
              <a:rPr lang="tr-TR" altLang="tr-TR" sz="1800"/>
              <a:t>Yapılabilirliği ispat edilen işletme senaryosundan iş planında tarif edilen işletme modeli dönüşümündeki farklar bu bölüme yansıtılır. </a:t>
            </a:r>
            <a:r>
              <a:rPr lang="tr-TR" altLang="tr-TR" sz="1600" i="1">
                <a:solidFill>
                  <a:srgbClr val="0000FF"/>
                </a:solidFill>
                <a:effectLst>
                  <a:outerShdw blurRad="38100" dist="38100" dir="2700000" algn="tl">
                    <a:srgbClr val="C0C0C0"/>
                  </a:outerShdw>
                </a:effectLst>
              </a:rPr>
              <a:t>(Üretim Planı, Hammadde Temin Planı, İşgücü Temin Planı, Üretim Sistemi Gelişim Planı, Satış Planı, Makine-Ekipman Temin Planı vb.)</a:t>
            </a:r>
          </a:p>
          <a:p>
            <a:pPr marL="1085850" lvl="1" indent="-457200">
              <a:buFontTx/>
              <a:buAutoNum type="arabicPeriod"/>
              <a:defRPr/>
            </a:pPr>
            <a:r>
              <a:rPr lang="tr-TR" altLang="tr-TR" sz="1800"/>
              <a:t>İşletme modelinin daha sağlıklı kurulabilmesi için gelir-gider analizi ve nakit akım hesaplamaları ilk yıl için aylık bazda yapılır. </a:t>
            </a:r>
          </a:p>
          <a:p>
            <a:pPr marL="1085850" lvl="1" indent="-457200">
              <a:buFontTx/>
              <a:buAutoNum type="arabicPeriod"/>
              <a:defRPr/>
            </a:pPr>
            <a:r>
              <a:rPr lang="tr-TR" altLang="tr-TR" sz="1800"/>
              <a:t>Başabaş noktası, net bugünkü değer, iç karlılık oranı, yatırımın geri dönüş süresi gibi ek analizler yapılır.</a:t>
            </a:r>
          </a:p>
        </p:txBody>
      </p:sp>
    </p:spTree>
    <p:extLst>
      <p:ext uri="{BB962C8B-B14F-4D97-AF65-F5344CB8AC3E}">
        <p14:creationId xmlns:p14="http://schemas.microsoft.com/office/powerpoint/2010/main" xmlns="" val="3292950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ayt Numarası Yer Tutucusu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EEB202-3232-4751-A581-2BBE19C6D704}" type="slidenum">
              <a:rPr lang="tr-TR" altLang="tr-TR">
                <a:solidFill>
                  <a:schemeClr val="bg1"/>
                </a:solidFill>
              </a:rPr>
              <a:pPr eaLnBrk="1" hangingPunct="1"/>
              <a:t>25</a:t>
            </a:fld>
            <a:endParaRPr lang="tr-TR" altLang="tr-TR">
              <a:solidFill>
                <a:schemeClr val="bg1"/>
              </a:solidFill>
            </a:endParaRPr>
          </a:p>
        </p:txBody>
      </p:sp>
      <p:sp>
        <p:nvSpPr>
          <p:cNvPr id="100355" name="Rectangle 2"/>
          <p:cNvSpPr>
            <a:spLocks noChangeArrowheads="1"/>
          </p:cNvSpPr>
          <p:nvPr/>
        </p:nvSpPr>
        <p:spPr bwMode="auto">
          <a:xfrm>
            <a:off x="1414463" y="701675"/>
            <a:ext cx="63150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3600" b="1">
                <a:solidFill>
                  <a:schemeClr val="tx2"/>
                </a:solidFill>
              </a:rPr>
              <a:t>5. İşletme Dönemi Finansman Planının Hazırlanması</a:t>
            </a:r>
            <a:endParaRPr lang="en-AU" altLang="tr-TR" sz="3600" b="1">
              <a:solidFill>
                <a:schemeClr val="tx2"/>
              </a:solidFill>
            </a:endParaRPr>
          </a:p>
        </p:txBody>
      </p:sp>
      <p:sp>
        <p:nvSpPr>
          <p:cNvPr id="104451" name="Rectangle 3"/>
          <p:cNvSpPr>
            <a:spLocks noGrp="1" noChangeArrowheads="1"/>
          </p:cNvSpPr>
          <p:nvPr>
            <p:ph type="body" idx="1"/>
          </p:nvPr>
        </p:nvSpPr>
        <p:spPr/>
        <p:txBody>
          <a:bodyPr/>
          <a:lstStyle/>
          <a:p>
            <a:pPr marL="0" indent="0">
              <a:lnSpc>
                <a:spcPct val="80000"/>
              </a:lnSpc>
              <a:buNone/>
              <a:defRPr/>
            </a:pPr>
            <a:r>
              <a:rPr lang="en-AU" altLang="tr-TR" sz="2400" b="1">
                <a:solidFill>
                  <a:srgbClr val="CC3300"/>
                </a:solidFill>
                <a:effectLst>
                  <a:outerShdw blurRad="38100" dist="38100" dir="2700000" algn="tl">
                    <a:srgbClr val="C0C0C0"/>
                  </a:outerShdw>
                </a:effectLst>
              </a:rPr>
              <a:t>Başlangıç Yatırım Harcamaları</a:t>
            </a:r>
            <a:endParaRPr lang="tr-TR" altLang="tr-TR" sz="2400" b="1">
              <a:solidFill>
                <a:srgbClr val="CC3300"/>
              </a:solidFill>
              <a:effectLst>
                <a:outerShdw blurRad="38100" dist="38100" dir="2700000" algn="tl">
                  <a:srgbClr val="C0C0C0"/>
                </a:outerShdw>
              </a:effectLst>
            </a:endParaRPr>
          </a:p>
          <a:p>
            <a:pPr marL="0" indent="0">
              <a:lnSpc>
                <a:spcPct val="80000"/>
              </a:lnSpc>
              <a:buNone/>
              <a:defRPr/>
            </a:pPr>
            <a:endParaRPr lang="tr-TR" altLang="tr-TR" sz="2400"/>
          </a:p>
          <a:p>
            <a:pPr marL="0" indent="0">
              <a:lnSpc>
                <a:spcPct val="80000"/>
              </a:lnSpc>
              <a:buNone/>
              <a:defRPr/>
            </a:pPr>
            <a:r>
              <a:rPr lang="tr-TR" altLang="tr-TR" sz="2400"/>
              <a:t>Üretim ve hizmet süreçlerinin araştırılması sonucunda elde edilen bilgilerin yardımıyla iş fikrinin gerçekleştirilmesi için gerekli tüm yatırım kalemlerinin özellikleri belirlenir. </a:t>
            </a:r>
          </a:p>
          <a:p>
            <a:pPr marL="0" indent="0">
              <a:lnSpc>
                <a:spcPct val="80000"/>
              </a:lnSpc>
              <a:buNone/>
              <a:defRPr/>
            </a:pPr>
            <a:endParaRPr lang="tr-TR" altLang="tr-TR" sz="2400"/>
          </a:p>
          <a:p>
            <a:pPr marL="0" indent="0">
              <a:lnSpc>
                <a:spcPct val="80000"/>
              </a:lnSpc>
              <a:buNone/>
              <a:defRPr/>
            </a:pPr>
            <a:r>
              <a:rPr lang="tr-TR" altLang="tr-TR" sz="2400"/>
              <a:t>Yurtiçi ve yurtdışından temin edilecek yatırım kalemlerinin parasal değerleri ile temin giderleri araştırılır ve toplam yatırım sermayesi gereksinimi bulunur. </a:t>
            </a:r>
            <a:endParaRPr lang="en-AU" altLang="tr-TR" sz="2400"/>
          </a:p>
        </p:txBody>
      </p:sp>
    </p:spTree>
    <p:extLst>
      <p:ext uri="{BB962C8B-B14F-4D97-AF65-F5344CB8AC3E}">
        <p14:creationId xmlns:p14="http://schemas.microsoft.com/office/powerpoint/2010/main" xmlns="" val="2069135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ayt Numarası Yer Tutucusu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6278A4-D4B1-44CF-94C6-9F258FAD4EF5}" type="slidenum">
              <a:rPr lang="tr-TR" altLang="tr-TR">
                <a:solidFill>
                  <a:schemeClr val="bg1"/>
                </a:solidFill>
              </a:rPr>
              <a:pPr eaLnBrk="1" hangingPunct="1"/>
              <a:t>26</a:t>
            </a:fld>
            <a:endParaRPr lang="tr-TR" altLang="tr-TR">
              <a:solidFill>
                <a:schemeClr val="bg1"/>
              </a:solidFill>
            </a:endParaRPr>
          </a:p>
        </p:txBody>
      </p:sp>
      <p:sp>
        <p:nvSpPr>
          <p:cNvPr id="101379" name="Rectangle 2"/>
          <p:cNvSpPr>
            <a:spLocks noChangeArrowheads="1"/>
          </p:cNvSpPr>
          <p:nvPr/>
        </p:nvSpPr>
        <p:spPr bwMode="auto">
          <a:xfrm>
            <a:off x="1414463" y="701675"/>
            <a:ext cx="63150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3600" b="1">
                <a:solidFill>
                  <a:schemeClr val="tx2"/>
                </a:solidFill>
              </a:rPr>
              <a:t>5. İşletme Dönemi Finansman Planının Hazırlanması</a:t>
            </a:r>
            <a:endParaRPr lang="en-AU" altLang="tr-TR" sz="3600" b="1">
              <a:solidFill>
                <a:schemeClr val="tx2"/>
              </a:solidFill>
            </a:endParaRPr>
          </a:p>
        </p:txBody>
      </p:sp>
      <p:sp>
        <p:nvSpPr>
          <p:cNvPr id="105475" name="Rectangle 3"/>
          <p:cNvSpPr>
            <a:spLocks noGrp="1" noChangeArrowheads="1"/>
          </p:cNvSpPr>
          <p:nvPr>
            <p:ph type="body" idx="1"/>
          </p:nvPr>
        </p:nvSpPr>
        <p:spPr/>
        <p:txBody>
          <a:bodyPr/>
          <a:lstStyle/>
          <a:p>
            <a:pPr marL="0" indent="0">
              <a:buNone/>
              <a:defRPr/>
            </a:pPr>
            <a:r>
              <a:rPr lang="tr-TR" altLang="tr-TR" b="1" smtClean="0">
                <a:solidFill>
                  <a:srgbClr val="CC3300"/>
                </a:solidFill>
                <a:effectLst>
                  <a:outerShdw blurRad="38100" dist="38100" dir="2700000" algn="tl">
                    <a:srgbClr val="C0C0C0"/>
                  </a:outerShdw>
                </a:effectLst>
              </a:rPr>
              <a:t>İşletme Giderleri ve İşletme Sermayesinin Belirlenmesi</a:t>
            </a:r>
            <a:r>
              <a:rPr lang="tr-TR" altLang="tr-TR" smtClean="0">
                <a:solidFill>
                  <a:srgbClr val="CC3300"/>
                </a:solidFill>
                <a:effectLst>
                  <a:outerShdw blurRad="38100" dist="38100" dir="2700000" algn="tl">
                    <a:srgbClr val="C0C0C0"/>
                  </a:outerShdw>
                </a:effectLst>
              </a:rPr>
              <a:t>	</a:t>
            </a:r>
          </a:p>
          <a:p>
            <a:pPr marL="627063" lvl="1" indent="1588">
              <a:buNone/>
              <a:defRPr/>
            </a:pPr>
            <a:endParaRPr lang="tr-TR" altLang="tr-TR" smtClean="0"/>
          </a:p>
          <a:p>
            <a:pPr marL="627063" lvl="1" indent="1588">
              <a:buNone/>
              <a:defRPr/>
            </a:pPr>
            <a:r>
              <a:rPr lang="tr-TR" altLang="tr-TR" smtClean="0"/>
              <a:t>Girişimcinin işletmenin kurulması sırasında toplam finansman gereksinimini ve işletme karlılığını analiz edebilmesi için öncelikle işletme giderlerini ve işletme sermayesini incelemesi gerekir. </a:t>
            </a:r>
            <a:endParaRPr lang="en-AU" altLang="tr-TR" smtClean="0"/>
          </a:p>
        </p:txBody>
      </p:sp>
    </p:spTree>
    <p:extLst>
      <p:ext uri="{BB962C8B-B14F-4D97-AF65-F5344CB8AC3E}">
        <p14:creationId xmlns:p14="http://schemas.microsoft.com/office/powerpoint/2010/main" xmlns="" val="2372848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ayt Numarası Yer Tutucusu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604DA2-05DF-466B-BCD5-90503BE2639B}" type="slidenum">
              <a:rPr lang="tr-TR" altLang="tr-TR">
                <a:solidFill>
                  <a:schemeClr val="bg1"/>
                </a:solidFill>
              </a:rPr>
              <a:pPr eaLnBrk="1" hangingPunct="1"/>
              <a:t>27</a:t>
            </a:fld>
            <a:endParaRPr lang="tr-TR" altLang="tr-TR">
              <a:solidFill>
                <a:schemeClr val="bg1"/>
              </a:solidFill>
            </a:endParaRPr>
          </a:p>
        </p:txBody>
      </p:sp>
      <p:sp>
        <p:nvSpPr>
          <p:cNvPr id="102403" name="Rectangle 2"/>
          <p:cNvSpPr>
            <a:spLocks noChangeArrowheads="1"/>
          </p:cNvSpPr>
          <p:nvPr/>
        </p:nvSpPr>
        <p:spPr bwMode="auto">
          <a:xfrm>
            <a:off x="1414463" y="630238"/>
            <a:ext cx="63150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3600" b="1">
                <a:solidFill>
                  <a:schemeClr val="tx2"/>
                </a:solidFill>
              </a:rPr>
              <a:t>5. İşletme Dönemi Finansman Planının Hazırlanması</a:t>
            </a:r>
            <a:endParaRPr lang="en-AU" altLang="tr-TR" sz="3600" b="1">
              <a:solidFill>
                <a:schemeClr val="tx2"/>
              </a:solidFill>
            </a:endParaRPr>
          </a:p>
        </p:txBody>
      </p:sp>
      <p:sp>
        <p:nvSpPr>
          <p:cNvPr id="106499" name="Rectangle 3"/>
          <p:cNvSpPr>
            <a:spLocks noGrp="1" noChangeArrowheads="1"/>
          </p:cNvSpPr>
          <p:nvPr>
            <p:ph type="body" idx="1"/>
          </p:nvPr>
        </p:nvSpPr>
        <p:spPr/>
        <p:txBody>
          <a:bodyPr/>
          <a:lstStyle/>
          <a:p>
            <a:pPr marL="355600" indent="-355600">
              <a:defRPr/>
            </a:pPr>
            <a:r>
              <a:rPr lang="tr-TR" altLang="tr-TR" sz="2000" b="1" i="1">
                <a:solidFill>
                  <a:srgbClr val="CC3300"/>
                </a:solidFill>
                <a:effectLst>
                  <a:outerShdw blurRad="38100" dist="38100" dir="2700000" algn="tl">
                    <a:srgbClr val="C0C0C0"/>
                  </a:outerShdw>
                </a:effectLst>
              </a:rPr>
              <a:t>İşletme giderleri</a:t>
            </a:r>
            <a:r>
              <a:rPr lang="tr-TR" altLang="tr-TR" sz="2000"/>
              <a:t>, işletmenin planladığı ürün ya da hizmeti üretmesi ve müşteri kitlesine sunması sırasında yapılacak her türlü harcamayı göstermektedir. </a:t>
            </a:r>
            <a:r>
              <a:rPr lang="tr-TR" altLang="tr-TR" sz="2000" b="1"/>
              <a:t>"Yıllık İşletme Giderleri Tablosu"</a:t>
            </a:r>
            <a:r>
              <a:rPr lang="tr-TR" altLang="tr-TR" sz="2000"/>
              <a:t> işletme gider kalemlerini göstermektedir. </a:t>
            </a:r>
          </a:p>
          <a:p>
            <a:pPr marL="355600" indent="-355600">
              <a:defRPr/>
            </a:pPr>
            <a:endParaRPr lang="tr-TR" altLang="tr-TR" sz="2000"/>
          </a:p>
          <a:p>
            <a:pPr marL="355600" indent="-355600">
              <a:defRPr/>
            </a:pPr>
            <a:r>
              <a:rPr lang="tr-TR" altLang="tr-TR" sz="2000" b="1" i="1">
                <a:solidFill>
                  <a:srgbClr val="CC3300"/>
                </a:solidFill>
                <a:effectLst>
                  <a:outerShdw blurRad="38100" dist="38100" dir="2700000" algn="tl">
                    <a:srgbClr val="C0C0C0"/>
                  </a:outerShdw>
                </a:effectLst>
              </a:rPr>
              <a:t>İşletme sermayesi</a:t>
            </a:r>
            <a:r>
              <a:rPr lang="tr-TR" altLang="tr-TR" sz="2000"/>
              <a:t>, işletme faaliyete geçtiğinde üretilen mal ya da hizmetin bedelinin tahsil edilmesine kadar yapılacak işletme giderlerini karşılayacak finansman kaynağıdır. İşletme döneminin ilerleyen aşamalarında işletmenin düzenli ve aksamadan işlemesi için gerekli olan fon gereksinimi belirler. </a:t>
            </a:r>
            <a:endParaRPr lang="en-AU" altLang="tr-TR" sz="2000"/>
          </a:p>
        </p:txBody>
      </p:sp>
    </p:spTree>
    <p:extLst>
      <p:ext uri="{BB962C8B-B14F-4D97-AF65-F5344CB8AC3E}">
        <p14:creationId xmlns:p14="http://schemas.microsoft.com/office/powerpoint/2010/main" xmlns="" val="1673089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ayt Numarası Yer Tutucusu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5BE7E5-36E6-4C76-BAB5-D311409F9F6C}" type="slidenum">
              <a:rPr lang="tr-TR" altLang="tr-TR">
                <a:solidFill>
                  <a:schemeClr val="bg1"/>
                </a:solidFill>
              </a:rPr>
              <a:pPr eaLnBrk="1" hangingPunct="1"/>
              <a:t>28</a:t>
            </a:fld>
            <a:endParaRPr lang="tr-TR" altLang="tr-TR">
              <a:solidFill>
                <a:schemeClr val="bg1"/>
              </a:solidFill>
            </a:endParaRPr>
          </a:p>
        </p:txBody>
      </p:sp>
      <p:sp>
        <p:nvSpPr>
          <p:cNvPr id="103427" name="Rectangle 2"/>
          <p:cNvSpPr>
            <a:spLocks noChangeArrowheads="1"/>
          </p:cNvSpPr>
          <p:nvPr/>
        </p:nvSpPr>
        <p:spPr bwMode="auto">
          <a:xfrm>
            <a:off x="1414463" y="701675"/>
            <a:ext cx="63150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3600" b="1">
                <a:solidFill>
                  <a:schemeClr val="tx2"/>
                </a:solidFill>
              </a:rPr>
              <a:t>5. İşletme Dönemi Finansman Planının Hazırlanması</a:t>
            </a:r>
            <a:endParaRPr lang="en-AU" altLang="tr-TR" sz="3600" b="1">
              <a:solidFill>
                <a:schemeClr val="tx2"/>
              </a:solidFill>
            </a:endParaRPr>
          </a:p>
        </p:txBody>
      </p:sp>
      <p:sp>
        <p:nvSpPr>
          <p:cNvPr id="107523" name="Rectangle 3"/>
          <p:cNvSpPr>
            <a:spLocks noGrp="1" noChangeArrowheads="1"/>
          </p:cNvSpPr>
          <p:nvPr>
            <p:ph type="body" idx="1"/>
          </p:nvPr>
        </p:nvSpPr>
        <p:spPr/>
        <p:txBody>
          <a:bodyPr/>
          <a:lstStyle/>
          <a:p>
            <a:pPr marL="355600" indent="-355600">
              <a:lnSpc>
                <a:spcPct val="80000"/>
              </a:lnSpc>
              <a:buNone/>
              <a:defRPr/>
            </a:pPr>
            <a:r>
              <a:rPr lang="tr-TR" altLang="tr-TR" sz="1600" b="1">
                <a:solidFill>
                  <a:srgbClr val="CC3300"/>
                </a:solidFill>
                <a:effectLst>
                  <a:outerShdw blurRad="38100" dist="38100" dir="2700000" algn="tl">
                    <a:srgbClr val="C0C0C0"/>
                  </a:outerShdw>
                </a:effectLst>
              </a:rPr>
              <a:t>Toplam Yatırım Gereksinimi</a:t>
            </a:r>
            <a:endParaRPr lang="tr-TR" altLang="tr-TR" sz="1600">
              <a:solidFill>
                <a:srgbClr val="CC3300"/>
              </a:solidFill>
              <a:effectLst>
                <a:outerShdw blurRad="38100" dist="38100" dir="2700000" algn="tl">
                  <a:srgbClr val="C0C0C0"/>
                </a:outerShdw>
              </a:effectLst>
            </a:endParaRPr>
          </a:p>
          <a:p>
            <a:pPr marL="355600" indent="-355600">
              <a:lnSpc>
                <a:spcPct val="80000"/>
              </a:lnSpc>
              <a:defRPr/>
            </a:pPr>
            <a:endParaRPr lang="tr-TR" altLang="tr-TR" sz="1600">
              <a:solidFill>
                <a:srgbClr val="CC3300"/>
              </a:solidFill>
              <a:effectLst>
                <a:outerShdw blurRad="38100" dist="38100" dir="2700000" algn="tl">
                  <a:srgbClr val="C0C0C0"/>
                </a:outerShdw>
              </a:effectLst>
            </a:endParaRPr>
          </a:p>
          <a:p>
            <a:pPr marL="355600" indent="-355600">
              <a:lnSpc>
                <a:spcPct val="80000"/>
              </a:lnSpc>
              <a:defRPr/>
            </a:pPr>
            <a:r>
              <a:rPr lang="tr-TR" altLang="tr-TR" sz="1600"/>
              <a:t>Başlangıç yatırımı ve işletme sermayesi ihtiyaçlarının toplamı, iş fikrinin gerçekleştirilmesi için gerekli toplam finansman ihtiyacını belirler.</a:t>
            </a:r>
          </a:p>
          <a:p>
            <a:pPr marL="355600" indent="-355600">
              <a:lnSpc>
                <a:spcPct val="80000"/>
              </a:lnSpc>
              <a:defRPr/>
            </a:pPr>
            <a:endParaRPr lang="tr-TR" altLang="tr-TR" sz="1600"/>
          </a:p>
          <a:p>
            <a:pPr marL="355600" indent="-355600">
              <a:lnSpc>
                <a:spcPct val="80000"/>
              </a:lnSpc>
              <a:buNone/>
              <a:defRPr/>
            </a:pPr>
            <a:r>
              <a:rPr lang="tr-TR" altLang="tr-TR" sz="1600" b="1">
                <a:solidFill>
                  <a:srgbClr val="CC3300"/>
                </a:solidFill>
                <a:effectLst>
                  <a:outerShdw blurRad="38100" dist="38100" dir="2700000" algn="tl">
                    <a:srgbClr val="C0C0C0"/>
                  </a:outerShdw>
                </a:effectLst>
              </a:rPr>
              <a:t>Finansman Kaynakları Araştırması</a:t>
            </a:r>
          </a:p>
          <a:p>
            <a:pPr marL="355600" indent="-355600">
              <a:lnSpc>
                <a:spcPct val="80000"/>
              </a:lnSpc>
              <a:buNone/>
              <a:defRPr/>
            </a:pPr>
            <a:endParaRPr lang="tr-TR" altLang="tr-TR" sz="1600">
              <a:solidFill>
                <a:srgbClr val="CC3300"/>
              </a:solidFill>
              <a:effectLst>
                <a:outerShdw blurRad="38100" dist="38100" dir="2700000" algn="tl">
                  <a:srgbClr val="C0C0C0"/>
                </a:outerShdw>
              </a:effectLst>
            </a:endParaRPr>
          </a:p>
          <a:p>
            <a:pPr marL="355600" indent="-355600">
              <a:lnSpc>
                <a:spcPct val="80000"/>
              </a:lnSpc>
              <a:defRPr/>
            </a:pPr>
            <a:r>
              <a:rPr lang="tr-TR" altLang="tr-TR" sz="1600"/>
              <a:t>Yapılabilirlik araştırmasının önemli adımlarından bir tanesi finansman kaynaklarının araştırılmasıdır. Yatırımın gerçekleştirilmesinde gerekli ilk yatırım ve işletme sermayesinin temini için, özkaynak, kredi, borç sağlanması ile ortaklık kurma türü tüm potansiyel finansal kaynaklar belirlenir. </a:t>
            </a:r>
          </a:p>
          <a:p>
            <a:pPr marL="355600" indent="-355600">
              <a:lnSpc>
                <a:spcPct val="80000"/>
              </a:lnSpc>
              <a:defRPr/>
            </a:pPr>
            <a:endParaRPr lang="tr-TR" altLang="tr-TR" sz="1600"/>
          </a:p>
          <a:p>
            <a:pPr marL="355600" indent="-355600">
              <a:lnSpc>
                <a:spcPct val="80000"/>
              </a:lnSpc>
              <a:defRPr/>
            </a:pPr>
            <a:r>
              <a:rPr lang="tr-TR" altLang="tr-TR" sz="1600"/>
              <a:t>Bu kaynakların tümü incelenir ve kaynak limitleri, finansman maliyetleri, ödeme yapıları, teminat ve özkaynak gerekliliği  faktörlerine göre karşılaştırılır ve değerlendirilir.</a:t>
            </a:r>
            <a:endParaRPr lang="en-AU" altLang="tr-TR" sz="1600"/>
          </a:p>
          <a:p>
            <a:pPr marL="355600" indent="-355600">
              <a:lnSpc>
                <a:spcPct val="80000"/>
              </a:lnSpc>
              <a:defRPr/>
            </a:pPr>
            <a:endParaRPr lang="tr-TR" altLang="tr-TR" sz="1600"/>
          </a:p>
        </p:txBody>
      </p:sp>
    </p:spTree>
    <p:extLst>
      <p:ext uri="{BB962C8B-B14F-4D97-AF65-F5344CB8AC3E}">
        <p14:creationId xmlns:p14="http://schemas.microsoft.com/office/powerpoint/2010/main" xmlns="" val="2408508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ayt Numarası Yer Tutucusu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4A4138-B4C8-40A5-AE53-621137F1358D}" type="slidenum">
              <a:rPr lang="tr-TR" altLang="tr-TR">
                <a:solidFill>
                  <a:schemeClr val="bg1"/>
                </a:solidFill>
              </a:rPr>
              <a:pPr eaLnBrk="1" hangingPunct="1"/>
              <a:t>29</a:t>
            </a:fld>
            <a:endParaRPr lang="tr-TR" altLang="tr-TR">
              <a:solidFill>
                <a:schemeClr val="bg1"/>
              </a:solidFill>
            </a:endParaRPr>
          </a:p>
        </p:txBody>
      </p:sp>
      <p:sp>
        <p:nvSpPr>
          <p:cNvPr id="104451" name="Rectangle 2"/>
          <p:cNvSpPr>
            <a:spLocks noChangeArrowheads="1"/>
          </p:cNvSpPr>
          <p:nvPr/>
        </p:nvSpPr>
        <p:spPr bwMode="auto">
          <a:xfrm>
            <a:off x="1414463" y="701675"/>
            <a:ext cx="63150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3600" b="1">
                <a:solidFill>
                  <a:schemeClr val="tx2"/>
                </a:solidFill>
              </a:rPr>
              <a:t>5. İşletme Dönemi Finansman Planının Hazırlanması</a:t>
            </a:r>
            <a:endParaRPr lang="en-AU" altLang="tr-TR" sz="3600" b="1">
              <a:solidFill>
                <a:schemeClr val="tx2"/>
              </a:solidFill>
            </a:endParaRPr>
          </a:p>
        </p:txBody>
      </p:sp>
      <p:sp>
        <p:nvSpPr>
          <p:cNvPr id="108547" name="Rectangle 3"/>
          <p:cNvSpPr>
            <a:spLocks noGrp="1" noChangeArrowheads="1"/>
          </p:cNvSpPr>
          <p:nvPr>
            <p:ph type="body" idx="1"/>
          </p:nvPr>
        </p:nvSpPr>
        <p:spPr/>
        <p:txBody>
          <a:bodyPr/>
          <a:lstStyle/>
          <a:p>
            <a:pPr marL="355600" indent="-355600">
              <a:buNone/>
              <a:defRPr/>
            </a:pPr>
            <a:r>
              <a:rPr lang="tr-TR" altLang="tr-TR" b="1" smtClean="0">
                <a:solidFill>
                  <a:srgbClr val="CC3300"/>
                </a:solidFill>
                <a:effectLst>
                  <a:outerShdw blurRad="38100" dist="38100" dir="2700000" algn="tl">
                    <a:srgbClr val="C0C0C0"/>
                  </a:outerShdw>
                </a:effectLst>
              </a:rPr>
              <a:t>Kredi Geri Ödemesi Hesaplaması</a:t>
            </a:r>
            <a:br>
              <a:rPr lang="tr-TR" altLang="tr-TR" b="1" smtClean="0">
                <a:solidFill>
                  <a:srgbClr val="CC3300"/>
                </a:solidFill>
                <a:effectLst>
                  <a:outerShdw blurRad="38100" dist="38100" dir="2700000" algn="tl">
                    <a:srgbClr val="C0C0C0"/>
                  </a:outerShdw>
                </a:effectLst>
              </a:rPr>
            </a:br>
            <a:endParaRPr lang="tr-TR" altLang="tr-TR" smtClean="0">
              <a:solidFill>
                <a:srgbClr val="CC3300"/>
              </a:solidFill>
              <a:effectLst>
                <a:outerShdw blurRad="38100" dist="38100" dir="2700000" algn="tl">
                  <a:srgbClr val="C0C0C0"/>
                </a:outerShdw>
              </a:effectLst>
            </a:endParaRPr>
          </a:p>
          <a:p>
            <a:pPr marL="355600" indent="-355600">
              <a:defRPr/>
            </a:pPr>
            <a:r>
              <a:rPr lang="tr-TR" altLang="tr-TR" smtClean="0"/>
              <a:t>Kredi kullanımı durumunda girişimciler nakit akış ve karlılık tablolarında kredi ana para ve faiz ödemelerini göstermek zorundadırlar. Bu hesaplamalar yapılırken kredi tutarı, kredinin geri ödeme süresi ve yıllık faiz verileri kullanılır.</a:t>
            </a:r>
          </a:p>
          <a:p>
            <a:pPr marL="355600" indent="-355600">
              <a:defRPr/>
            </a:pPr>
            <a:endParaRPr lang="tr-TR" altLang="tr-TR" smtClean="0"/>
          </a:p>
        </p:txBody>
      </p:sp>
    </p:spTree>
    <p:extLst>
      <p:ext uri="{BB962C8B-B14F-4D97-AF65-F5344CB8AC3E}">
        <p14:creationId xmlns:p14="http://schemas.microsoft.com/office/powerpoint/2010/main" xmlns="" val="49095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442" y="1"/>
            <a:ext cx="7886700" cy="1325563"/>
          </a:xfrm>
        </p:spPr>
        <p:txBody>
          <a:bodyPr/>
          <a:lstStyle/>
          <a:p>
            <a:r>
              <a:rPr lang="tr-TR" dirty="0" smtClean="0">
                <a:latin typeface="Comic Sans MS" panose="030F0702030302020204" pitchFamily="66" charset="0"/>
              </a:rPr>
              <a:t>Finansal Planlama Nedir? </a:t>
            </a:r>
            <a:endParaRPr lang="tr-TR" dirty="0">
              <a:latin typeface="Comic Sans MS" panose="030F0702030302020204" pitchFamily="66" charset="0"/>
            </a:endParaRPr>
          </a:p>
        </p:txBody>
      </p:sp>
      <p:sp>
        <p:nvSpPr>
          <p:cNvPr id="3" name="İçerik Yer Tutucusu 2"/>
          <p:cNvSpPr>
            <a:spLocks noGrp="1"/>
          </p:cNvSpPr>
          <p:nvPr>
            <p:ph idx="1"/>
          </p:nvPr>
        </p:nvSpPr>
        <p:spPr>
          <a:xfrm>
            <a:off x="107443" y="1201616"/>
            <a:ext cx="5763005" cy="5540560"/>
          </a:xfrm>
        </p:spPr>
        <p:txBody>
          <a:bodyPr>
            <a:normAutofit fontScale="70000" lnSpcReduction="20000"/>
          </a:bodyPr>
          <a:lstStyle/>
          <a:p>
            <a:pPr marL="0" indent="0" algn="just">
              <a:buNone/>
            </a:pPr>
            <a:r>
              <a:rPr lang="tr-TR" dirty="0" smtClean="0">
                <a:solidFill>
                  <a:srgbClr val="C00000"/>
                </a:solidFill>
                <a:latin typeface="Comic Sans MS" panose="030F0702030302020204" pitchFamily="66" charset="0"/>
              </a:rPr>
              <a:t>Finansal planlama şu konuları kapsayan bir süreçtir:</a:t>
            </a:r>
          </a:p>
          <a:p>
            <a:pPr algn="just"/>
            <a:r>
              <a:rPr lang="tr-TR" dirty="0" smtClean="0">
                <a:latin typeface="Comic Sans MS" panose="030F0702030302020204" pitchFamily="66" charset="0"/>
              </a:rPr>
              <a:t>1. İşletme (Firma) için mümkün yatırım ve </a:t>
            </a:r>
            <a:r>
              <a:rPr lang="tr-TR" dirty="0" smtClean="0">
                <a:solidFill>
                  <a:srgbClr val="FF0000"/>
                </a:solidFill>
                <a:latin typeface="Comic Sans MS" panose="030F0702030302020204" pitchFamily="66" charset="0"/>
              </a:rPr>
              <a:t>finansman tercihlerinin analizi</a:t>
            </a:r>
            <a:r>
              <a:rPr lang="tr-TR" dirty="0" smtClean="0">
                <a:latin typeface="Comic Sans MS" panose="030F0702030302020204" pitchFamily="66" charset="0"/>
              </a:rPr>
              <a:t>. </a:t>
            </a:r>
          </a:p>
          <a:p>
            <a:pPr algn="just"/>
            <a:r>
              <a:rPr lang="tr-TR" dirty="0" smtClean="0">
                <a:latin typeface="Comic Sans MS" panose="030F0702030302020204" pitchFamily="66" charset="0"/>
              </a:rPr>
              <a:t>2. Güncel alınan kararların gelecekteki </a:t>
            </a:r>
            <a:r>
              <a:rPr lang="tr-TR" dirty="0" smtClean="0">
                <a:solidFill>
                  <a:srgbClr val="FF0000"/>
                </a:solidFill>
                <a:latin typeface="Comic Sans MS" panose="030F0702030302020204" pitchFamily="66" charset="0"/>
              </a:rPr>
              <a:t>sonuçlarının tahmini</a:t>
            </a:r>
            <a:r>
              <a:rPr lang="tr-TR" dirty="0" smtClean="0">
                <a:latin typeface="Comic Sans MS" panose="030F0702030302020204" pitchFamily="66" charset="0"/>
              </a:rPr>
              <a:t>. </a:t>
            </a:r>
          </a:p>
          <a:p>
            <a:pPr algn="just"/>
            <a:r>
              <a:rPr lang="tr-TR" dirty="0" smtClean="0">
                <a:latin typeface="Comic Sans MS" panose="030F0702030302020204" pitchFamily="66" charset="0"/>
              </a:rPr>
              <a:t>3. Hangi </a:t>
            </a:r>
            <a:r>
              <a:rPr lang="tr-TR" dirty="0" smtClean="0">
                <a:solidFill>
                  <a:srgbClr val="FF0000"/>
                </a:solidFill>
                <a:latin typeface="Comic Sans MS" panose="030F0702030302020204" pitchFamily="66" charset="0"/>
              </a:rPr>
              <a:t>alternatifin uygulanacağına </a:t>
            </a:r>
            <a:r>
              <a:rPr lang="tr-TR" dirty="0" smtClean="0">
                <a:latin typeface="Comic Sans MS" panose="030F0702030302020204" pitchFamily="66" charset="0"/>
              </a:rPr>
              <a:t>karar verilmesi. </a:t>
            </a:r>
          </a:p>
          <a:p>
            <a:pPr algn="just"/>
            <a:r>
              <a:rPr lang="tr-TR" dirty="0" smtClean="0">
                <a:latin typeface="Comic Sans MS" panose="030F0702030302020204" pitchFamily="66" charset="0"/>
              </a:rPr>
              <a:t>4. Finansal planda saptanmış amaçlara ait </a:t>
            </a:r>
            <a:r>
              <a:rPr lang="tr-TR" dirty="0" smtClean="0">
                <a:solidFill>
                  <a:srgbClr val="FF0000"/>
                </a:solidFill>
                <a:latin typeface="Comic Sans MS" panose="030F0702030302020204" pitchFamily="66" charset="0"/>
              </a:rPr>
              <a:t>performansın ölçülmesi</a:t>
            </a:r>
            <a:r>
              <a:rPr lang="tr-TR" dirty="0" smtClean="0">
                <a:latin typeface="Comic Sans MS" panose="030F0702030302020204" pitchFamily="66" charset="0"/>
              </a:rPr>
              <a:t>. </a:t>
            </a:r>
          </a:p>
          <a:p>
            <a:pPr lvl="1" algn="just"/>
            <a:r>
              <a:rPr lang="tr-TR" dirty="0" smtClean="0">
                <a:latin typeface="Comic Sans MS" panose="030F0702030302020204" pitchFamily="66" charset="0"/>
              </a:rPr>
              <a:t>Firma hem uzun hem de kısa dönemi planlamalıdır. </a:t>
            </a:r>
          </a:p>
          <a:p>
            <a:pPr lvl="1" algn="just"/>
            <a:r>
              <a:rPr lang="tr-TR" dirty="0" smtClean="0">
                <a:latin typeface="Comic Sans MS" panose="030F0702030302020204" pitchFamily="66" charset="0"/>
              </a:rPr>
              <a:t>Kısa vadeli planlama 12 aylık süreci inceler.  </a:t>
            </a:r>
          </a:p>
          <a:p>
            <a:pPr lvl="1" algn="just"/>
            <a:r>
              <a:rPr lang="tr-TR" dirty="0" smtClean="0">
                <a:latin typeface="Comic Sans MS" panose="030F0702030302020204" pitchFamily="66" charset="0"/>
              </a:rPr>
              <a:t>Kısa vade planlama daha çok, firmanın faturalarını ödemeye yeterli nakde sahip olduğundan ve kısa vadeli borçlanma ve borç verme incelenmektedir.</a:t>
            </a:r>
            <a:endParaRPr lang="tr-TR" dirty="0">
              <a:latin typeface="Comic Sans MS" panose="030F0702030302020204" pitchFamily="66" charset="0"/>
            </a:endParaRPr>
          </a:p>
        </p:txBody>
      </p:sp>
      <p:pic>
        <p:nvPicPr>
          <p:cNvPr id="10242" name="Picture 2" descr="planlama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80081" y="87416"/>
            <a:ext cx="3163919" cy="247629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İlgili resi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80081" y="2563711"/>
            <a:ext cx="3163919" cy="26860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İlgili resi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80081" y="5249762"/>
            <a:ext cx="3163919" cy="14924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1986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ayt Numarası Yer Tutucusu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64E067-0882-45CA-8724-E1F05BE2062A}" type="slidenum">
              <a:rPr lang="tr-TR" altLang="tr-TR">
                <a:solidFill>
                  <a:schemeClr val="bg1"/>
                </a:solidFill>
              </a:rPr>
              <a:pPr eaLnBrk="1" hangingPunct="1"/>
              <a:t>30</a:t>
            </a:fld>
            <a:endParaRPr lang="tr-TR" altLang="tr-TR">
              <a:solidFill>
                <a:schemeClr val="bg1"/>
              </a:solidFill>
            </a:endParaRPr>
          </a:p>
        </p:txBody>
      </p:sp>
      <p:sp>
        <p:nvSpPr>
          <p:cNvPr id="105475" name="Rectangle 2"/>
          <p:cNvSpPr>
            <a:spLocks noChangeArrowheads="1"/>
          </p:cNvSpPr>
          <p:nvPr/>
        </p:nvSpPr>
        <p:spPr bwMode="auto">
          <a:xfrm>
            <a:off x="1414463" y="701675"/>
            <a:ext cx="63150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3600" b="1">
                <a:solidFill>
                  <a:schemeClr val="tx2"/>
                </a:solidFill>
              </a:rPr>
              <a:t>5. İşletme Dönemi Finansman Planının Hazırlanması</a:t>
            </a:r>
            <a:endParaRPr lang="en-AU" altLang="tr-TR" sz="3600" b="1">
              <a:solidFill>
                <a:schemeClr val="tx2"/>
              </a:solidFill>
            </a:endParaRPr>
          </a:p>
        </p:txBody>
      </p:sp>
      <p:sp>
        <p:nvSpPr>
          <p:cNvPr id="109571" name="Rectangle 3"/>
          <p:cNvSpPr>
            <a:spLocks noGrp="1" noChangeArrowheads="1"/>
          </p:cNvSpPr>
          <p:nvPr>
            <p:ph type="body" idx="1"/>
          </p:nvPr>
        </p:nvSpPr>
        <p:spPr/>
        <p:txBody>
          <a:bodyPr/>
          <a:lstStyle/>
          <a:p>
            <a:pPr marL="0" indent="0">
              <a:buNone/>
              <a:defRPr/>
            </a:pPr>
            <a:r>
              <a:rPr lang="tr-TR" altLang="tr-TR" sz="2400" b="1">
                <a:solidFill>
                  <a:srgbClr val="CC3300"/>
                </a:solidFill>
                <a:effectLst>
                  <a:outerShdw blurRad="38100" dist="38100" dir="2700000" algn="tl">
                    <a:srgbClr val="C0C0C0"/>
                  </a:outerShdw>
                </a:effectLst>
              </a:rPr>
              <a:t>Finansal Hareketlerin ve İşletme Karlılığının Araştırılması</a:t>
            </a:r>
            <a:endParaRPr lang="tr-TR" altLang="tr-TR" sz="2400">
              <a:solidFill>
                <a:srgbClr val="CC3300"/>
              </a:solidFill>
              <a:effectLst>
                <a:outerShdw blurRad="38100" dist="38100" dir="2700000" algn="tl">
                  <a:srgbClr val="C0C0C0"/>
                </a:outerShdw>
              </a:effectLst>
            </a:endParaRPr>
          </a:p>
          <a:p>
            <a:pPr marL="0" indent="0">
              <a:lnSpc>
                <a:spcPct val="40000"/>
              </a:lnSpc>
              <a:defRPr/>
            </a:pPr>
            <a:endParaRPr lang="tr-TR" altLang="tr-TR" sz="2400">
              <a:solidFill>
                <a:srgbClr val="CC3300"/>
              </a:solidFill>
              <a:effectLst>
                <a:outerShdw blurRad="38100" dist="38100" dir="2700000" algn="tl">
                  <a:srgbClr val="C0C0C0"/>
                </a:outerShdw>
              </a:effectLst>
            </a:endParaRPr>
          </a:p>
          <a:p>
            <a:pPr marL="627063" lvl="1" indent="-271463">
              <a:defRPr/>
            </a:pPr>
            <a:r>
              <a:rPr lang="tr-TR" altLang="tr-TR" sz="2000"/>
              <a:t>Finansal değerlendirme bölümleri, girişimcilerin bu aşamaya kadar ulaştıkları sonuçları kullanarak, iş fikrinin finansal kazanç özelliklerini analiz etmelerini sağlar.</a:t>
            </a:r>
            <a:br>
              <a:rPr lang="tr-TR" altLang="tr-TR" sz="2000"/>
            </a:br>
            <a:endParaRPr lang="tr-TR" altLang="tr-TR" sz="2000"/>
          </a:p>
          <a:p>
            <a:pPr marL="627063" lvl="1" indent="-271463">
              <a:defRPr/>
            </a:pPr>
            <a:r>
              <a:rPr lang="tr-TR" altLang="tr-TR" sz="2000"/>
              <a:t>Bu analiz sonucunda girişimci yatırımı ile ilgili kabullerini gerektiğinde yeniden gözden geçirerek en uygun ve karlı işletme modeline ve finansal çözümlere ulaşmaya çalışır.</a:t>
            </a:r>
          </a:p>
        </p:txBody>
      </p:sp>
    </p:spTree>
    <p:extLst>
      <p:ext uri="{BB962C8B-B14F-4D97-AF65-F5344CB8AC3E}">
        <p14:creationId xmlns:p14="http://schemas.microsoft.com/office/powerpoint/2010/main" xmlns="" val="2778163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ayt Numarası Yer Tutucusu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78C170-63F8-4B50-B70B-7F7BFD5E633F}" type="slidenum">
              <a:rPr lang="tr-TR" altLang="tr-TR">
                <a:solidFill>
                  <a:schemeClr val="bg1"/>
                </a:solidFill>
              </a:rPr>
              <a:pPr eaLnBrk="1" hangingPunct="1"/>
              <a:t>31</a:t>
            </a:fld>
            <a:endParaRPr lang="tr-TR" altLang="tr-TR">
              <a:solidFill>
                <a:schemeClr val="bg1"/>
              </a:solidFill>
            </a:endParaRPr>
          </a:p>
        </p:txBody>
      </p:sp>
      <p:sp>
        <p:nvSpPr>
          <p:cNvPr id="106499" name="Rectangle 2"/>
          <p:cNvSpPr>
            <a:spLocks noChangeArrowheads="1"/>
          </p:cNvSpPr>
          <p:nvPr/>
        </p:nvSpPr>
        <p:spPr bwMode="auto">
          <a:xfrm>
            <a:off x="1414463" y="692150"/>
            <a:ext cx="63150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3600" b="1">
                <a:solidFill>
                  <a:schemeClr val="tx2"/>
                </a:solidFill>
              </a:rPr>
              <a:t>5. İşletme Dönemi Finansman Planının Hazırlanması</a:t>
            </a:r>
            <a:endParaRPr lang="en-AU" altLang="tr-TR" sz="3600" b="1">
              <a:solidFill>
                <a:schemeClr val="tx2"/>
              </a:solidFill>
            </a:endParaRPr>
          </a:p>
        </p:txBody>
      </p:sp>
      <p:sp>
        <p:nvSpPr>
          <p:cNvPr id="110595" name="Rectangle 3"/>
          <p:cNvSpPr>
            <a:spLocks noGrp="1" noChangeArrowheads="1"/>
          </p:cNvSpPr>
          <p:nvPr>
            <p:ph type="body" idx="1"/>
          </p:nvPr>
        </p:nvSpPr>
        <p:spPr>
          <a:xfrm>
            <a:off x="1051322" y="1960565"/>
            <a:ext cx="7138988" cy="4421187"/>
          </a:xfrm>
        </p:spPr>
        <p:txBody>
          <a:bodyPr/>
          <a:lstStyle/>
          <a:p>
            <a:pPr marL="0" indent="0">
              <a:lnSpc>
                <a:spcPct val="80000"/>
              </a:lnSpc>
              <a:buNone/>
              <a:defRPr/>
            </a:pPr>
            <a:r>
              <a:rPr lang="tr-TR" altLang="tr-TR" sz="1800" b="1">
                <a:solidFill>
                  <a:srgbClr val="CC3300"/>
                </a:solidFill>
                <a:effectLst>
                  <a:outerShdw blurRad="38100" dist="38100" dir="2700000" algn="tl">
                    <a:srgbClr val="C0C0C0"/>
                  </a:outerShdw>
                </a:effectLst>
              </a:rPr>
              <a:t>Gelir-Gider Hesabı</a:t>
            </a:r>
          </a:p>
          <a:p>
            <a:pPr marL="0" indent="0">
              <a:lnSpc>
                <a:spcPct val="80000"/>
              </a:lnSpc>
              <a:buNone/>
              <a:defRPr/>
            </a:pPr>
            <a:endParaRPr lang="tr-TR" altLang="tr-TR" sz="1800">
              <a:solidFill>
                <a:srgbClr val="CC3300"/>
              </a:solidFill>
              <a:effectLst>
                <a:outerShdw blurRad="38100" dist="38100" dir="2700000" algn="tl">
                  <a:srgbClr val="C0C0C0"/>
                </a:outerShdw>
              </a:effectLst>
            </a:endParaRPr>
          </a:p>
          <a:p>
            <a:pPr marL="627063" lvl="1" indent="-271463">
              <a:lnSpc>
                <a:spcPct val="80000"/>
              </a:lnSpc>
              <a:defRPr/>
            </a:pPr>
            <a:r>
              <a:rPr lang="tr-TR" altLang="tr-TR" sz="1600"/>
              <a:t>Bu hesaplamalarda yıllara göre işletme giderleri ve işletme gelirleri karşılıklı olarak verilir ve yıllık işletme gelir-gider farkı bulunur. </a:t>
            </a:r>
          </a:p>
          <a:p>
            <a:pPr marL="627063" lvl="1" indent="-271463">
              <a:lnSpc>
                <a:spcPct val="80000"/>
              </a:lnSpc>
              <a:defRPr/>
            </a:pPr>
            <a:endParaRPr lang="tr-TR" altLang="tr-TR" sz="1600"/>
          </a:p>
          <a:p>
            <a:pPr marL="627063" lvl="1" indent="-271463">
              <a:lnSpc>
                <a:spcPct val="80000"/>
              </a:lnSpc>
              <a:defRPr/>
            </a:pPr>
            <a:r>
              <a:rPr lang="tr-TR" altLang="tr-TR" sz="1600"/>
              <a:t>Gelir-Gider Hesabı Tablosunda, işletme gelirleri bölümünde, ürün ve hizmet sunumu için üretim ve satış programlarında yapılan tahminlere uygun olarak satış miktarları ve satış fiyatları çarpımından işletme gelirleri elde edilir. Tabloda her ürün grubu ayrı ayrı belirtilir. Gider kalemleri ise İşletme Giderleri Tablosundan alınır.</a:t>
            </a:r>
          </a:p>
          <a:p>
            <a:pPr marL="627063" lvl="1" indent="-271463">
              <a:lnSpc>
                <a:spcPct val="80000"/>
              </a:lnSpc>
              <a:defRPr/>
            </a:pPr>
            <a:endParaRPr lang="tr-TR" altLang="tr-TR" sz="1600"/>
          </a:p>
          <a:p>
            <a:pPr marL="627063" lvl="1" indent="-271463">
              <a:lnSpc>
                <a:spcPct val="80000"/>
              </a:lnSpc>
              <a:defRPr/>
            </a:pPr>
            <a:r>
              <a:rPr lang="tr-TR" altLang="tr-TR" sz="1600"/>
              <a:t>Gelir-gider hesabı tablosu işletmenin sadece yıllık işletme brüt gelirini göstermeyi amaçlar. İşletme gelirlerinin net sonuçlarını ve yatırım harcamalarının karşılanışı gibi mali değerlendirmelerde gerekli diğer bilgileri içermez.</a:t>
            </a:r>
          </a:p>
          <a:p>
            <a:pPr marL="1646238" lvl="2" indent="-381000">
              <a:lnSpc>
                <a:spcPct val="80000"/>
              </a:lnSpc>
              <a:buNone/>
              <a:defRPr/>
            </a:pPr>
            <a:endParaRPr lang="tr-TR" altLang="tr-TR" sz="1400" b="1">
              <a:effectLst>
                <a:outerShdw blurRad="38100" dist="38100" dir="2700000" algn="tl">
                  <a:srgbClr val="C0C0C0"/>
                </a:outerShdw>
              </a:effectLst>
            </a:endParaRPr>
          </a:p>
          <a:p>
            <a:pPr marL="627063" lvl="1" indent="-271463">
              <a:lnSpc>
                <a:spcPct val="80000"/>
              </a:lnSpc>
              <a:defRPr/>
            </a:pPr>
            <a:r>
              <a:rPr lang="tr-TR" altLang="tr-TR" sz="1600" b="1">
                <a:solidFill>
                  <a:srgbClr val="CC3300"/>
                </a:solidFill>
                <a:effectLst>
                  <a:outerShdw blurRad="38100" dist="38100" dir="2700000" algn="tl">
                    <a:srgbClr val="C0C0C0"/>
                  </a:outerShdw>
                </a:effectLst>
              </a:rPr>
              <a:t>Yapılabilirlik araştırmasından farklı olarak bu bölümde gelir-gider hesaplamaları ilk yıl için aylık bazda yapılmalıdır.</a:t>
            </a:r>
            <a:endParaRPr lang="en-AU" altLang="tr-TR" sz="1600" b="1">
              <a:solidFill>
                <a:srgbClr val="CC3300"/>
              </a:solidFill>
              <a:effectLst>
                <a:outerShdw blurRad="38100" dist="38100" dir="2700000" algn="tl">
                  <a:srgbClr val="C0C0C0"/>
                </a:outerShdw>
              </a:effectLst>
            </a:endParaRPr>
          </a:p>
        </p:txBody>
      </p:sp>
    </p:spTree>
    <p:extLst>
      <p:ext uri="{BB962C8B-B14F-4D97-AF65-F5344CB8AC3E}">
        <p14:creationId xmlns:p14="http://schemas.microsoft.com/office/powerpoint/2010/main" xmlns="" val="1499139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ayt Numarası Yer Tutucusu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EC2E20-4455-4A25-9328-D4FE8D4FB667}" type="slidenum">
              <a:rPr lang="tr-TR" altLang="tr-TR">
                <a:solidFill>
                  <a:schemeClr val="bg1"/>
                </a:solidFill>
              </a:rPr>
              <a:pPr eaLnBrk="1" hangingPunct="1"/>
              <a:t>32</a:t>
            </a:fld>
            <a:endParaRPr lang="tr-TR" altLang="tr-TR">
              <a:solidFill>
                <a:schemeClr val="bg1"/>
              </a:solidFill>
            </a:endParaRPr>
          </a:p>
        </p:txBody>
      </p:sp>
      <p:sp>
        <p:nvSpPr>
          <p:cNvPr id="107523" name="Rectangle 2"/>
          <p:cNvSpPr>
            <a:spLocks noChangeArrowheads="1"/>
          </p:cNvSpPr>
          <p:nvPr/>
        </p:nvSpPr>
        <p:spPr bwMode="auto">
          <a:xfrm>
            <a:off x="1414463" y="701675"/>
            <a:ext cx="63150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3600" b="1">
                <a:solidFill>
                  <a:schemeClr val="tx2"/>
                </a:solidFill>
              </a:rPr>
              <a:t>5. İşletme Dönemi Finansman Planının Hazırlanması</a:t>
            </a:r>
            <a:endParaRPr lang="en-AU" altLang="tr-TR" sz="3600" b="1">
              <a:solidFill>
                <a:schemeClr val="tx2"/>
              </a:solidFill>
            </a:endParaRPr>
          </a:p>
        </p:txBody>
      </p:sp>
      <p:sp>
        <p:nvSpPr>
          <p:cNvPr id="111619" name="Rectangle 3"/>
          <p:cNvSpPr>
            <a:spLocks noGrp="1" noChangeArrowheads="1"/>
          </p:cNvSpPr>
          <p:nvPr>
            <p:ph type="body" idx="1"/>
          </p:nvPr>
        </p:nvSpPr>
        <p:spPr>
          <a:xfrm>
            <a:off x="1002506" y="1916115"/>
            <a:ext cx="7138988" cy="4465637"/>
          </a:xfrm>
        </p:spPr>
        <p:txBody>
          <a:bodyPr>
            <a:normAutofit lnSpcReduction="10000"/>
          </a:bodyPr>
          <a:lstStyle/>
          <a:p>
            <a:pPr marL="0" indent="0">
              <a:buNone/>
              <a:defRPr/>
            </a:pPr>
            <a:r>
              <a:rPr lang="en-AU" altLang="tr-TR" sz="2000" b="1">
                <a:solidFill>
                  <a:srgbClr val="CC3300"/>
                </a:solidFill>
                <a:effectLst>
                  <a:outerShdw blurRad="38100" dist="38100" dir="2700000" algn="tl">
                    <a:srgbClr val="C0C0C0"/>
                  </a:outerShdw>
                </a:effectLst>
              </a:rPr>
              <a:t>Nakit Akışı Hesaplaması</a:t>
            </a:r>
          </a:p>
          <a:p>
            <a:pPr marL="0" indent="0">
              <a:buNone/>
              <a:defRPr/>
            </a:pPr>
            <a:endParaRPr lang="en-AU" altLang="tr-TR" sz="2000">
              <a:solidFill>
                <a:srgbClr val="CC3300"/>
              </a:solidFill>
              <a:effectLst>
                <a:outerShdw blurRad="38100" dist="38100" dir="2700000" algn="tl">
                  <a:srgbClr val="C0C0C0"/>
                </a:outerShdw>
              </a:effectLst>
            </a:endParaRPr>
          </a:p>
          <a:p>
            <a:pPr marL="627063" lvl="1" indent="-271463">
              <a:defRPr/>
            </a:pPr>
            <a:r>
              <a:rPr lang="tr-TR" altLang="tr-TR" sz="1800"/>
              <a:t>İşletmenin yatırım döneminden başlamak üzere tüm dönemlerinde her türlü nakit girişi ve çıkışını gösteren tablodur. Nakit akım hesaplamaları sonucunda işletmenin gelir-gider yapısının ötesinde yatırım, kredi ödemeleri, vergi ödemeleri gibi nakit hareketlerinin işletme finansal yapısı üzerindeki etkileri görülür.Bu tablo işletmenin karlılığı ile ilgili bilgi vermez.</a:t>
            </a:r>
          </a:p>
          <a:p>
            <a:pPr marL="627063" lvl="1" indent="-271463">
              <a:defRPr/>
            </a:pPr>
            <a:endParaRPr lang="tr-TR" altLang="tr-TR" sz="1800"/>
          </a:p>
          <a:p>
            <a:pPr marL="627063" lvl="1" indent="-271463">
              <a:defRPr/>
            </a:pPr>
            <a:r>
              <a:rPr lang="tr-TR" altLang="tr-TR" sz="1800"/>
              <a:t>Nakit akım tablosunda yıl sonu eldeki nakit satırındaki değerlerin eksi olmaması gerekir. Bu durum işletmenin kuruluş ve işletme dönemi nakit ihtiyacının çözülemediğini gösterir.</a:t>
            </a:r>
          </a:p>
          <a:p>
            <a:pPr marL="627063" lvl="1" indent="-271463">
              <a:defRPr/>
            </a:pPr>
            <a:endParaRPr lang="tr-TR" altLang="tr-TR" sz="1800"/>
          </a:p>
          <a:p>
            <a:pPr marL="627063" lvl="1" indent="-271463">
              <a:defRPr/>
            </a:pPr>
            <a:r>
              <a:rPr lang="tr-TR" altLang="tr-TR" sz="1800" b="1">
                <a:solidFill>
                  <a:srgbClr val="CC3300"/>
                </a:solidFill>
                <a:effectLst>
                  <a:outerShdw blurRad="38100" dist="38100" dir="2700000" algn="tl">
                    <a:srgbClr val="C0C0C0"/>
                  </a:outerShdw>
                </a:effectLst>
              </a:rPr>
              <a:t>Yapılabilirlik araştırmasından farklı olarak bu bölümde nakit akışı hesaplamaları ilk yıl için aylık bazda yapılmalıdır.</a:t>
            </a:r>
            <a:endParaRPr lang="tr-TR" altLang="tr-TR" sz="1800"/>
          </a:p>
          <a:p>
            <a:pPr marL="627063" lvl="1" indent="-271463">
              <a:defRPr/>
            </a:pPr>
            <a:endParaRPr lang="tr-TR" altLang="tr-TR" sz="1800"/>
          </a:p>
        </p:txBody>
      </p:sp>
    </p:spTree>
    <p:extLst>
      <p:ext uri="{BB962C8B-B14F-4D97-AF65-F5344CB8AC3E}">
        <p14:creationId xmlns:p14="http://schemas.microsoft.com/office/powerpoint/2010/main" xmlns="" val="667347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ayt Numarası Yer Tutucusu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527D95-9202-48A7-B4A8-1308F6583A21}" type="slidenum">
              <a:rPr lang="tr-TR" altLang="tr-TR">
                <a:solidFill>
                  <a:schemeClr val="bg1"/>
                </a:solidFill>
              </a:rPr>
              <a:pPr eaLnBrk="1" hangingPunct="1"/>
              <a:t>33</a:t>
            </a:fld>
            <a:endParaRPr lang="tr-TR" altLang="tr-TR">
              <a:solidFill>
                <a:schemeClr val="bg1"/>
              </a:solidFill>
            </a:endParaRPr>
          </a:p>
        </p:txBody>
      </p:sp>
      <p:sp>
        <p:nvSpPr>
          <p:cNvPr id="108547" name="Rectangle 2"/>
          <p:cNvSpPr>
            <a:spLocks noChangeArrowheads="1"/>
          </p:cNvSpPr>
          <p:nvPr/>
        </p:nvSpPr>
        <p:spPr bwMode="auto">
          <a:xfrm>
            <a:off x="1414463" y="701675"/>
            <a:ext cx="63150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3600" b="1">
                <a:solidFill>
                  <a:schemeClr val="tx2"/>
                </a:solidFill>
              </a:rPr>
              <a:t>5. İşletme Dönemi Finansman Planının Hazırlanması</a:t>
            </a:r>
            <a:endParaRPr lang="en-AU" altLang="tr-TR" sz="3600" b="1">
              <a:solidFill>
                <a:schemeClr val="tx2"/>
              </a:solidFill>
            </a:endParaRPr>
          </a:p>
        </p:txBody>
      </p:sp>
      <p:sp>
        <p:nvSpPr>
          <p:cNvPr id="112643" name="Rectangle 3"/>
          <p:cNvSpPr>
            <a:spLocks noGrp="1" noChangeArrowheads="1"/>
          </p:cNvSpPr>
          <p:nvPr>
            <p:ph type="body" idx="1"/>
          </p:nvPr>
        </p:nvSpPr>
        <p:spPr>
          <a:xfrm>
            <a:off x="1002506" y="1889127"/>
            <a:ext cx="7138988" cy="4348163"/>
          </a:xfrm>
        </p:spPr>
        <p:txBody>
          <a:bodyPr>
            <a:normAutofit fontScale="92500" lnSpcReduction="10000"/>
          </a:bodyPr>
          <a:lstStyle/>
          <a:p>
            <a:pPr marL="0" indent="0">
              <a:buNone/>
              <a:defRPr/>
            </a:pPr>
            <a:r>
              <a:rPr lang="tr-TR" altLang="tr-TR" b="1" smtClean="0">
                <a:solidFill>
                  <a:srgbClr val="CC3300"/>
                </a:solidFill>
                <a:effectLst>
                  <a:outerShdw blurRad="38100" dist="38100" dir="2700000" algn="tl">
                    <a:srgbClr val="C0C0C0"/>
                  </a:outerShdw>
                </a:effectLst>
              </a:rPr>
              <a:t>Başabaş Noktası Hesabı</a:t>
            </a:r>
          </a:p>
          <a:p>
            <a:pPr marL="0" indent="0">
              <a:defRPr/>
            </a:pPr>
            <a:endParaRPr lang="tr-TR" altLang="tr-TR" b="1" smtClean="0">
              <a:solidFill>
                <a:srgbClr val="CC3300"/>
              </a:solidFill>
              <a:effectLst>
                <a:outerShdw blurRad="38100" dist="38100" dir="2700000" algn="tl">
                  <a:srgbClr val="C0C0C0"/>
                </a:outerShdw>
              </a:effectLst>
            </a:endParaRPr>
          </a:p>
          <a:p>
            <a:pPr marL="627063" lvl="1" indent="-271463">
              <a:defRPr/>
            </a:pPr>
            <a:r>
              <a:rPr lang="tr-TR" altLang="tr-TR" smtClean="0"/>
              <a:t>Başabaş noktası hesabı, işletme gelirleri ile işletme giderlerinin eşitlendiği noktadaki satış düzeyinin bulunmasını sağlar.</a:t>
            </a:r>
          </a:p>
          <a:p>
            <a:pPr marL="627063" lvl="1" indent="-271463">
              <a:buNone/>
              <a:defRPr/>
            </a:pPr>
            <a:endParaRPr lang="tr-TR" altLang="tr-TR" smtClean="0"/>
          </a:p>
          <a:p>
            <a:pPr marL="627063" lvl="1" indent="-271463">
              <a:defRPr/>
            </a:pPr>
            <a:r>
              <a:rPr lang="tr-TR" altLang="tr-TR" smtClean="0"/>
              <a:t>Başabaş noktası hesabı işletme cirosu içindeki kar payının işletmenin sabit giderlerini de karşıladığı üretim sayısını gösterir. Bu noktaya kara geçiş noktası da denir.</a:t>
            </a:r>
          </a:p>
        </p:txBody>
      </p:sp>
    </p:spTree>
    <p:extLst>
      <p:ext uri="{BB962C8B-B14F-4D97-AF65-F5344CB8AC3E}">
        <p14:creationId xmlns:p14="http://schemas.microsoft.com/office/powerpoint/2010/main" xmlns="" val="3944812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ayt Numarası Yer Tutucusu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64D820-4204-4DC4-8059-716D15C71A6E}" type="slidenum">
              <a:rPr lang="tr-TR" altLang="tr-TR">
                <a:solidFill>
                  <a:schemeClr val="bg1"/>
                </a:solidFill>
              </a:rPr>
              <a:pPr eaLnBrk="1" hangingPunct="1"/>
              <a:t>34</a:t>
            </a:fld>
            <a:endParaRPr lang="tr-TR" altLang="tr-TR">
              <a:solidFill>
                <a:schemeClr val="bg1"/>
              </a:solidFill>
            </a:endParaRPr>
          </a:p>
        </p:txBody>
      </p:sp>
      <p:sp>
        <p:nvSpPr>
          <p:cNvPr id="109571" name="Rectangle 2"/>
          <p:cNvSpPr>
            <a:spLocks noChangeArrowheads="1"/>
          </p:cNvSpPr>
          <p:nvPr/>
        </p:nvSpPr>
        <p:spPr bwMode="auto">
          <a:xfrm>
            <a:off x="1414463" y="701675"/>
            <a:ext cx="63150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3600" b="1">
                <a:solidFill>
                  <a:schemeClr val="tx2"/>
                </a:solidFill>
              </a:rPr>
              <a:t>5. İşletme Dönemi Finansman Planının Hazırlanması</a:t>
            </a:r>
            <a:endParaRPr lang="en-AU" altLang="tr-TR" sz="3600" b="1">
              <a:solidFill>
                <a:schemeClr val="tx2"/>
              </a:solidFill>
            </a:endParaRPr>
          </a:p>
        </p:txBody>
      </p:sp>
      <p:sp>
        <p:nvSpPr>
          <p:cNvPr id="113667" name="Rectangle 3"/>
          <p:cNvSpPr>
            <a:spLocks noGrp="1" noChangeArrowheads="1"/>
          </p:cNvSpPr>
          <p:nvPr>
            <p:ph type="body" idx="1"/>
          </p:nvPr>
        </p:nvSpPr>
        <p:spPr>
          <a:xfrm>
            <a:off x="1002506" y="1960565"/>
            <a:ext cx="7138988" cy="4421187"/>
          </a:xfrm>
        </p:spPr>
        <p:txBody>
          <a:bodyPr/>
          <a:lstStyle/>
          <a:p>
            <a:pPr marL="0" indent="0">
              <a:lnSpc>
                <a:spcPct val="80000"/>
              </a:lnSpc>
              <a:buNone/>
              <a:defRPr/>
            </a:pPr>
            <a:r>
              <a:rPr lang="tr-TR" altLang="tr-TR" sz="2400" b="1">
                <a:solidFill>
                  <a:srgbClr val="CC3300"/>
                </a:solidFill>
                <a:effectLst>
                  <a:outerShdw blurRad="38100" dist="38100" dir="2700000" algn="tl">
                    <a:srgbClr val="C0C0C0"/>
                  </a:outerShdw>
                </a:effectLst>
              </a:rPr>
              <a:t>Karlılık Hesabı</a:t>
            </a:r>
          </a:p>
          <a:p>
            <a:pPr marL="0" indent="0">
              <a:lnSpc>
                <a:spcPct val="80000"/>
              </a:lnSpc>
              <a:buNone/>
              <a:defRPr/>
            </a:pPr>
            <a:endParaRPr lang="tr-TR" altLang="tr-TR" sz="2400" b="1">
              <a:solidFill>
                <a:srgbClr val="CC3300"/>
              </a:solidFill>
              <a:effectLst>
                <a:outerShdw blurRad="38100" dist="38100" dir="2700000" algn="tl">
                  <a:srgbClr val="C0C0C0"/>
                </a:outerShdw>
              </a:effectLst>
            </a:endParaRPr>
          </a:p>
          <a:p>
            <a:pPr marL="627063" lvl="1" indent="-271463">
              <a:lnSpc>
                <a:spcPct val="80000"/>
              </a:lnSpc>
              <a:defRPr/>
            </a:pPr>
            <a:r>
              <a:rPr lang="tr-TR" altLang="tr-TR" sz="1800"/>
              <a:t>Karlılık hesabı işletmenin başlangıç sermayesi, işletme sermayesi ihtiyacı dahil tüm gelir ve gider kalemlerini gözönüne alarak, iş fikrinin dönemsel ve toplam kar/zarar durumunun incelenmesini sağlayan hesaplamadır. Karlılık hesabı tablosunda nakit akış tablosundan farklı olarak işletmenin ürettiği ve tükettiği finansmanın karşılaştırması yapılır.</a:t>
            </a:r>
          </a:p>
          <a:p>
            <a:pPr marL="627063" lvl="1" indent="-271463">
              <a:lnSpc>
                <a:spcPct val="80000"/>
              </a:lnSpc>
              <a:defRPr/>
            </a:pPr>
            <a:endParaRPr lang="tr-TR" altLang="tr-TR" sz="1800"/>
          </a:p>
          <a:p>
            <a:pPr marL="627063" lvl="1" indent="-271463">
              <a:lnSpc>
                <a:spcPct val="80000"/>
              </a:lnSpc>
              <a:defRPr/>
            </a:pPr>
            <a:r>
              <a:rPr lang="tr-TR" altLang="tr-TR" sz="1800"/>
              <a:t>Karlılık hesabı sonucunda elde edilen yıllara göre net nakit akımlar satırı ile </a:t>
            </a:r>
            <a:r>
              <a:rPr lang="tr-TR" altLang="tr-TR" sz="1800" u="sng"/>
              <a:t>Net Bugünkü Değer ve Iç Karlılık Oranı Analizleri</a:t>
            </a:r>
            <a:r>
              <a:rPr lang="tr-TR" altLang="tr-TR" sz="1800"/>
              <a:t> yapılır.</a:t>
            </a:r>
          </a:p>
          <a:p>
            <a:pPr marL="627063" lvl="1" indent="-271463">
              <a:lnSpc>
                <a:spcPct val="80000"/>
              </a:lnSpc>
              <a:defRPr/>
            </a:pPr>
            <a:endParaRPr lang="tr-TR" altLang="tr-TR" sz="1800"/>
          </a:p>
          <a:p>
            <a:pPr marL="627063" lvl="1" indent="-271463">
              <a:lnSpc>
                <a:spcPct val="80000"/>
              </a:lnSpc>
              <a:defRPr/>
            </a:pPr>
            <a:r>
              <a:rPr lang="tr-TR" altLang="tr-TR" sz="1800"/>
              <a:t>Toplam net nakit akımlar satırı ise kendi başına bir göstergedir ve yatırımın geri dönüş süresini gösterir. Bu satırdaki rakamların -(eksi)'den +(artı)'ya dönüştüğü dönem ise işletmeye bağlanan toplam sermayenin kendisini geri döndürdüğü dönemi ifade eder.</a:t>
            </a:r>
          </a:p>
          <a:p>
            <a:pPr marL="0" indent="0">
              <a:lnSpc>
                <a:spcPct val="80000"/>
              </a:lnSpc>
              <a:defRPr/>
            </a:pPr>
            <a:endParaRPr lang="en-AU" altLang="tr-TR" sz="2400"/>
          </a:p>
        </p:txBody>
      </p:sp>
    </p:spTree>
    <p:extLst>
      <p:ext uri="{BB962C8B-B14F-4D97-AF65-F5344CB8AC3E}">
        <p14:creationId xmlns:p14="http://schemas.microsoft.com/office/powerpoint/2010/main" xmlns="" val="2708810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ayt Numarası Yer Tutucusu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96983B-0E95-493E-8C6B-38F86E90B89B}" type="slidenum">
              <a:rPr lang="tr-TR" altLang="tr-TR">
                <a:solidFill>
                  <a:schemeClr val="bg1"/>
                </a:solidFill>
              </a:rPr>
              <a:pPr eaLnBrk="1" hangingPunct="1"/>
              <a:t>35</a:t>
            </a:fld>
            <a:endParaRPr lang="tr-TR" altLang="tr-TR">
              <a:solidFill>
                <a:schemeClr val="bg1"/>
              </a:solidFill>
            </a:endParaRPr>
          </a:p>
        </p:txBody>
      </p:sp>
      <p:sp>
        <p:nvSpPr>
          <p:cNvPr id="110595" name="Rectangle 2"/>
          <p:cNvSpPr>
            <a:spLocks noChangeArrowheads="1"/>
          </p:cNvSpPr>
          <p:nvPr/>
        </p:nvSpPr>
        <p:spPr bwMode="auto">
          <a:xfrm>
            <a:off x="1414463" y="701675"/>
            <a:ext cx="63150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3600" b="1">
                <a:solidFill>
                  <a:schemeClr val="tx2"/>
                </a:solidFill>
              </a:rPr>
              <a:t>5. İşletme Dönemi Finansman Planının Hazırlanması</a:t>
            </a:r>
            <a:endParaRPr lang="en-AU" altLang="tr-TR" sz="3600" b="1">
              <a:solidFill>
                <a:schemeClr val="tx2"/>
              </a:solidFill>
            </a:endParaRPr>
          </a:p>
        </p:txBody>
      </p:sp>
      <p:sp>
        <p:nvSpPr>
          <p:cNvPr id="114691" name="Rectangle 3"/>
          <p:cNvSpPr>
            <a:spLocks noGrp="1" noChangeArrowheads="1"/>
          </p:cNvSpPr>
          <p:nvPr>
            <p:ph type="body" idx="1"/>
          </p:nvPr>
        </p:nvSpPr>
        <p:spPr>
          <a:xfrm>
            <a:off x="1041799" y="1933577"/>
            <a:ext cx="6878240" cy="3700463"/>
          </a:xfrm>
        </p:spPr>
        <p:txBody>
          <a:bodyPr>
            <a:normAutofit fontScale="92500" lnSpcReduction="20000"/>
          </a:bodyPr>
          <a:lstStyle/>
          <a:p>
            <a:pPr marL="0" indent="0">
              <a:buNone/>
              <a:defRPr/>
            </a:pPr>
            <a:r>
              <a:rPr lang="tr-TR" altLang="tr-TR" sz="2400" b="1">
                <a:solidFill>
                  <a:srgbClr val="CC3300"/>
                </a:solidFill>
                <a:effectLst>
                  <a:outerShdw blurRad="38100" dist="38100" dir="2700000" algn="tl">
                    <a:srgbClr val="C0C0C0"/>
                  </a:outerShdw>
                </a:effectLst>
              </a:rPr>
              <a:t>Net Bugünkü Değer Analizi:</a:t>
            </a:r>
          </a:p>
          <a:p>
            <a:pPr marL="0" indent="0">
              <a:defRPr/>
            </a:pPr>
            <a:endParaRPr lang="tr-TR" altLang="tr-TR" sz="2400">
              <a:solidFill>
                <a:srgbClr val="CC3300"/>
              </a:solidFill>
              <a:effectLst>
                <a:outerShdw blurRad="38100" dist="38100" dir="2700000" algn="tl">
                  <a:srgbClr val="C0C0C0"/>
                </a:outerShdw>
              </a:effectLst>
            </a:endParaRPr>
          </a:p>
          <a:p>
            <a:pPr marL="627063" lvl="1" indent="-271463">
              <a:defRPr/>
            </a:pPr>
            <a:r>
              <a:rPr lang="tr-TR" altLang="tr-TR" sz="1800"/>
              <a:t>Yatırım projelerinde yatırım ve işletme sermayesi harcamaları ile işletme döneminde işletme karından oluşan bir net nakit akım söz konusudur. Bu harcama ve karların yıllara yayılımını piyasa için geçerli bir indirgeme oranı ile bugüne çekerek proje net nakit akımlarının bugünkü değerini değerlendirme yöntemine </a:t>
            </a:r>
            <a:r>
              <a:rPr lang="tr-TR" altLang="tr-TR" sz="1800" b="1" u="sng">
                <a:solidFill>
                  <a:srgbClr val="CC3300"/>
                </a:solidFill>
              </a:rPr>
              <a:t>Net Bugünkü Değer(NBD) Analizi</a:t>
            </a:r>
            <a:r>
              <a:rPr lang="tr-TR" altLang="tr-TR" sz="1800" b="1">
                <a:solidFill>
                  <a:srgbClr val="CC3300"/>
                </a:solidFill>
              </a:rPr>
              <a:t> denir. </a:t>
            </a:r>
          </a:p>
          <a:p>
            <a:pPr marL="627063" lvl="1" indent="-271463">
              <a:defRPr/>
            </a:pPr>
            <a:endParaRPr lang="tr-TR" altLang="tr-TR" sz="1800" b="1">
              <a:solidFill>
                <a:srgbClr val="CC3300"/>
              </a:solidFill>
            </a:endParaRPr>
          </a:p>
          <a:p>
            <a:pPr marL="627063" lvl="1" indent="-271463">
              <a:defRPr/>
            </a:pPr>
            <a:r>
              <a:rPr lang="tr-TR" altLang="tr-TR" sz="1800"/>
              <a:t>NBD analizi yapılırken kullanılan indirgeme oranı genellikle piyasada nakit paranın en basit değerlendirme yöntemi olan banka faizleridir. NBD değerinin pozitif olması gerekir. Aksi halde proje için yapılan harcamaların, piyasa için geçerli bir kazanç oranının üstünde bir kazanç getirmediği belirlenir.</a:t>
            </a:r>
            <a:endParaRPr lang="tr-TR" altLang="tr-TR" sz="2000"/>
          </a:p>
          <a:p>
            <a:pPr marL="0" indent="0">
              <a:defRPr/>
            </a:pPr>
            <a:endParaRPr lang="en-AU" altLang="tr-TR" sz="2400"/>
          </a:p>
        </p:txBody>
      </p:sp>
    </p:spTree>
    <p:extLst>
      <p:ext uri="{BB962C8B-B14F-4D97-AF65-F5344CB8AC3E}">
        <p14:creationId xmlns:p14="http://schemas.microsoft.com/office/powerpoint/2010/main" xmlns="" val="958702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ayt Numarası Yer Tutucusu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7A6796-9D06-4D33-8C05-81784E93DFA4}" type="slidenum">
              <a:rPr lang="tr-TR" altLang="tr-TR">
                <a:solidFill>
                  <a:schemeClr val="bg1"/>
                </a:solidFill>
              </a:rPr>
              <a:pPr eaLnBrk="1" hangingPunct="1"/>
              <a:t>36</a:t>
            </a:fld>
            <a:endParaRPr lang="tr-TR" altLang="tr-TR">
              <a:solidFill>
                <a:schemeClr val="bg1"/>
              </a:solidFill>
            </a:endParaRPr>
          </a:p>
        </p:txBody>
      </p:sp>
      <p:sp>
        <p:nvSpPr>
          <p:cNvPr id="111619" name="Rectangle 2"/>
          <p:cNvSpPr>
            <a:spLocks noChangeArrowheads="1"/>
          </p:cNvSpPr>
          <p:nvPr/>
        </p:nvSpPr>
        <p:spPr bwMode="auto">
          <a:xfrm>
            <a:off x="1414463" y="701675"/>
            <a:ext cx="63150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3600" b="1">
                <a:solidFill>
                  <a:schemeClr val="tx2"/>
                </a:solidFill>
              </a:rPr>
              <a:t>5. İşletme Dönemi Finansman Planının Hazırlanması</a:t>
            </a:r>
            <a:endParaRPr lang="en-AU" altLang="tr-TR" sz="3600" b="1">
              <a:solidFill>
                <a:schemeClr val="tx2"/>
              </a:solidFill>
            </a:endParaRPr>
          </a:p>
        </p:txBody>
      </p:sp>
      <p:sp>
        <p:nvSpPr>
          <p:cNvPr id="115715" name="Rectangle 3"/>
          <p:cNvSpPr>
            <a:spLocks noGrp="1" noChangeArrowheads="1"/>
          </p:cNvSpPr>
          <p:nvPr>
            <p:ph type="body" idx="1"/>
          </p:nvPr>
        </p:nvSpPr>
        <p:spPr>
          <a:xfrm>
            <a:off x="1081087" y="1916115"/>
            <a:ext cx="7138988" cy="4105275"/>
          </a:xfrm>
        </p:spPr>
        <p:txBody>
          <a:bodyPr>
            <a:normAutofit lnSpcReduction="10000"/>
          </a:bodyPr>
          <a:lstStyle/>
          <a:p>
            <a:pPr marL="0" indent="0">
              <a:buNone/>
              <a:defRPr/>
            </a:pPr>
            <a:r>
              <a:rPr lang="tr-TR" altLang="tr-TR" sz="2400" b="1">
                <a:solidFill>
                  <a:srgbClr val="CC3300"/>
                </a:solidFill>
                <a:effectLst>
                  <a:outerShdw blurRad="38100" dist="38100" dir="2700000" algn="tl">
                    <a:srgbClr val="C0C0C0"/>
                  </a:outerShdw>
                </a:effectLst>
              </a:rPr>
              <a:t>İç Karlılık Analizi:</a:t>
            </a:r>
          </a:p>
          <a:p>
            <a:pPr marL="0" indent="0">
              <a:defRPr/>
            </a:pPr>
            <a:endParaRPr lang="tr-TR" altLang="tr-TR" sz="2400">
              <a:solidFill>
                <a:srgbClr val="CC3300"/>
              </a:solidFill>
              <a:effectLst>
                <a:outerShdw blurRad="38100" dist="38100" dir="2700000" algn="tl">
                  <a:srgbClr val="C0C0C0"/>
                </a:outerShdw>
              </a:effectLst>
            </a:endParaRPr>
          </a:p>
          <a:p>
            <a:pPr marL="627063" lvl="1" indent="-271463">
              <a:defRPr/>
            </a:pPr>
            <a:r>
              <a:rPr lang="tr-TR" altLang="tr-TR" sz="1800"/>
              <a:t>İç Karlılık Oranı, Net Bugünkü Değeri sıfırlayan indirim oranıdır.</a:t>
            </a:r>
          </a:p>
          <a:p>
            <a:pPr marL="627063" lvl="1" indent="-271463">
              <a:defRPr/>
            </a:pPr>
            <a:endParaRPr lang="tr-TR" altLang="tr-TR" sz="1800"/>
          </a:p>
          <a:p>
            <a:pPr marL="627063" lvl="1" indent="-271463">
              <a:defRPr/>
            </a:pPr>
            <a:r>
              <a:rPr lang="tr-TR" altLang="tr-TR" sz="1800"/>
              <a:t>İç karlılık oranı yatırımcının beklediği yatırım kazancı oranı ile karşılaştırılır ve beklentisinden yüksek ise yatırıma geçilir. İç karlılık oranı hesaplamasında ortaya çıkan indirim oranı Türkiye gibi enflasyonist bir ekonomi yapısına sahip ülkelerde enflasyon oranı ve yatırımcının kar beklentisinin toplamını karşılıyor olması gerekir. </a:t>
            </a:r>
          </a:p>
          <a:p>
            <a:pPr marL="627063" lvl="1" indent="-271463">
              <a:defRPr/>
            </a:pPr>
            <a:endParaRPr lang="tr-TR" altLang="tr-TR" sz="1800"/>
          </a:p>
          <a:p>
            <a:pPr marL="627063" lvl="1" indent="-271463">
              <a:defRPr/>
            </a:pPr>
            <a:r>
              <a:rPr lang="tr-TR" altLang="tr-TR" sz="1800"/>
              <a:t>Yatırımcının/girişimcinin birden fazla iş fikrine sahip olması durumunda bu aşamada hesaplanan indirim oranı iş fikirlerinin karşılaştırılmasında değerlendirmeye alınan etkenlerden önemli bir tanesidir.</a:t>
            </a:r>
            <a:endParaRPr lang="en-AU" altLang="tr-TR" sz="2000"/>
          </a:p>
        </p:txBody>
      </p:sp>
    </p:spTree>
    <p:extLst>
      <p:ext uri="{BB962C8B-B14F-4D97-AF65-F5344CB8AC3E}">
        <p14:creationId xmlns:p14="http://schemas.microsoft.com/office/powerpoint/2010/main" xmlns="" val="375989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4330" y="582041"/>
            <a:ext cx="5945886" cy="4351338"/>
          </a:xfrm>
        </p:spPr>
        <p:txBody>
          <a:bodyPr>
            <a:normAutofit fontScale="70000" lnSpcReduction="20000"/>
          </a:bodyPr>
          <a:lstStyle/>
          <a:p>
            <a:pPr marL="0" indent="0" algn="just">
              <a:buNone/>
            </a:pPr>
            <a:r>
              <a:rPr lang="tr-TR" dirty="0" smtClean="0">
                <a:solidFill>
                  <a:srgbClr val="C00000"/>
                </a:solidFill>
                <a:latin typeface="Comic Sans MS" panose="030F0702030302020204" pitchFamily="66" charset="0"/>
              </a:rPr>
              <a:t>Planlama sürecinin başında yöneticiler, her bir bölümden gelecek 5 yılı kapsayan 3 alternatif </a:t>
            </a:r>
            <a:r>
              <a:rPr lang="tr-TR" u="sng" dirty="0" smtClean="0">
                <a:solidFill>
                  <a:srgbClr val="C00000"/>
                </a:solidFill>
                <a:latin typeface="Comic Sans MS" panose="030F0702030302020204" pitchFamily="66" charset="0"/>
              </a:rPr>
              <a:t>iş planı </a:t>
            </a:r>
            <a:r>
              <a:rPr lang="tr-TR" dirty="0" smtClean="0">
                <a:solidFill>
                  <a:srgbClr val="C00000"/>
                </a:solidFill>
                <a:latin typeface="Comic Sans MS" panose="030F0702030302020204" pitchFamily="66" charset="0"/>
              </a:rPr>
              <a:t>isteyebilir: </a:t>
            </a:r>
          </a:p>
          <a:p>
            <a:pPr marL="0" indent="0" algn="just">
              <a:buNone/>
            </a:pPr>
            <a:r>
              <a:rPr lang="tr-TR" dirty="0" smtClean="0">
                <a:latin typeface="Comic Sans MS" panose="030F0702030302020204" pitchFamily="66" charset="0"/>
              </a:rPr>
              <a:t>1. Büyük sermaye yatırımı ve yeni ürünler, mevcut pazarların hızlı büyümesi ya da yeni pazarlara giriş içeren bir en iyi durum yani </a:t>
            </a:r>
            <a:r>
              <a:rPr lang="tr-TR" dirty="0" smtClean="0">
                <a:solidFill>
                  <a:srgbClr val="C00000"/>
                </a:solidFill>
                <a:latin typeface="Comic Sans MS" panose="030F0702030302020204" pitchFamily="66" charset="0"/>
              </a:rPr>
              <a:t>atak büyüme planı</a:t>
            </a:r>
            <a:r>
              <a:rPr lang="tr-TR" dirty="0" smtClean="0">
                <a:latin typeface="Comic Sans MS" panose="030F0702030302020204" pitchFamily="66" charset="0"/>
              </a:rPr>
              <a:t>. </a:t>
            </a:r>
          </a:p>
          <a:p>
            <a:pPr marL="0" indent="0" algn="just">
              <a:buNone/>
            </a:pPr>
            <a:r>
              <a:rPr lang="tr-TR" dirty="0" smtClean="0">
                <a:latin typeface="Comic Sans MS" panose="030F0702030302020204" pitchFamily="66" charset="0"/>
              </a:rPr>
              <a:t>2. Bölümün pazarlarıyla birlikte büyüdüğü, fakat rakiplerine önemli bir zarar getirmeyen </a:t>
            </a:r>
            <a:r>
              <a:rPr lang="tr-TR" dirty="0" smtClean="0">
                <a:solidFill>
                  <a:srgbClr val="C00000"/>
                </a:solidFill>
                <a:latin typeface="Comic Sans MS" panose="030F0702030302020204" pitchFamily="66" charset="0"/>
              </a:rPr>
              <a:t>normal bir büyüme planı</a:t>
            </a:r>
            <a:r>
              <a:rPr lang="tr-TR" dirty="0" smtClean="0">
                <a:latin typeface="Comic Sans MS" panose="030F0702030302020204" pitchFamily="66" charset="0"/>
              </a:rPr>
              <a:t>. </a:t>
            </a:r>
          </a:p>
          <a:p>
            <a:pPr marL="0" indent="0" algn="just">
              <a:buNone/>
            </a:pPr>
            <a:r>
              <a:rPr lang="tr-TR" dirty="0" smtClean="0">
                <a:latin typeface="Comic Sans MS" panose="030F0702030302020204" pitchFamily="66" charset="0"/>
              </a:rPr>
              <a:t>3. Firmanın pazarın küçülmesi halinde </a:t>
            </a:r>
            <a:r>
              <a:rPr lang="tr-TR" dirty="0" smtClean="0">
                <a:solidFill>
                  <a:srgbClr val="C00000"/>
                </a:solidFill>
                <a:latin typeface="Comic Sans MS" panose="030F0702030302020204" pitchFamily="66" charset="0"/>
              </a:rPr>
              <a:t>masrafları kısma </a:t>
            </a:r>
            <a:r>
              <a:rPr lang="tr-TR" dirty="0" smtClean="0">
                <a:solidFill>
                  <a:srgbClr val="FF0000"/>
                </a:solidFill>
                <a:latin typeface="Comic Sans MS" panose="030F0702030302020204" pitchFamily="66" charset="0"/>
              </a:rPr>
              <a:t>planı.</a:t>
            </a:r>
            <a:r>
              <a:rPr lang="tr-TR" dirty="0" smtClean="0">
                <a:latin typeface="Comic Sans MS" panose="030F0702030302020204" pitchFamily="66" charset="0"/>
              </a:rPr>
              <a:t> Bu</a:t>
            </a:r>
            <a:r>
              <a:rPr lang="tr-TR" dirty="0">
                <a:latin typeface="Comic Sans MS" panose="030F0702030302020204" pitchFamily="66" charset="0"/>
              </a:rPr>
              <a:t> </a:t>
            </a:r>
            <a:r>
              <a:rPr lang="tr-TR" dirty="0" smtClean="0">
                <a:latin typeface="Comic Sans MS" panose="030F0702030302020204" pitchFamily="66" charset="0"/>
              </a:rPr>
              <a:t>durum, zayıf ekonomik dönemlerde yapılan planlamadır. </a:t>
            </a:r>
            <a:endParaRPr lang="tr-TR" dirty="0">
              <a:latin typeface="Comic Sans MS" panose="030F0702030302020204" pitchFamily="66" charset="0"/>
            </a:endParaRPr>
          </a:p>
        </p:txBody>
      </p:sp>
      <p:sp>
        <p:nvSpPr>
          <p:cNvPr id="4" name="Dikdörtgen 3"/>
          <p:cNvSpPr/>
          <p:nvPr/>
        </p:nvSpPr>
        <p:spPr>
          <a:xfrm>
            <a:off x="354330" y="5030028"/>
            <a:ext cx="8579358" cy="14219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342900" indent="-342900" algn="just">
              <a:lnSpc>
                <a:spcPct val="120000"/>
              </a:lnSpc>
              <a:buFont typeface="Arial" panose="020B0604020202020204" pitchFamily="34" charset="0"/>
              <a:buChar char="•"/>
            </a:pPr>
            <a:r>
              <a:rPr lang="tr-TR" sz="2400" dirty="0">
                <a:latin typeface="Comic Sans MS" panose="030F0702030302020204" pitchFamily="66" charset="0"/>
              </a:rPr>
              <a:t>Finansal planlama sadece tahmin değildir. </a:t>
            </a:r>
          </a:p>
          <a:p>
            <a:pPr marL="342900" indent="-342900" algn="just">
              <a:lnSpc>
                <a:spcPct val="120000"/>
              </a:lnSpc>
              <a:buFont typeface="Arial" panose="020B0604020202020204" pitchFamily="34" charset="0"/>
              <a:buChar char="•"/>
            </a:pPr>
            <a:r>
              <a:rPr lang="tr-TR" sz="2400" dirty="0">
                <a:latin typeface="Comic Sans MS" panose="030F0702030302020204" pitchFamily="66" charset="0"/>
              </a:rPr>
              <a:t>Finansal planlamacılar muhtemel olaylar kadar muhtemel olmayan olayları da düşünürler. </a:t>
            </a:r>
          </a:p>
        </p:txBody>
      </p:sp>
      <p:pic>
        <p:nvPicPr>
          <p:cNvPr id="6146" name="Picture 2" descr="İlgili resi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09360" y="497584"/>
            <a:ext cx="2624329" cy="4635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36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2034" y="289433"/>
            <a:ext cx="3614166" cy="6026023"/>
          </a:xfrm>
        </p:spPr>
        <p:txBody>
          <a:bodyPr>
            <a:noAutofit/>
          </a:bodyPr>
          <a:lstStyle/>
          <a:p>
            <a:pPr marL="0" indent="0" algn="just">
              <a:lnSpc>
                <a:spcPct val="120000"/>
              </a:lnSpc>
              <a:buNone/>
            </a:pPr>
            <a:r>
              <a:rPr lang="tr-TR" sz="2200" b="1" dirty="0" smtClean="0">
                <a:solidFill>
                  <a:srgbClr val="C00000"/>
                </a:solidFill>
                <a:latin typeface="Comic Sans MS" panose="030F0702030302020204" pitchFamily="66" charset="0"/>
              </a:rPr>
              <a:t>Etkili planlama için üç koşul mevcuttur: </a:t>
            </a:r>
          </a:p>
          <a:p>
            <a:pPr marL="0" indent="0" algn="just">
              <a:lnSpc>
                <a:spcPct val="100000"/>
              </a:lnSpc>
              <a:spcBef>
                <a:spcPts val="0"/>
              </a:spcBef>
              <a:buNone/>
            </a:pPr>
            <a:r>
              <a:rPr lang="tr-TR" sz="2200" b="1" dirty="0" smtClean="0">
                <a:solidFill>
                  <a:srgbClr val="C00000"/>
                </a:solidFill>
                <a:latin typeface="Comic Sans MS" panose="030F0702030302020204" pitchFamily="66" charset="0"/>
              </a:rPr>
              <a:t>1. Tahmin etme: </a:t>
            </a:r>
            <a:r>
              <a:rPr lang="tr-TR" sz="2200" dirty="0" smtClean="0">
                <a:latin typeface="Comic Sans MS" panose="030F0702030302020204" pitchFamily="66" charset="0"/>
              </a:rPr>
              <a:t>Mekanik bir uygulamaya indirgenmemelidir. Geçmiş verilere göre basit bir eğilim saptamanın değeri sınırlıdır. </a:t>
            </a:r>
          </a:p>
          <a:p>
            <a:pPr algn="just">
              <a:lnSpc>
                <a:spcPct val="100000"/>
              </a:lnSpc>
              <a:spcBef>
                <a:spcPts val="0"/>
              </a:spcBef>
            </a:pPr>
            <a:r>
              <a:rPr lang="tr-TR" sz="2200" dirty="0" smtClean="0">
                <a:latin typeface="Comic Sans MS" panose="030F0702030302020204" pitchFamily="66" charset="0"/>
              </a:rPr>
              <a:t>Tahminleri </a:t>
            </a:r>
            <a:r>
              <a:rPr lang="tr-TR" sz="2200" u="sng" dirty="0" smtClean="0">
                <a:latin typeface="Comic Sans MS" panose="030F0702030302020204" pitchFamily="66" charset="0"/>
              </a:rPr>
              <a:t>rakiplerin de kendi planlarını geliştirdiğini </a:t>
            </a:r>
            <a:r>
              <a:rPr lang="tr-TR" sz="2200" dirty="0" smtClean="0">
                <a:latin typeface="Comic Sans MS" panose="030F0702030302020204" pitchFamily="66" charset="0"/>
              </a:rPr>
              <a:t>göz önünde tutmalıdır. </a:t>
            </a:r>
          </a:p>
          <a:p>
            <a:pPr algn="just">
              <a:lnSpc>
                <a:spcPct val="100000"/>
              </a:lnSpc>
              <a:spcBef>
                <a:spcPts val="0"/>
              </a:spcBef>
            </a:pPr>
            <a:r>
              <a:rPr lang="tr-TR" sz="2200" dirty="0" smtClean="0">
                <a:latin typeface="Comic Sans MS" panose="030F0702030302020204" pitchFamily="66" charset="0"/>
              </a:rPr>
              <a:t>Şirketle ilgili bir grup tahmin sunulduğunda bunu görünür değeriyle kabul etmemek gerekir. Tahminlerin gerisini </a:t>
            </a:r>
            <a:r>
              <a:rPr lang="tr-TR" sz="2200" u="sng" dirty="0" smtClean="0">
                <a:latin typeface="Comic Sans MS" panose="030F0702030302020204" pitchFamily="66" charset="0"/>
              </a:rPr>
              <a:t>araştırın ve dayandığı ekonomik modeli </a:t>
            </a:r>
            <a:r>
              <a:rPr lang="tr-TR" sz="2200" dirty="0" smtClean="0">
                <a:latin typeface="Comic Sans MS" panose="030F0702030302020204" pitchFamily="66" charset="0"/>
              </a:rPr>
              <a:t>tanımlamaya çalışılmalıdır. </a:t>
            </a:r>
          </a:p>
          <a:p>
            <a:pPr algn="just">
              <a:lnSpc>
                <a:spcPct val="100000"/>
              </a:lnSpc>
              <a:spcBef>
                <a:spcPts val="0"/>
              </a:spcBef>
            </a:pPr>
            <a:r>
              <a:rPr lang="tr-TR" sz="2200" dirty="0" smtClean="0">
                <a:latin typeface="Comic Sans MS" panose="030F0702030302020204" pitchFamily="66" charset="0"/>
              </a:rPr>
              <a:t>Yapılan tahminlerde tutarlılık sağlamak yaygın </a:t>
            </a:r>
            <a:r>
              <a:rPr lang="tr-TR" sz="2200" u="sng" dirty="0" smtClean="0">
                <a:latin typeface="Comic Sans MS" panose="030F0702030302020204" pitchFamily="66" charset="0"/>
              </a:rPr>
              <a:t>makroekonomik</a:t>
            </a:r>
            <a:r>
              <a:rPr lang="tr-TR" sz="2200" dirty="0" smtClean="0">
                <a:latin typeface="Comic Sans MS" panose="030F0702030302020204" pitchFamily="66" charset="0"/>
              </a:rPr>
              <a:t> varsayımlara dayanmalıdır.</a:t>
            </a:r>
            <a:endParaRPr lang="tr-TR" sz="2200" dirty="0">
              <a:latin typeface="Comic Sans MS" panose="030F0702030302020204" pitchFamily="66" charset="0"/>
            </a:endParaRPr>
          </a:p>
        </p:txBody>
      </p:sp>
      <p:sp>
        <p:nvSpPr>
          <p:cNvPr id="4" name="İçerik Yer Tutucusu 2"/>
          <p:cNvSpPr txBox="1">
            <a:spLocks/>
          </p:cNvSpPr>
          <p:nvPr/>
        </p:nvSpPr>
        <p:spPr>
          <a:xfrm>
            <a:off x="4306824" y="460121"/>
            <a:ext cx="4517136" cy="573341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tr-TR" dirty="0" smtClean="0">
                <a:solidFill>
                  <a:srgbClr val="C00000"/>
                </a:solidFill>
                <a:latin typeface="Comic Sans MS" panose="030F0702030302020204" pitchFamily="66" charset="0"/>
              </a:rPr>
              <a:t>2. Optimum Finansal Planın Seçimi: </a:t>
            </a:r>
            <a:r>
              <a:rPr lang="tr-TR" dirty="0" smtClean="0">
                <a:latin typeface="Comic Sans MS" panose="030F0702030302020204" pitchFamily="66" charset="0"/>
              </a:rPr>
              <a:t>Finans yöneticisi </a:t>
            </a:r>
            <a:r>
              <a:rPr lang="tr-TR" dirty="0" smtClean="0">
                <a:solidFill>
                  <a:srgbClr val="C00000"/>
                </a:solidFill>
                <a:latin typeface="Comic Sans MS" panose="030F0702030302020204" pitchFamily="66" charset="0"/>
              </a:rPr>
              <a:t>en iyi planı </a:t>
            </a:r>
            <a:r>
              <a:rPr lang="tr-TR" dirty="0" smtClean="0">
                <a:latin typeface="Comic Sans MS" panose="030F0702030302020204" pitchFamily="66" charset="0"/>
              </a:rPr>
              <a:t>seçmelidir. Ancak özellikle planlamanın karmaşık yapısı ve soyut sorunların tümünü çözecek bir model yoktur. Ancak sıklıkla yöneticiler amaçlarını </a:t>
            </a:r>
            <a:r>
              <a:rPr lang="tr-TR" u="sng" dirty="0" smtClean="0">
                <a:latin typeface="Comic Sans MS" panose="030F0702030302020204" pitchFamily="66" charset="0"/>
              </a:rPr>
              <a:t>muhasebe rakamlarıyla belirledikleri </a:t>
            </a:r>
            <a:r>
              <a:rPr lang="tr-TR" dirty="0" smtClean="0">
                <a:latin typeface="Comic Sans MS" panose="030F0702030302020204" pitchFamily="66" charset="0"/>
              </a:rPr>
              <a:t>görülmüştür. Örneğin; “amacımız, yıllık yüzde 20 satış büyümesini başarmaktır.”</a:t>
            </a:r>
          </a:p>
          <a:p>
            <a:pPr marL="0" indent="0" algn="just">
              <a:lnSpc>
                <a:spcPct val="120000"/>
              </a:lnSpc>
              <a:buNone/>
            </a:pPr>
            <a:r>
              <a:rPr lang="tr-TR" dirty="0" smtClean="0">
                <a:solidFill>
                  <a:srgbClr val="C00000"/>
                </a:solidFill>
                <a:latin typeface="Comic Sans MS" panose="030F0702030302020204" pitchFamily="66" charset="0"/>
              </a:rPr>
              <a:t>3. Uygulamaya konulan planın izlenmesi: </a:t>
            </a:r>
            <a:r>
              <a:rPr lang="tr-TR" dirty="0" smtClean="0">
                <a:latin typeface="Comic Sans MS" panose="030F0702030302020204" pitchFamily="66" charset="0"/>
              </a:rPr>
              <a:t>Finansal planlar, uygulaması biter bitmez demode olur. Çoğu kez daha da erken demode olurlar. İyi bir plan, gelişen olaylara </a:t>
            </a:r>
            <a:r>
              <a:rPr lang="tr-TR" u="sng" dirty="0" smtClean="0">
                <a:latin typeface="Comic Sans MS" panose="030F0702030302020204" pitchFamily="66" charset="0"/>
              </a:rPr>
              <a:t>kolay uyarlanabilir </a:t>
            </a:r>
            <a:r>
              <a:rPr lang="tr-TR" dirty="0" smtClean="0">
                <a:latin typeface="Comic Sans MS" panose="030F0702030302020204" pitchFamily="66" charset="0"/>
              </a:rPr>
              <a:t>olmalıdır.</a:t>
            </a:r>
            <a:endParaRPr lang="tr-TR" dirty="0">
              <a:latin typeface="Comic Sans MS" panose="030F0702030302020204" pitchFamily="66" charset="0"/>
            </a:endParaRPr>
          </a:p>
        </p:txBody>
      </p:sp>
    </p:spTree>
    <p:extLst>
      <p:ext uri="{BB962C8B-B14F-4D97-AF65-F5344CB8AC3E}">
        <p14:creationId xmlns:p14="http://schemas.microsoft.com/office/powerpoint/2010/main" xmlns="" val="224891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A70798E-CD1D-4501-AED4-BE922AE9CBE9}" type="slidenum">
              <a:rPr lang="tr-TR" sz="1400"/>
              <a:pPr eaLnBrk="1" hangingPunct="1"/>
              <a:t>6</a:t>
            </a:fld>
            <a:endParaRPr lang="tr-TR" sz="1400"/>
          </a:p>
        </p:txBody>
      </p:sp>
      <p:sp>
        <p:nvSpPr>
          <p:cNvPr id="5123" name="Rectangle 2"/>
          <p:cNvSpPr>
            <a:spLocks noGrp="1" noChangeArrowheads="1"/>
          </p:cNvSpPr>
          <p:nvPr>
            <p:ph type="title"/>
          </p:nvPr>
        </p:nvSpPr>
        <p:spPr>
          <a:xfrm>
            <a:off x="1657350" y="381000"/>
            <a:ext cx="5829300" cy="1066800"/>
          </a:xfrm>
        </p:spPr>
        <p:txBody>
          <a:bodyPr>
            <a:normAutofit fontScale="90000"/>
          </a:bodyPr>
          <a:lstStyle/>
          <a:p>
            <a:pPr eaLnBrk="1" hangingPunct="1"/>
            <a:r>
              <a:rPr lang="tr-TR" sz="4000" dirty="0">
                <a:solidFill>
                  <a:srgbClr val="FF0000"/>
                </a:solidFill>
                <a:latin typeface="Comic Sans MS" panose="030F0702030302020204" pitchFamily="66" charset="0"/>
              </a:rPr>
              <a:t>Finansal Planlamanın Faydaları</a:t>
            </a:r>
          </a:p>
        </p:txBody>
      </p:sp>
      <p:sp>
        <p:nvSpPr>
          <p:cNvPr id="5124" name="Rectangle 3"/>
          <p:cNvSpPr>
            <a:spLocks noGrp="1" noChangeArrowheads="1"/>
          </p:cNvSpPr>
          <p:nvPr>
            <p:ph type="body" idx="1"/>
          </p:nvPr>
        </p:nvSpPr>
        <p:spPr>
          <a:xfrm>
            <a:off x="506557" y="1447800"/>
            <a:ext cx="8008793" cy="4876800"/>
          </a:xfrm>
        </p:spPr>
        <p:txBody>
          <a:bodyPr>
            <a:normAutofit fontScale="85000" lnSpcReduction="10000"/>
          </a:bodyPr>
          <a:lstStyle/>
          <a:p>
            <a:pPr marL="0" indent="0" algn="just">
              <a:lnSpc>
                <a:spcPct val="80000"/>
              </a:lnSpc>
              <a:spcBef>
                <a:spcPct val="50000"/>
              </a:spcBef>
              <a:buFontTx/>
              <a:buNone/>
            </a:pPr>
            <a:r>
              <a:rPr lang="tr-TR" dirty="0" smtClean="0">
                <a:latin typeface="Comic Sans MS" panose="030F0702030302020204" pitchFamily="66" charset="0"/>
              </a:rPr>
              <a:t>1.Amaçlar </a:t>
            </a:r>
            <a:r>
              <a:rPr lang="tr-TR" dirty="0">
                <a:latin typeface="Comic Sans MS" panose="030F0702030302020204" pitchFamily="66" charset="0"/>
              </a:rPr>
              <a:t>ve geleceğe yönelik hedefler, </a:t>
            </a:r>
            <a:r>
              <a:rPr lang="tr-TR" dirty="0">
                <a:solidFill>
                  <a:srgbClr val="FF0000"/>
                </a:solidFill>
                <a:latin typeface="Comic Sans MS" panose="030F0702030302020204" pitchFamily="66" charset="0"/>
              </a:rPr>
              <a:t>kantitatif</a:t>
            </a:r>
            <a:r>
              <a:rPr lang="tr-TR" dirty="0">
                <a:latin typeface="Comic Sans MS" panose="030F0702030302020204" pitchFamily="66" charset="0"/>
              </a:rPr>
              <a:t> hale dönüştürülür.</a:t>
            </a:r>
          </a:p>
          <a:p>
            <a:pPr marL="0" indent="0" algn="just">
              <a:lnSpc>
                <a:spcPct val="80000"/>
              </a:lnSpc>
              <a:spcBef>
                <a:spcPct val="50000"/>
              </a:spcBef>
              <a:buFontTx/>
              <a:buNone/>
            </a:pPr>
            <a:r>
              <a:rPr lang="tr-TR" dirty="0" smtClean="0">
                <a:latin typeface="Comic Sans MS" panose="030F0702030302020204" pitchFamily="66" charset="0"/>
              </a:rPr>
              <a:t>2.Faaliyetlerin </a:t>
            </a:r>
            <a:r>
              <a:rPr lang="tr-TR" dirty="0">
                <a:latin typeface="Comic Sans MS" panose="030F0702030302020204" pitchFamily="66" charset="0"/>
              </a:rPr>
              <a:t>değerlenmesinde, kontrolünde kullanılacak </a:t>
            </a:r>
            <a:r>
              <a:rPr lang="tr-TR" dirty="0">
                <a:solidFill>
                  <a:srgbClr val="FF0000"/>
                </a:solidFill>
                <a:latin typeface="Comic Sans MS" panose="030F0702030302020204" pitchFamily="66" charset="0"/>
              </a:rPr>
              <a:t>standartların</a:t>
            </a:r>
            <a:r>
              <a:rPr lang="tr-TR" dirty="0">
                <a:latin typeface="Comic Sans MS" panose="030F0702030302020204" pitchFamily="66" charset="0"/>
              </a:rPr>
              <a:t> belirlenmesini sağlar.</a:t>
            </a:r>
          </a:p>
          <a:p>
            <a:pPr marL="0" indent="0" algn="just">
              <a:lnSpc>
                <a:spcPct val="70000"/>
              </a:lnSpc>
              <a:spcBef>
                <a:spcPct val="50000"/>
              </a:spcBef>
              <a:buFontTx/>
              <a:buNone/>
            </a:pPr>
            <a:r>
              <a:rPr lang="tr-TR" dirty="0" smtClean="0">
                <a:latin typeface="Comic Sans MS" panose="030F0702030302020204" pitchFamily="66" charset="0"/>
              </a:rPr>
              <a:t>3.Ekonomik </a:t>
            </a:r>
            <a:r>
              <a:rPr lang="tr-TR" dirty="0">
                <a:latin typeface="Comic Sans MS" panose="030F0702030302020204" pitchFamily="66" charset="0"/>
              </a:rPr>
              <a:t>hayatta karşılaşılabilecek </a:t>
            </a:r>
            <a:r>
              <a:rPr lang="tr-TR" dirty="0">
                <a:solidFill>
                  <a:srgbClr val="FF0000"/>
                </a:solidFill>
                <a:latin typeface="Comic Sans MS" panose="030F0702030302020204" pitchFamily="66" charset="0"/>
              </a:rPr>
              <a:t>problemlerin önceden görülmesini </a:t>
            </a:r>
            <a:r>
              <a:rPr lang="tr-TR" dirty="0">
                <a:latin typeface="Comic Sans MS" panose="030F0702030302020204" pitchFamily="66" charset="0"/>
              </a:rPr>
              <a:t>mümkün kılar.</a:t>
            </a:r>
          </a:p>
          <a:p>
            <a:pPr marL="0" indent="0" algn="just">
              <a:lnSpc>
                <a:spcPct val="70000"/>
              </a:lnSpc>
              <a:spcBef>
                <a:spcPct val="50000"/>
              </a:spcBef>
              <a:buFontTx/>
              <a:buNone/>
            </a:pPr>
            <a:r>
              <a:rPr lang="tr-TR" dirty="0" smtClean="0">
                <a:latin typeface="Comic Sans MS" panose="030F0702030302020204" pitchFamily="66" charset="0"/>
              </a:rPr>
              <a:t>4.İşletmede </a:t>
            </a:r>
            <a:r>
              <a:rPr lang="tr-TR" dirty="0">
                <a:latin typeface="Comic Sans MS" panose="030F0702030302020204" pitchFamily="66" charset="0"/>
              </a:rPr>
              <a:t>çeşitli bölümler arasında </a:t>
            </a:r>
            <a:r>
              <a:rPr lang="tr-TR" dirty="0">
                <a:solidFill>
                  <a:srgbClr val="FF0000"/>
                </a:solidFill>
                <a:latin typeface="Comic Sans MS" panose="030F0702030302020204" pitchFamily="66" charset="0"/>
              </a:rPr>
              <a:t>koordinasyon</a:t>
            </a:r>
            <a:r>
              <a:rPr lang="tr-TR" dirty="0">
                <a:latin typeface="Comic Sans MS" panose="030F0702030302020204" pitchFamily="66" charset="0"/>
              </a:rPr>
              <a:t> sağlanmasına yardımcı olur.</a:t>
            </a:r>
          </a:p>
          <a:p>
            <a:pPr marL="0" indent="0" algn="just">
              <a:lnSpc>
                <a:spcPct val="70000"/>
              </a:lnSpc>
              <a:spcBef>
                <a:spcPct val="50000"/>
              </a:spcBef>
              <a:buFontTx/>
              <a:buNone/>
            </a:pPr>
            <a:r>
              <a:rPr lang="tr-TR" dirty="0" smtClean="0">
                <a:latin typeface="Comic Sans MS" panose="030F0702030302020204" pitchFamily="66" charset="0"/>
              </a:rPr>
              <a:t>5.İşletme </a:t>
            </a:r>
            <a:r>
              <a:rPr lang="tr-TR" dirty="0">
                <a:latin typeface="Comic Sans MS" panose="030F0702030302020204" pitchFamily="66" charset="0"/>
              </a:rPr>
              <a:t>amaç ve stratejilerinin anlaşılmasında ve faaliyetlerin yürütülmesinde </a:t>
            </a:r>
            <a:r>
              <a:rPr lang="tr-TR" dirty="0">
                <a:solidFill>
                  <a:srgbClr val="FF0000"/>
                </a:solidFill>
                <a:latin typeface="Comic Sans MS" panose="030F0702030302020204" pitchFamily="66" charset="0"/>
              </a:rPr>
              <a:t>yol gösterici </a:t>
            </a:r>
            <a:r>
              <a:rPr lang="tr-TR" dirty="0">
                <a:latin typeface="Comic Sans MS" panose="030F0702030302020204" pitchFamily="66" charset="0"/>
              </a:rPr>
              <a:t>olur.</a:t>
            </a:r>
          </a:p>
          <a:p>
            <a:pPr marL="0" indent="0" algn="just">
              <a:lnSpc>
                <a:spcPct val="70000"/>
              </a:lnSpc>
              <a:spcBef>
                <a:spcPct val="50000"/>
              </a:spcBef>
              <a:buFontTx/>
              <a:buNone/>
            </a:pPr>
            <a:r>
              <a:rPr lang="tr-TR" dirty="0" smtClean="0">
                <a:latin typeface="Comic Sans MS" panose="030F0702030302020204" pitchFamily="66" charset="0"/>
              </a:rPr>
              <a:t>6.Kaynakların </a:t>
            </a:r>
            <a:r>
              <a:rPr lang="tr-TR" dirty="0">
                <a:latin typeface="Comic Sans MS" panose="030F0702030302020204" pitchFamily="66" charset="0"/>
              </a:rPr>
              <a:t>daha </a:t>
            </a:r>
            <a:r>
              <a:rPr lang="tr-TR" dirty="0">
                <a:solidFill>
                  <a:srgbClr val="FF0000"/>
                </a:solidFill>
                <a:latin typeface="Comic Sans MS" panose="030F0702030302020204" pitchFamily="66" charset="0"/>
              </a:rPr>
              <a:t>etkin</a:t>
            </a:r>
            <a:r>
              <a:rPr lang="tr-TR" dirty="0">
                <a:latin typeface="Comic Sans MS" panose="030F0702030302020204" pitchFamily="66" charset="0"/>
              </a:rPr>
              <a:t> kullanılmasını sağlar</a:t>
            </a:r>
          </a:p>
        </p:txBody>
      </p:sp>
    </p:spTree>
    <p:extLst>
      <p:ext uri="{BB962C8B-B14F-4D97-AF65-F5344CB8AC3E}">
        <p14:creationId xmlns:p14="http://schemas.microsoft.com/office/powerpoint/2010/main" xmlns="" val="27284417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A17D283-19CD-40B2-A391-44B283479DDA}" type="slidenum">
              <a:rPr lang="tr-TR" sz="1400"/>
              <a:pPr eaLnBrk="1" hangingPunct="1"/>
              <a:t>7</a:t>
            </a:fld>
            <a:endParaRPr lang="tr-TR" sz="1400"/>
          </a:p>
        </p:txBody>
      </p:sp>
      <p:sp>
        <p:nvSpPr>
          <p:cNvPr id="6147" name="Rectangle 2"/>
          <p:cNvSpPr>
            <a:spLocks noGrp="1" noChangeArrowheads="1"/>
          </p:cNvSpPr>
          <p:nvPr>
            <p:ph type="title"/>
          </p:nvPr>
        </p:nvSpPr>
        <p:spPr/>
        <p:txBody>
          <a:bodyPr/>
          <a:lstStyle/>
          <a:p>
            <a:pPr eaLnBrk="1" hangingPunct="1"/>
            <a:r>
              <a:rPr lang="tr-TR" dirty="0" smtClean="0">
                <a:solidFill>
                  <a:srgbClr val="FF0000"/>
                </a:solidFill>
                <a:latin typeface="Comic Sans MS" panose="030F0702030302020204" pitchFamily="66" charset="0"/>
              </a:rPr>
              <a:t>Finansal Planlama Yapılırken;</a:t>
            </a:r>
          </a:p>
        </p:txBody>
      </p:sp>
      <p:sp>
        <p:nvSpPr>
          <p:cNvPr id="6148" name="Rectangle 3"/>
          <p:cNvSpPr>
            <a:spLocks noGrp="1" noChangeArrowheads="1"/>
          </p:cNvSpPr>
          <p:nvPr>
            <p:ph type="body" idx="1"/>
          </p:nvPr>
        </p:nvSpPr>
        <p:spPr/>
        <p:txBody>
          <a:bodyPr/>
          <a:lstStyle/>
          <a:p>
            <a:pPr>
              <a:spcBef>
                <a:spcPct val="50000"/>
              </a:spcBef>
            </a:pPr>
            <a:r>
              <a:rPr lang="tr-TR" dirty="0" smtClean="0">
                <a:latin typeface="Comic Sans MS" panose="030F0702030302020204" pitchFamily="66" charset="0"/>
              </a:rPr>
              <a:t>İşletmenin uzun dönemli </a:t>
            </a:r>
            <a:r>
              <a:rPr lang="tr-TR" u="sng" dirty="0" smtClean="0">
                <a:latin typeface="Comic Sans MS" panose="030F0702030302020204" pitchFamily="66" charset="0"/>
              </a:rPr>
              <a:t>amaç ve hedefleri</a:t>
            </a:r>
          </a:p>
          <a:p>
            <a:pPr>
              <a:spcBef>
                <a:spcPct val="50000"/>
              </a:spcBef>
            </a:pPr>
            <a:r>
              <a:rPr lang="tr-TR" dirty="0" smtClean="0">
                <a:latin typeface="Comic Sans MS" panose="030F0702030302020204" pitchFamily="66" charset="0"/>
              </a:rPr>
              <a:t>İşletmenin mevcut </a:t>
            </a:r>
            <a:r>
              <a:rPr lang="tr-TR" u="sng" dirty="0" smtClean="0">
                <a:latin typeface="Comic Sans MS" panose="030F0702030302020204" pitchFamily="66" charset="0"/>
              </a:rPr>
              <a:t>finansal</a:t>
            </a:r>
            <a:r>
              <a:rPr lang="tr-TR" dirty="0" smtClean="0">
                <a:latin typeface="Comic Sans MS" panose="030F0702030302020204" pitchFamily="66" charset="0"/>
              </a:rPr>
              <a:t>  yapısı</a:t>
            </a:r>
          </a:p>
          <a:p>
            <a:pPr>
              <a:spcBef>
                <a:spcPct val="50000"/>
              </a:spcBef>
            </a:pPr>
            <a:r>
              <a:rPr lang="tr-TR" dirty="0" smtClean="0">
                <a:latin typeface="Comic Sans MS" panose="030F0702030302020204" pitchFamily="66" charset="0"/>
              </a:rPr>
              <a:t>Üretilen </a:t>
            </a:r>
            <a:r>
              <a:rPr lang="tr-TR" u="sng" dirty="0" smtClean="0">
                <a:latin typeface="Comic Sans MS" panose="030F0702030302020204" pitchFamily="66" charset="0"/>
              </a:rPr>
              <a:t>mamullerin</a:t>
            </a:r>
            <a:r>
              <a:rPr lang="tr-TR" dirty="0" smtClean="0">
                <a:latin typeface="Comic Sans MS" panose="030F0702030302020204" pitchFamily="66" charset="0"/>
              </a:rPr>
              <a:t> özellikleri  </a:t>
            </a:r>
          </a:p>
          <a:p>
            <a:pPr>
              <a:spcBef>
                <a:spcPct val="50000"/>
              </a:spcBef>
            </a:pPr>
            <a:r>
              <a:rPr lang="tr-TR" dirty="0" smtClean="0">
                <a:latin typeface="Comic Sans MS" panose="030F0702030302020204" pitchFamily="66" charset="0"/>
              </a:rPr>
              <a:t>Üretilen ürünlerin </a:t>
            </a:r>
            <a:r>
              <a:rPr lang="tr-TR" u="sng" dirty="0" err="1" smtClean="0">
                <a:latin typeface="Comic Sans MS" panose="030F0702030302020204" pitchFamily="66" charset="0"/>
              </a:rPr>
              <a:t>pazarlanabilirliği</a:t>
            </a:r>
            <a:endParaRPr lang="tr-TR" u="sng" dirty="0" smtClean="0">
              <a:latin typeface="Comic Sans MS" panose="030F0702030302020204" pitchFamily="66" charset="0"/>
            </a:endParaRPr>
          </a:p>
          <a:p>
            <a:pPr>
              <a:spcBef>
                <a:spcPct val="50000"/>
              </a:spcBef>
            </a:pPr>
            <a:r>
              <a:rPr lang="tr-TR" dirty="0" smtClean="0">
                <a:latin typeface="Comic Sans MS" panose="030F0702030302020204" pitchFamily="66" charset="0"/>
              </a:rPr>
              <a:t>İşletmenin pazarlık gücü vb.  </a:t>
            </a:r>
            <a:r>
              <a:rPr lang="tr-TR" u="sng" dirty="0" smtClean="0">
                <a:latin typeface="Comic Sans MS" panose="030F0702030302020204" pitchFamily="66" charset="0"/>
              </a:rPr>
              <a:t>içsel unsurlar </a:t>
            </a:r>
            <a:r>
              <a:rPr lang="tr-TR" dirty="0" smtClean="0">
                <a:latin typeface="Comic Sans MS" panose="030F0702030302020204" pitchFamily="66" charset="0"/>
              </a:rPr>
              <a:t>göz önünde bulundurulmalıdır.</a:t>
            </a:r>
          </a:p>
        </p:txBody>
      </p:sp>
    </p:spTree>
    <p:extLst>
      <p:ext uri="{BB962C8B-B14F-4D97-AF65-F5344CB8AC3E}">
        <p14:creationId xmlns:p14="http://schemas.microsoft.com/office/powerpoint/2010/main" xmlns="" val="9155652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C285BF7-EDD1-4D60-BF72-8C505B27E630}" type="slidenum">
              <a:rPr lang="tr-TR" sz="1400"/>
              <a:pPr eaLnBrk="1" hangingPunct="1"/>
              <a:t>8</a:t>
            </a:fld>
            <a:endParaRPr lang="tr-TR" sz="1400"/>
          </a:p>
        </p:txBody>
      </p:sp>
      <p:sp>
        <p:nvSpPr>
          <p:cNvPr id="7171" name="Rectangle 2"/>
          <p:cNvSpPr>
            <a:spLocks noGrp="1" noChangeArrowheads="1"/>
          </p:cNvSpPr>
          <p:nvPr>
            <p:ph type="title"/>
          </p:nvPr>
        </p:nvSpPr>
        <p:spPr/>
        <p:txBody>
          <a:bodyPr>
            <a:normAutofit fontScale="90000"/>
          </a:bodyPr>
          <a:lstStyle/>
          <a:p>
            <a:pPr algn="just" eaLnBrk="1" hangingPunct="1"/>
            <a:r>
              <a:rPr lang="tr-TR" sz="3600" dirty="0">
                <a:solidFill>
                  <a:srgbClr val="FF0000"/>
                </a:solidFill>
                <a:latin typeface="Comic Sans MS" panose="030F0702030302020204" pitchFamily="66" charset="0"/>
              </a:rPr>
              <a:t>Finansal planlama yapılırken </a:t>
            </a:r>
            <a:r>
              <a:rPr lang="tr-TR" sz="3600" u="sng" dirty="0">
                <a:solidFill>
                  <a:srgbClr val="FF0000"/>
                </a:solidFill>
                <a:latin typeface="Comic Sans MS" panose="030F0702030302020204" pitchFamily="66" charset="0"/>
              </a:rPr>
              <a:t>temel işletme </a:t>
            </a:r>
            <a:r>
              <a:rPr lang="tr-TR" sz="3600" dirty="0">
                <a:solidFill>
                  <a:srgbClr val="FF0000"/>
                </a:solidFill>
                <a:latin typeface="Comic Sans MS" panose="030F0702030302020204" pitchFamily="66" charset="0"/>
              </a:rPr>
              <a:t>verileri yanında, </a:t>
            </a:r>
            <a:r>
              <a:rPr lang="tr-TR" sz="3600" dirty="0" smtClean="0">
                <a:solidFill>
                  <a:srgbClr val="FF0000"/>
                </a:solidFill>
                <a:latin typeface="Comic Sans MS" panose="030F0702030302020204" pitchFamily="66" charset="0"/>
              </a:rPr>
              <a:t>şunları da göz önünde bulundurmak gereklidir: </a:t>
            </a:r>
            <a:endParaRPr lang="tr-TR" sz="3600" dirty="0">
              <a:solidFill>
                <a:srgbClr val="FF0000"/>
              </a:solidFill>
              <a:latin typeface="Comic Sans MS" panose="030F0702030302020204" pitchFamily="66" charset="0"/>
            </a:endParaRPr>
          </a:p>
        </p:txBody>
      </p:sp>
      <p:sp>
        <p:nvSpPr>
          <p:cNvPr id="2" name="Rectangle 3"/>
          <p:cNvSpPr>
            <a:spLocks noGrp="1" noChangeArrowheads="1"/>
          </p:cNvSpPr>
          <p:nvPr>
            <p:ph type="body" idx="1"/>
          </p:nvPr>
        </p:nvSpPr>
        <p:spPr>
          <a:xfrm>
            <a:off x="628650" y="1804416"/>
            <a:ext cx="7886700" cy="4267200"/>
          </a:xfrm>
        </p:spPr>
        <p:txBody>
          <a:bodyPr>
            <a:normAutofit fontScale="92500" lnSpcReduction="10000"/>
          </a:bodyPr>
          <a:lstStyle/>
          <a:p>
            <a:pPr algn="just">
              <a:lnSpc>
                <a:spcPct val="100000"/>
              </a:lnSpc>
              <a:spcBef>
                <a:spcPts val="0"/>
              </a:spcBef>
              <a:defRPr/>
            </a:pPr>
            <a:r>
              <a:rPr lang="tr-TR" dirty="0" smtClean="0">
                <a:latin typeface="Comic Sans MS" panose="030F0702030302020204" pitchFamily="66" charset="0"/>
              </a:rPr>
              <a:t>Genel ekonomik durum ve ekonomik koşullar-pazarın zaman değeri</a:t>
            </a:r>
          </a:p>
          <a:p>
            <a:pPr algn="just">
              <a:lnSpc>
                <a:spcPct val="100000"/>
              </a:lnSpc>
              <a:spcBef>
                <a:spcPts val="0"/>
              </a:spcBef>
              <a:defRPr/>
            </a:pPr>
            <a:r>
              <a:rPr lang="tr-TR" dirty="0" smtClean="0">
                <a:latin typeface="Comic Sans MS" panose="030F0702030302020204" pitchFamily="66" charset="0"/>
              </a:rPr>
              <a:t>İşkolundaki rekabet ve endüstri koşulları</a:t>
            </a:r>
          </a:p>
          <a:p>
            <a:pPr algn="just">
              <a:lnSpc>
                <a:spcPct val="100000"/>
              </a:lnSpc>
              <a:spcBef>
                <a:spcPts val="0"/>
              </a:spcBef>
              <a:defRPr/>
            </a:pPr>
            <a:r>
              <a:rPr lang="tr-TR" dirty="0" smtClean="0">
                <a:latin typeface="Comic Sans MS" panose="030F0702030302020204" pitchFamily="66" charset="0"/>
              </a:rPr>
              <a:t>Vergi uygulamaları</a:t>
            </a:r>
          </a:p>
          <a:p>
            <a:pPr algn="just">
              <a:lnSpc>
                <a:spcPct val="100000"/>
              </a:lnSpc>
              <a:spcBef>
                <a:spcPts val="0"/>
              </a:spcBef>
              <a:defRPr/>
            </a:pPr>
            <a:r>
              <a:rPr lang="tr-TR" dirty="0" smtClean="0">
                <a:latin typeface="Comic Sans MS" panose="030F0702030302020204" pitchFamily="66" charset="0"/>
              </a:rPr>
              <a:t>Kredi kaynakları</a:t>
            </a:r>
          </a:p>
          <a:p>
            <a:pPr algn="just">
              <a:lnSpc>
                <a:spcPct val="100000"/>
              </a:lnSpc>
              <a:spcBef>
                <a:spcPts val="0"/>
              </a:spcBef>
              <a:defRPr/>
            </a:pPr>
            <a:r>
              <a:rPr lang="tr-TR" dirty="0" smtClean="0">
                <a:latin typeface="Comic Sans MS" panose="030F0702030302020204" pitchFamily="66" charset="0"/>
              </a:rPr>
              <a:t>Bireysel ve kurumsal yatırımcı davranışları</a:t>
            </a:r>
          </a:p>
          <a:p>
            <a:pPr algn="just">
              <a:lnSpc>
                <a:spcPct val="100000"/>
              </a:lnSpc>
              <a:spcBef>
                <a:spcPts val="0"/>
              </a:spcBef>
              <a:defRPr/>
            </a:pPr>
            <a:r>
              <a:rPr lang="tr-TR" dirty="0" smtClean="0">
                <a:latin typeface="Comic Sans MS" panose="030F0702030302020204" pitchFamily="66" charset="0"/>
              </a:rPr>
              <a:t>Talepteki olası değişmeler ve davranışlar</a:t>
            </a:r>
          </a:p>
          <a:p>
            <a:pPr algn="just">
              <a:lnSpc>
                <a:spcPct val="100000"/>
              </a:lnSpc>
              <a:spcBef>
                <a:spcPts val="0"/>
              </a:spcBef>
              <a:defRPr/>
            </a:pPr>
            <a:r>
              <a:rPr lang="tr-TR" dirty="0" smtClean="0">
                <a:latin typeface="Comic Sans MS" panose="030F0702030302020204" pitchFamily="66" charset="0"/>
              </a:rPr>
              <a:t>Satıcıların </a:t>
            </a:r>
            <a:r>
              <a:rPr lang="tr-TR" dirty="0">
                <a:latin typeface="Comic Sans MS" panose="030F0702030302020204" pitchFamily="66" charset="0"/>
              </a:rPr>
              <a:t>durumu</a:t>
            </a:r>
            <a:r>
              <a:rPr lang="tr-TR" sz="4000" dirty="0">
                <a:effectLst>
                  <a:outerShdw blurRad="38100" dist="38100" dir="2700000" algn="tl">
                    <a:srgbClr val="FFFFFF"/>
                  </a:outerShdw>
                </a:effectLst>
                <a:latin typeface="Comic Sans MS" panose="030F0702030302020204" pitchFamily="66" charset="0"/>
              </a:rPr>
              <a:t> </a:t>
            </a:r>
          </a:p>
          <a:p>
            <a:pPr algn="just">
              <a:lnSpc>
                <a:spcPct val="100000"/>
              </a:lnSpc>
              <a:spcBef>
                <a:spcPts val="0"/>
              </a:spcBef>
              <a:defRPr/>
            </a:pPr>
            <a:endParaRPr lang="tr-TR" dirty="0" smtClean="0">
              <a:latin typeface="Comic Sans MS" panose="030F0702030302020204" pitchFamily="66" charset="0"/>
            </a:endParaRPr>
          </a:p>
          <a:p>
            <a:pPr algn="just" eaLnBrk="1" hangingPunct="1">
              <a:defRPr/>
            </a:pPr>
            <a:endParaRPr lang="tr-TR" dirty="0">
              <a:latin typeface="Comic Sans MS" panose="030F0702030302020204" pitchFamily="66" charset="0"/>
            </a:endParaRPr>
          </a:p>
        </p:txBody>
      </p:sp>
      <p:pic>
        <p:nvPicPr>
          <p:cNvPr id="2050" name="Picture 2" descr="finansman ihtiyacı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9691" y="2548128"/>
            <a:ext cx="2574269" cy="38082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45451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87DA68B-858E-44A8-9A39-2367CF27FFBA}" type="slidenum">
              <a:rPr lang="tr-TR" sz="1400"/>
              <a:pPr eaLnBrk="1" hangingPunct="1"/>
              <a:t>9</a:t>
            </a:fld>
            <a:endParaRPr lang="tr-TR" sz="1400"/>
          </a:p>
        </p:txBody>
      </p:sp>
      <p:sp>
        <p:nvSpPr>
          <p:cNvPr id="8195" name="Rectangle 2"/>
          <p:cNvSpPr>
            <a:spLocks noGrp="1" noChangeArrowheads="1"/>
          </p:cNvSpPr>
          <p:nvPr>
            <p:ph type="title"/>
          </p:nvPr>
        </p:nvSpPr>
        <p:spPr/>
        <p:txBody>
          <a:bodyPr>
            <a:normAutofit fontScale="90000"/>
          </a:bodyPr>
          <a:lstStyle/>
          <a:p>
            <a:pPr eaLnBrk="1" hangingPunct="1"/>
            <a:r>
              <a:rPr lang="tr-TR" dirty="0" smtClean="0">
                <a:solidFill>
                  <a:srgbClr val="FF0000"/>
                </a:solidFill>
                <a:latin typeface="Comic Sans MS" panose="030F0702030302020204" pitchFamily="66" charset="0"/>
              </a:rPr>
              <a:t>Etkili Bir Finansal Planlamanın Koşulları</a:t>
            </a:r>
          </a:p>
        </p:txBody>
      </p:sp>
      <p:sp>
        <p:nvSpPr>
          <p:cNvPr id="8196" name="Rectangle 3"/>
          <p:cNvSpPr>
            <a:spLocks noGrp="1" noChangeArrowheads="1"/>
          </p:cNvSpPr>
          <p:nvPr>
            <p:ph type="body" idx="1"/>
          </p:nvPr>
        </p:nvSpPr>
        <p:spPr>
          <a:xfrm>
            <a:off x="628650" y="1825625"/>
            <a:ext cx="2745486" cy="4351338"/>
          </a:xfrm>
        </p:spPr>
        <p:txBody>
          <a:bodyPr>
            <a:normAutofit fontScale="85000" lnSpcReduction="10000"/>
          </a:bodyPr>
          <a:lstStyle/>
          <a:p>
            <a:pPr algn="just" eaLnBrk="1" hangingPunct="1"/>
            <a:r>
              <a:rPr lang="tr-TR" dirty="0" smtClean="0">
                <a:latin typeface="Comic Sans MS" panose="030F0702030302020204" pitchFamily="66" charset="0"/>
              </a:rPr>
              <a:t>Geleceğe yönelik doğru tahmin yapmak</a:t>
            </a:r>
          </a:p>
          <a:p>
            <a:pPr algn="just" eaLnBrk="1" hangingPunct="1"/>
            <a:r>
              <a:rPr lang="tr-TR" dirty="0" smtClean="0">
                <a:latin typeface="Comic Sans MS" panose="030F0702030302020204" pitchFamily="66" charset="0"/>
              </a:rPr>
              <a:t>En uygun planı seçmek</a:t>
            </a:r>
          </a:p>
          <a:p>
            <a:pPr algn="just" eaLnBrk="1" hangingPunct="1"/>
            <a:r>
              <a:rPr lang="tr-TR" dirty="0" smtClean="0">
                <a:latin typeface="Comic Sans MS" panose="030F0702030302020204" pitchFamily="66" charset="0"/>
              </a:rPr>
              <a:t>Uygulanan finansal planı izlemek</a:t>
            </a:r>
          </a:p>
        </p:txBody>
      </p:sp>
      <p:pic>
        <p:nvPicPr>
          <p:cNvPr id="2" name="Resim 1"/>
          <p:cNvPicPr>
            <a:picLocks noChangeAspect="1"/>
          </p:cNvPicPr>
          <p:nvPr/>
        </p:nvPicPr>
        <p:blipFill>
          <a:blip r:embed="rId2"/>
          <a:stretch>
            <a:fillRect/>
          </a:stretch>
        </p:blipFill>
        <p:spPr>
          <a:xfrm>
            <a:off x="3995929" y="1825625"/>
            <a:ext cx="4270248" cy="3886200"/>
          </a:xfrm>
          <a:prstGeom prst="rect">
            <a:avLst/>
          </a:prstGeom>
        </p:spPr>
      </p:pic>
    </p:spTree>
    <p:extLst>
      <p:ext uri="{BB962C8B-B14F-4D97-AF65-F5344CB8AC3E}">
        <p14:creationId xmlns:p14="http://schemas.microsoft.com/office/powerpoint/2010/main" xmlns="" val="23663095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2229</Words>
  <Application>Microsoft Office PowerPoint</Application>
  <PresentationFormat>Ekran Gösterisi (4:3)</PresentationFormat>
  <Paragraphs>241</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Ofis Teması</vt:lpstr>
      <vt:lpstr>FİNANSMANIN FONKSİYONLARI</vt:lpstr>
      <vt:lpstr>Slayt 2</vt:lpstr>
      <vt:lpstr>Finansal Planlama Nedir? </vt:lpstr>
      <vt:lpstr>Slayt 4</vt:lpstr>
      <vt:lpstr>Slayt 5</vt:lpstr>
      <vt:lpstr>Finansal Planlamanın Faydaları</vt:lpstr>
      <vt:lpstr>Finansal Planlama Yapılırken;</vt:lpstr>
      <vt:lpstr>Finansal planlama yapılırken temel işletme verileri yanında, şunları da göz önünde bulundurmak gereklidir: </vt:lpstr>
      <vt:lpstr>Etkili Bir Finansal Planlamanın Koşulları</vt:lpstr>
      <vt:lpstr>Slayt 10</vt:lpstr>
      <vt:lpstr>Finansal Planlama Araçları</vt:lpstr>
      <vt:lpstr>Proforma Bilanço</vt:lpstr>
      <vt:lpstr>Proforma Gelir Tablosunun Düzenlenmesi</vt:lpstr>
      <vt:lpstr>Proforma Fon Akım Tablosu</vt:lpstr>
      <vt:lpstr>Finansal Planlama Modelleri </vt:lpstr>
      <vt:lpstr>Slayt 16</vt:lpstr>
      <vt:lpstr>Slayt 17</vt:lpstr>
      <vt:lpstr>Slayt 18</vt:lpstr>
      <vt:lpstr>Slayt 19</vt:lpstr>
      <vt:lpstr>Finansal Planlama Modelleri </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FİNANSMANIN FONKSİYONLARI</dc:title>
  <dc:creator>Be</dc:creator>
  <cp:lastModifiedBy>Be</cp:lastModifiedBy>
  <cp:revision>1</cp:revision>
  <dcterms:created xsi:type="dcterms:W3CDTF">2018-05-28T09:58:10Z</dcterms:created>
  <dcterms:modified xsi:type="dcterms:W3CDTF">2018-05-28T09:58:44Z</dcterms:modified>
</cp:coreProperties>
</file>